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48" r:id="rId5"/>
  </p:sldMasterIdLst>
  <p:notesMasterIdLst>
    <p:notesMasterId r:id="rId33"/>
  </p:notesMasterIdLst>
  <p:sldIdLst>
    <p:sldId id="256" r:id="rId6"/>
    <p:sldId id="263" r:id="rId7"/>
    <p:sldId id="277" r:id="rId8"/>
    <p:sldId id="276" r:id="rId9"/>
    <p:sldId id="285" r:id="rId10"/>
    <p:sldId id="259" r:id="rId11"/>
    <p:sldId id="287" r:id="rId12"/>
    <p:sldId id="290" r:id="rId13"/>
    <p:sldId id="265" r:id="rId14"/>
    <p:sldId id="264" r:id="rId15"/>
    <p:sldId id="268" r:id="rId16"/>
    <p:sldId id="269" r:id="rId17"/>
    <p:sldId id="270" r:id="rId18"/>
    <p:sldId id="271" r:id="rId19"/>
    <p:sldId id="272" r:id="rId20"/>
    <p:sldId id="266" r:id="rId21"/>
    <p:sldId id="260" r:id="rId22"/>
    <p:sldId id="275" r:id="rId23"/>
    <p:sldId id="261" r:id="rId24"/>
    <p:sldId id="278" r:id="rId25"/>
    <p:sldId id="282" r:id="rId26"/>
    <p:sldId id="288" r:id="rId27"/>
    <p:sldId id="283" r:id="rId28"/>
    <p:sldId id="284" r:id="rId29"/>
    <p:sldId id="281" r:id="rId30"/>
    <p:sldId id="262" r:id="rId31"/>
    <p:sldId id="286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B1CFEA1-92C6-45BF-AAA3-8ADAA01418FA}" v="21" dt="2023-10-04T13:24:07.34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>
        <p:scale>
          <a:sx n="60" d="100"/>
          <a:sy n="60" d="100"/>
        </p:scale>
        <p:origin x="90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slide" Target="slides/slide3.xml" Id="rId8" /><Relationship Type="http://schemas.openxmlformats.org/officeDocument/2006/relationships/slide" Target="slides/slide8.xml" Id="rId13" /><Relationship Type="http://schemas.openxmlformats.org/officeDocument/2006/relationships/slide" Target="slides/slide13.xml" Id="rId18" /><Relationship Type="http://schemas.openxmlformats.org/officeDocument/2006/relationships/slide" Target="slides/slide21.xml" Id="rId26" /><Relationship Type="http://schemas.microsoft.com/office/2015/10/relationships/revisionInfo" Target="revisionInfo.xml" Id="rId39" /><Relationship Type="http://schemas.openxmlformats.org/officeDocument/2006/relationships/customXml" Target="../customXml/item3.xml" Id="rId3" /><Relationship Type="http://schemas.openxmlformats.org/officeDocument/2006/relationships/slide" Target="slides/slide16.xml" Id="rId21" /><Relationship Type="http://schemas.openxmlformats.org/officeDocument/2006/relationships/presProps" Target="presProps.xml" Id="rId34" /><Relationship Type="http://schemas.openxmlformats.org/officeDocument/2006/relationships/slide" Target="slides/slide2.xml" Id="rId7" /><Relationship Type="http://schemas.openxmlformats.org/officeDocument/2006/relationships/slide" Target="slides/slide7.xml" Id="rId12" /><Relationship Type="http://schemas.openxmlformats.org/officeDocument/2006/relationships/slide" Target="slides/slide12.xml" Id="rId17" /><Relationship Type="http://schemas.openxmlformats.org/officeDocument/2006/relationships/slide" Target="slides/slide20.xml" Id="rId25" /><Relationship Type="http://schemas.openxmlformats.org/officeDocument/2006/relationships/notesMaster" Target="notesMasters/notesMaster1.xml" Id="rId33" /><Relationship Type="http://schemas.openxmlformats.org/officeDocument/2006/relationships/customXml" Target="../customXml/item2.xml" Id="rId2" /><Relationship Type="http://schemas.openxmlformats.org/officeDocument/2006/relationships/slide" Target="slides/slide11.xml" Id="rId16" /><Relationship Type="http://schemas.openxmlformats.org/officeDocument/2006/relationships/slide" Target="slides/slide15.xml" Id="rId20" /><Relationship Type="http://schemas.openxmlformats.org/officeDocument/2006/relationships/slide" Target="slides/slide24.xml" Id="rId29" /><Relationship Type="http://schemas.openxmlformats.org/officeDocument/2006/relationships/customXml" Target="../customXml/item1.xml" Id="rId1" /><Relationship Type="http://schemas.openxmlformats.org/officeDocument/2006/relationships/slide" Target="slides/slide1.xml" Id="rId6" /><Relationship Type="http://schemas.openxmlformats.org/officeDocument/2006/relationships/slide" Target="slides/slide6.xml" Id="rId11" /><Relationship Type="http://schemas.openxmlformats.org/officeDocument/2006/relationships/slide" Target="slides/slide19.xml" Id="rId24" /><Relationship Type="http://schemas.openxmlformats.org/officeDocument/2006/relationships/slide" Target="slides/slide27.xml" Id="rId32" /><Relationship Type="http://schemas.openxmlformats.org/officeDocument/2006/relationships/tableStyles" Target="tableStyles.xml" Id="rId37" /><Relationship Type="http://schemas.openxmlformats.org/officeDocument/2006/relationships/slideMaster" Target="slideMasters/slideMaster2.xml" Id="rId5" /><Relationship Type="http://schemas.openxmlformats.org/officeDocument/2006/relationships/slide" Target="slides/slide10.xml" Id="rId15" /><Relationship Type="http://schemas.openxmlformats.org/officeDocument/2006/relationships/slide" Target="slides/slide18.xml" Id="rId23" /><Relationship Type="http://schemas.openxmlformats.org/officeDocument/2006/relationships/slide" Target="slides/slide23.xml" Id="rId28" /><Relationship Type="http://schemas.openxmlformats.org/officeDocument/2006/relationships/theme" Target="theme/theme1.xml" Id="rId36" /><Relationship Type="http://schemas.openxmlformats.org/officeDocument/2006/relationships/slide" Target="slides/slide5.xml" Id="rId10" /><Relationship Type="http://schemas.openxmlformats.org/officeDocument/2006/relationships/slide" Target="slides/slide14.xml" Id="rId19" /><Relationship Type="http://schemas.openxmlformats.org/officeDocument/2006/relationships/slide" Target="slides/slide26.xml" Id="rId31" /><Relationship Type="http://schemas.openxmlformats.org/officeDocument/2006/relationships/slideMaster" Target="slideMasters/slideMaster1.xml" Id="rId4" /><Relationship Type="http://schemas.openxmlformats.org/officeDocument/2006/relationships/slide" Target="slides/slide4.xml" Id="rId9" /><Relationship Type="http://schemas.openxmlformats.org/officeDocument/2006/relationships/slide" Target="slides/slide9.xml" Id="rId14" /><Relationship Type="http://schemas.openxmlformats.org/officeDocument/2006/relationships/slide" Target="slides/slide17.xml" Id="rId22" /><Relationship Type="http://schemas.openxmlformats.org/officeDocument/2006/relationships/slide" Target="slides/slide22.xml" Id="rId27" /><Relationship Type="http://schemas.openxmlformats.org/officeDocument/2006/relationships/slide" Target="slides/slide25.xml" Id="rId30" /><Relationship Type="http://schemas.openxmlformats.org/officeDocument/2006/relationships/viewProps" Target="viewProps.xml" Id="rId35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15E6BC-3763-4BF6-AAE5-D19D3533A18A}" type="datetimeFigureOut">
              <a:t>10/4/2023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4DFEE6-8527-4DD5-8C4D-3A8568B2CCC4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6100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Emma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4DFEE6-8527-4DD5-8C4D-3A8568B2CCC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65255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/>
              <a:t>Emma</a:t>
            </a:r>
          </a:p>
          <a:p>
            <a:r>
              <a:rPr lang="en-US" baseline="0" dirty="0"/>
              <a:t>Government changes mean a change (for the better) in how we teach phonics and reading at school   - make sure there is consistency throughout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Early reading is the stage where children are learning to become fluent readers</a:t>
            </a:r>
            <a:r>
              <a:rPr lang="en-US" baseline="0" dirty="0"/>
              <a:t> through the use of phonics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38820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Emma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4DFEE6-8527-4DD5-8C4D-3A8568B2CCC4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56448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Jess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4DFEE6-8527-4DD5-8C4D-3A8568B2CCC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11185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Jess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4DFEE6-8527-4DD5-8C4D-3A8568B2CCC4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3235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Jess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4DFEE6-8527-4DD5-8C4D-3A8568B2CCC4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2540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Jess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4DFEE6-8527-4DD5-8C4D-3A8568B2CCC4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9285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Jess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4DFEE6-8527-4DD5-8C4D-3A8568B2CCC4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44898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Jess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4DFEE6-8527-4DD5-8C4D-3A8568B2CCC4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188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Jess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4DFEE6-8527-4DD5-8C4D-3A8568B2CCC4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79975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Jess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4DFEE6-8527-4DD5-8C4D-3A8568B2CCC4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82656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Jess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4DFEE6-8527-4DD5-8C4D-3A8568B2CCC4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57173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Jess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4DFEE6-8527-4DD5-8C4D-3A8568B2CCC4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1720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Jess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4DFEE6-8527-4DD5-8C4D-3A8568B2CCC4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6713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Jess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4DFEE6-8527-4DD5-8C4D-3A8568B2CCC4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67371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Emma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4DFEE6-8527-4DD5-8C4D-3A8568B2CCC4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947779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Emma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4DFEE6-8527-4DD5-8C4D-3A8568B2CCC4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553452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Emma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4DFEE6-8527-4DD5-8C4D-3A8568B2CCC4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3737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Jess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4DFEE6-8527-4DD5-8C4D-3A8568B2CCC4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9154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Emma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4DFEE6-8527-4DD5-8C4D-3A8568B2CCC4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05698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Jess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4DFEE6-8527-4DD5-8C4D-3A8568B2CCC4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072377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Emma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4DFEE6-8527-4DD5-8C4D-3A8568B2CCC4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348066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Emma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609535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Emma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4DFEE6-8527-4DD5-8C4D-3A8568B2CCC4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087271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Jess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4DFEE6-8527-4DD5-8C4D-3A8568B2CCC4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97179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Jess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4DFEE6-8527-4DD5-8C4D-3A8568B2CCC4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08290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D099EF-21BD-C879-12B5-3FAE9882C2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B769744-7915-D6EE-DBC8-7410BCD6F9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2CB62D-3D39-FAAE-958F-85B5C0E653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E1A19-C40C-44FE-9BE2-6957206DCB8A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854FEE-7751-B62F-CD97-8E29333140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CB9D5A-FDC6-F0A1-A23A-8C918C60F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18C61-3A23-4EEC-AFEF-28ED715EEA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88321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D305AE-1D54-5D71-420E-2A45AC1653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31551B-DE46-F6D6-91A7-3CCCC73179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777AB0-EDB8-36AF-326E-30CE946330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E1A19-C40C-44FE-9BE2-6957206DCB8A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F7CDB7-1979-8833-0245-2A6F2E69DE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255C1C-DD9E-FAB3-256B-FB6583C4DC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18C61-3A23-4EEC-AFEF-28ED715EEA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1224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18C6C8-D71B-1E2B-E21C-505C83B106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525014-455C-494D-6FE5-86DF7A1FCF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DE566F-D0B9-7D79-CCFE-DB1D85202B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E1A19-C40C-44FE-9BE2-6957206DCB8A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5DE34C-2ADF-52BF-DB9C-75DC50D95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515547-26A0-0808-9C5F-F76D3884A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18C61-3A23-4EEC-AFEF-28ED715EEA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46222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542975-3C00-B291-1938-E52E150FBD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F6E6C-A19B-03C0-5518-9F2002A3B7D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33BC371-740F-BABC-5DCC-1AF59B097F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5067F67-77F2-69AA-7819-5FA9555B35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E1A19-C40C-44FE-9BE2-6957206DCB8A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2C2485-B7CE-F660-F702-92D9E15CAC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6E0C8F-9D6F-CE29-F97D-D446252A90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18C61-3A23-4EEC-AFEF-28ED715EEA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78696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B20612-8B60-7A9E-E055-DBF80597E3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4B5545-E3EC-3E84-1BE5-0F91593243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E7BCC4-AFDE-680A-FD36-22D9CECA0C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325B4F-D883-243D-A1F6-D21983BA2C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3D42E99-9915-A21A-A51D-AA19040C453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DF80D7D-A26F-F7B1-EA94-C06C5E9579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E1A19-C40C-44FE-9BE2-6957206DCB8A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24D6A91-63F4-9BDE-742D-02DD48963B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D03050-0D42-89D0-FE7D-2B991E6CAC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18C61-3A23-4EEC-AFEF-28ED715EEA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229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BC7B10-B3EA-DB8E-DBAD-2F974F6E84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59A12E-7901-BD13-8358-7C8BD784EA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E1A19-C40C-44FE-9BE2-6957206DCB8A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34841F5-A7B2-416B-7632-81FF3C3DD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F33BA4-C873-A7E8-E1D9-40DE264CC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18C61-3A23-4EEC-AFEF-28ED715EEA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09746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90C5E68-8233-17C5-5ECC-3EE1C33EE8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E1A19-C40C-44FE-9BE2-6957206DCB8A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8DDB725-2C44-BD00-5E35-204A7B43E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49F996-D07A-431B-3331-BE18850FCD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18C61-3A23-4EEC-AFEF-28ED715EEA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58081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9C2F9A-9718-E376-85F7-AD1657A55E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93FDE4-75AA-1949-69B1-8B4986B2EE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DE8BE3-4F24-3CB9-D9C6-EE917BFFAB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3CEF75-C07C-62FA-7D03-4319456CA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E1A19-C40C-44FE-9BE2-6957206DCB8A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B8BFBA-48AC-B0D1-E022-A427719E24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D5B849-2A73-7FE3-62CC-3AD50A7C55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18C61-3A23-4EEC-AFEF-28ED715EEA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42508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2FC3BC-25D1-1CA3-8AC4-8D3337A5FC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E4052D5-33CA-C7BC-9960-AC5D5E2E178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00ED4FD-760A-6135-836B-BA0EC38504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207A20-77CC-5F35-F892-423DEF6546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E1A19-C40C-44FE-9BE2-6957206DCB8A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FC98AF-582D-E0EE-D93B-FBCE86A62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5739E8-887B-5013-E706-7C941B9B05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18C61-3A23-4EEC-AFEF-28ED715EEA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18916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19080A-E675-CFD3-6893-1342118DB4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74081AC-ECDD-F2B8-ED44-D6E8234713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6B3502-BE21-EEBB-6555-B41FFA1DF2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E1A19-C40C-44FE-9BE2-6957206DCB8A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443FBD-3E0F-57D6-9365-22048C4649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B3151E-CB06-EAB6-0646-89337BFB04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18C61-3A23-4EEC-AFEF-28ED715EEA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1614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595576D-83B7-716C-CBCC-C2BC380377D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EEF864-FEA4-E8D6-B7FB-D283EA3221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52934B-C967-11F6-CA2D-B23217FE59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E1A19-C40C-44FE-9BE2-6957206DCB8A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F6ECD5-CD29-4D6A-B92A-261A656087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4C292D-48D4-9A83-F64D-EE47DECD7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18C61-3A23-4EEC-AFEF-28ED715EEA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09358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E6D1A-1E8D-4042-89B2-08E892544A46}" type="datetime1">
              <a:rPr lang="en-GB" smtClean="0"/>
              <a:t>04/10/2023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81968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C34DE-534C-A843-A1EC-74F404D34279}" type="datetime1">
              <a:rPr lang="en-GB" smtClean="0"/>
              <a:t>04/10/2023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28765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5DD6-32C6-D54E-AE2F-60B675C5FEEB}" type="datetime1">
              <a:rPr lang="en-GB" smtClean="0"/>
              <a:t>04/10/2023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58930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AFA3-B005-EF42-AA00-22DD50436501}" type="datetime1">
              <a:rPr lang="en-GB" smtClean="0"/>
              <a:t>04/10/2023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5432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77C9C-B660-E242-97D7-50113EB8A11D}" type="datetime1">
              <a:rPr lang="en-GB" smtClean="0"/>
              <a:t>04/10/2023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54338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0EDB6-5ACD-9447-97DA-FCF5C75BDE39}" type="datetime1">
              <a:rPr lang="en-GB" smtClean="0"/>
              <a:t>04/10/2023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11148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A4E12-C773-3648-AC7A-7F5175600727}" type="datetime1">
              <a:rPr lang="en-GB" smtClean="0"/>
              <a:t>04/10/2023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72571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DEF8C-55D3-B444-8B8F-CCACCCBA45DB}" type="datetime1">
              <a:rPr lang="en-GB" smtClean="0"/>
              <a:t>04/10/2023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260988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72886-D98A-F549-BEF0-9B04D260949E}" type="datetime1">
              <a:rPr lang="en-GB" smtClean="0"/>
              <a:t>04/10/2023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0053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73C27-B8F7-724F-B384-CBFBE0D0E272}" type="datetime1">
              <a:rPr lang="en-GB" smtClean="0"/>
              <a:t>04/10/2023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0098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D1EB6-125F-B749-B023-F86BD3BE0479}" type="datetime1">
              <a:rPr lang="en-GB" smtClean="0"/>
              <a:t>04/10/2023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953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711D590-CA44-69B3-84D8-B1B580DD85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B35E5F-167E-1BFC-C74F-CC7225FAB0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F8BCBC-F39B-2E4F-6E02-ED227B456FD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8E1A19-C40C-44FE-9BE2-6957206DCB8A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A8CBE-96C8-BEB6-AC6A-46F9D16BF9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5EC248-9ACD-07B4-92DB-C57503677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E18C61-3A23-4EEC-AFEF-28ED715EEA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717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0B2E68-CFEA-C845-B1FB-F396DD92B2D0}" type="datetime1">
              <a:rPr lang="en-GB" smtClean="0"/>
              <a:t>04/10/2023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  <p:sp>
        <p:nvSpPr>
          <p:cNvPr id="7" name="MSIPCMContentMarking" descr="{&quot;HashCode&quot;:-69574079,&quot;Placement&quot;:&quot;Header&quot;,&quot;Top&quot;:0.0,&quot;Left&quot;:0.0,&quot;SlideWidth&quot;:720,&quot;SlideHeight&quot;:540}">
            <a:extLst>
              <a:ext uri="{FF2B5EF4-FFF2-40B4-BE49-F238E27FC236}">
                <a16:creationId xmlns:a16="http://schemas.microsoft.com/office/drawing/2014/main" id="{7F707FB8-EF66-D933-6C94-F061DB0DAB13}"/>
              </a:ext>
            </a:extLst>
          </p:cNvPr>
          <p:cNvSpPr txBox="1"/>
          <p:nvPr userDrawn="1"/>
        </p:nvSpPr>
        <p:spPr>
          <a:xfrm>
            <a:off x="0" y="54228"/>
            <a:ext cx="774835" cy="153888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</a:rPr>
              <a:t>Public</a:t>
            </a:r>
          </a:p>
        </p:txBody>
      </p:sp>
      <p:sp>
        <p:nvSpPr>
          <p:cNvPr id="8" name="MSIPCMContentMarking" descr="{&quot;HashCode&quot;:-45436510,&quot;Placement&quot;:&quot;Footer&quot;,&quot;Top&quot;:519.343,&quot;Left&quot;:0.0,&quot;SlideWidth&quot;:720,&quot;SlideHeight&quot;:540}">
            <a:extLst>
              <a:ext uri="{FF2B5EF4-FFF2-40B4-BE49-F238E27FC236}">
                <a16:creationId xmlns:a16="http://schemas.microsoft.com/office/drawing/2014/main" id="{CD6F30FB-02BD-E622-6BDA-EDFDB22C1767}"/>
              </a:ext>
            </a:extLst>
          </p:cNvPr>
          <p:cNvSpPr txBox="1"/>
          <p:nvPr userDrawn="1"/>
        </p:nvSpPr>
        <p:spPr>
          <a:xfrm>
            <a:off x="0" y="6649884"/>
            <a:ext cx="774835" cy="153888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</a:rPr>
              <a:t>Public</a:t>
            </a:r>
          </a:p>
        </p:txBody>
      </p:sp>
    </p:spTree>
    <p:extLst>
      <p:ext uri="{BB962C8B-B14F-4D97-AF65-F5344CB8AC3E}">
        <p14:creationId xmlns:p14="http://schemas.microsoft.com/office/powerpoint/2010/main" val="434239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https://player.vimeo.com/video/742982775?h=c318c61530&amp;app_id=122963" TargetMode="External"/><Relationship Id="rId1" Type="http://schemas.openxmlformats.org/officeDocument/2006/relationships/video" Target="https://player.vimeo.com/video/743021918?h=eadde66243&amp;app_id=122963" TargetMode="Externa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notesSlide" Target="../notesSlides/notesSlide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hyperlink" Target="https://primary-ideas.blogspot.co.uk/2017/05/heres-how-that-could-be-spelt.html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B0D991-83BF-90FB-2AA7-DD8C472A89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235200"/>
            <a:ext cx="9144000" cy="2387600"/>
          </a:xfrm>
        </p:spPr>
        <p:txBody>
          <a:bodyPr>
            <a:noAutofit/>
          </a:bodyPr>
          <a:lstStyle/>
          <a:p>
            <a:r>
              <a:rPr lang="en-GB" sz="6600">
                <a:latin typeface="Sassoon Infant Std" panose="020B0503020103030203" pitchFamily="34" charset="0"/>
              </a:rPr>
              <a:t>Phonics and Early Reading at Nottingham Academy Primary</a:t>
            </a:r>
            <a:endParaRPr lang="en-GB" sz="6600" dirty="0">
              <a:latin typeface="Sassoon Infant Std" panose="020B0503020103030203" pitchFamily="34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2E4D496-8E0E-7C9E-5840-EB595D2F11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0" y="177455"/>
            <a:ext cx="1305244" cy="1373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99783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3BC09D-0D13-F555-E4F4-28FCF625BF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Sassoon Infant Std" panose="020B0503020103030203" pitchFamily="34" charset="0"/>
              </a:rPr>
              <a:t>What is phonics ?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C327C7-3EC8-421A-B8C4-1F59ECAE3F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GB" dirty="0">
                <a:latin typeface="Sassoon Infant Std" panose="020B0503020103030203" pitchFamily="34" charset="0"/>
                <a:cs typeface="Calibri"/>
              </a:rPr>
              <a:t>Welcome</a:t>
            </a:r>
          </a:p>
          <a:p>
            <a:r>
              <a:rPr lang="en-GB" dirty="0">
                <a:latin typeface="Sassoon Infant Std" panose="020B0503020103030203" pitchFamily="34" charset="0"/>
                <a:cs typeface="Calibri"/>
              </a:rPr>
              <a:t>Purpose</a:t>
            </a:r>
          </a:p>
          <a:p>
            <a:r>
              <a:rPr lang="en-GB" dirty="0">
                <a:latin typeface="Sassoon Infant Std" panose="020B0503020103030203" pitchFamily="34" charset="0"/>
                <a:cs typeface="Calibri"/>
              </a:rPr>
              <a:t>Aims</a:t>
            </a: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pPr marL="0" indent="0" algn="ctr">
              <a:buNone/>
            </a:pPr>
            <a:r>
              <a:rPr lang="en-GB" b="1" u="sng" dirty="0">
                <a:latin typeface="Sassoon Infant Std" panose="020B0503020103030203" pitchFamily="34" charset="0"/>
                <a:cs typeface="Calibri"/>
              </a:rPr>
              <a:t>What is phonics?</a:t>
            </a:r>
          </a:p>
          <a:p>
            <a:pPr marL="0" indent="0">
              <a:buNone/>
            </a:pPr>
            <a:r>
              <a:rPr lang="en-GB" dirty="0">
                <a:latin typeface="Sassoon Infant Std" panose="020B0503020103030203" pitchFamily="34" charset="0"/>
                <a:ea typeface="+mn-lt"/>
                <a:cs typeface="+mn-lt"/>
              </a:rPr>
              <a:t>Phonics is a way of teaching children to read quickly and skilfully. They are taught how to: - recognise the sounds that each individual letter makes; - identify the sounds that different combinations of letters make such as /</a:t>
            </a:r>
            <a:r>
              <a:rPr lang="en-GB" dirty="0" err="1">
                <a:latin typeface="Sassoon Infant Std" panose="020B0503020103030203" pitchFamily="34" charset="0"/>
                <a:ea typeface="+mn-lt"/>
                <a:cs typeface="+mn-lt"/>
              </a:rPr>
              <a:t>sh</a:t>
            </a:r>
            <a:r>
              <a:rPr lang="en-GB" dirty="0">
                <a:latin typeface="Sassoon Infant Std" panose="020B0503020103030203" pitchFamily="34" charset="0"/>
                <a:ea typeface="+mn-lt"/>
                <a:cs typeface="+mn-lt"/>
              </a:rPr>
              <a:t>/ or /</a:t>
            </a:r>
            <a:r>
              <a:rPr lang="en-GB" dirty="0" err="1">
                <a:latin typeface="Sassoon Infant Std" panose="020B0503020103030203" pitchFamily="34" charset="0"/>
                <a:ea typeface="+mn-lt"/>
                <a:cs typeface="+mn-lt"/>
              </a:rPr>
              <a:t>ee</a:t>
            </a:r>
            <a:r>
              <a:rPr lang="en-GB" dirty="0">
                <a:latin typeface="Sassoon Infant Std" panose="020B0503020103030203" pitchFamily="34" charset="0"/>
                <a:ea typeface="+mn-lt"/>
                <a:cs typeface="+mn-lt"/>
              </a:rPr>
              <a:t>/; and - blend these sounds together from left to right to make a word</a:t>
            </a:r>
            <a:endParaRPr lang="en-GB" dirty="0">
              <a:latin typeface="Sassoon Infant Std" panose="020B0503020103030203" pitchFamily="34" charset="0"/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5CD1B67A-057B-4585-A40B-BB951C6B4C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5434" y="321229"/>
            <a:ext cx="1305244" cy="13730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97195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401393" y="674604"/>
            <a:ext cx="73892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rgbClr val="7030A0"/>
                </a:solidFill>
              </a:rPr>
              <a:t>The journey to independent reading and writing begins with Phonics</a:t>
            </a:r>
          </a:p>
        </p:txBody>
      </p:sp>
      <p:pic>
        <p:nvPicPr>
          <p:cNvPr id="8" name="Picture 7" descr="Screen Shot 2021-09-24 at 14.45.39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403" y="1109863"/>
            <a:ext cx="1935193" cy="209861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283975" y="3200401"/>
            <a:ext cx="36240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7030A0"/>
                </a:solidFill>
              </a:rPr>
              <a:t>littlewandlelettersandsounds.org.uk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932514" y="176281"/>
            <a:ext cx="632697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>
                <a:solidFill>
                  <a:srgbClr val="7030A0"/>
                </a:solidFill>
                <a:latin typeface="+mj-lt"/>
                <a:cs typeface="Comic Sans MS"/>
              </a:rPr>
              <a:t>New DFE Guidance for Early Reading and Phonics</a:t>
            </a:r>
          </a:p>
          <a:p>
            <a:pPr algn="ctr"/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73839" y="3876271"/>
            <a:ext cx="9444317" cy="2677656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US" sz="2400" u="sng" dirty="0">
                <a:solidFill>
                  <a:srgbClr val="7030A0"/>
                </a:solidFill>
                <a:latin typeface="Sassoon Infant Std" panose="020B0503020103030203" pitchFamily="34" charset="0"/>
              </a:rPr>
              <a:t>Why Little Wandle? </a:t>
            </a:r>
            <a:r>
              <a:rPr lang="en-US" sz="2400" dirty="0">
                <a:solidFill>
                  <a:srgbClr val="0000FF"/>
                </a:solidFill>
                <a:latin typeface="Sassoon Infant Std" panose="020B0503020103030203" pitchFamily="34" charset="0"/>
              </a:rPr>
              <a:t> </a:t>
            </a:r>
            <a:endParaRPr lang="en-US" sz="2400" dirty="0">
              <a:latin typeface="Sassoon Infant Std" panose="020B0503020103030203" pitchFamily="34" charset="0"/>
              <a:cs typeface="Calibri"/>
            </a:endParaRPr>
          </a:p>
          <a:p>
            <a:pPr algn="ctr"/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Sassoon Infant Std" panose="020B0503020103030203" pitchFamily="34" charset="0"/>
              </a:rPr>
              <a:t>- Excellent training for all staff to ensure consistency,</a:t>
            </a: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latin typeface="Sassoon Infant Std" panose="020B0503020103030203" pitchFamily="34" charset="0"/>
              <a:cs typeface="Calibri"/>
            </a:endParaRPr>
          </a:p>
          <a:p>
            <a:pPr algn="ctr"/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Sassoon Infant Std" panose="020B0503020103030203" pitchFamily="34" charset="0"/>
              </a:rPr>
              <a:t>- Every aspect of phonics and reading included in a detailed, thorough and</a:t>
            </a: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latin typeface="Sassoon Infant Std" panose="020B0503020103030203" pitchFamily="34" charset="0"/>
              <a:cs typeface="Calibri"/>
            </a:endParaRPr>
          </a:p>
          <a:p>
            <a:pPr algn="ctr"/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Sassoon Infant Std" panose="020B0503020103030203" pitchFamily="34" charset="0"/>
              </a:rPr>
              <a:t> systematic approach,</a:t>
            </a: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latin typeface="Sassoon Infant Std" panose="020B0503020103030203" pitchFamily="34" charset="0"/>
              <a:cs typeface="Calibri"/>
            </a:endParaRPr>
          </a:p>
          <a:p>
            <a:pPr algn="ctr"/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Sassoon Infant Std" panose="020B0503020103030203" pitchFamily="34" charset="0"/>
              </a:rPr>
              <a:t>- Engaging resources without distracting from the learning,</a:t>
            </a: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latin typeface="Sassoon Infant Std" panose="020B0503020103030203" pitchFamily="34" charset="0"/>
              <a:cs typeface="Calibri"/>
            </a:endParaRPr>
          </a:p>
          <a:p>
            <a:pPr algn="ctr"/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Sassoon Infant Std" panose="020B0503020103030203" pitchFamily="34" charset="0"/>
              </a:rPr>
              <a:t>- Comprehensive system for identifying and supporting children requiring</a:t>
            </a: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latin typeface="Sassoon Infant Std" panose="020B0503020103030203" pitchFamily="34" charset="0"/>
              <a:cs typeface="Calibri"/>
            </a:endParaRPr>
          </a:p>
          <a:p>
            <a:pPr algn="ctr"/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Sassoon Infant Std" panose="020B0503020103030203" pitchFamily="34" charset="0"/>
              </a:rPr>
              <a:t>extra help and useful support for parents. </a:t>
            </a:r>
            <a:r>
              <a:rPr lang="en-US" sz="2400" dirty="0">
                <a:solidFill>
                  <a:srgbClr val="0000FF"/>
                </a:solidFill>
                <a:latin typeface="Sassoon Infant Std" panose="020B0503020103030203" pitchFamily="34" charset="0"/>
              </a:rPr>
              <a:t> </a:t>
            </a:r>
            <a:endParaRPr lang="en-US" sz="2400" dirty="0">
              <a:solidFill>
                <a:srgbClr val="0000FF"/>
              </a:solidFill>
              <a:latin typeface="Sassoon Infant Std" panose="020B0503020103030203" pitchFamily="34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42969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8E3DAA-B215-41FF-AA79-A5CE923878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1445" y="267668"/>
            <a:ext cx="9049109" cy="6322663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b="1" u="sng" dirty="0">
                <a:latin typeface="Sassoon Infant Std" panose="020B0503020103030203" pitchFamily="34" charset="0"/>
              </a:rPr>
              <a:t>Vocabulary</a:t>
            </a:r>
          </a:p>
          <a:p>
            <a:r>
              <a:rPr lang="en-US" sz="2600" b="1" dirty="0">
                <a:latin typeface="Sassoon Infant Std" panose="020B0503020103030203" pitchFamily="34" charset="0"/>
              </a:rPr>
              <a:t>Phonics </a:t>
            </a:r>
            <a:r>
              <a:rPr lang="en-US" sz="2600" dirty="0">
                <a:latin typeface="Sassoon Infant Std" panose="020B0503020103030203" pitchFamily="34" charset="0"/>
              </a:rPr>
              <a:t>(also known as ‘synthetic phonics’) – The teaching of reading by developing awareness of the sounds in words and the corresponding letters used to represent those sounds.</a:t>
            </a:r>
          </a:p>
          <a:p>
            <a:r>
              <a:rPr lang="en-US" sz="2600" b="1" dirty="0">
                <a:latin typeface="Sassoon Infant Std" panose="020B0503020103030203" pitchFamily="34" charset="0"/>
              </a:rPr>
              <a:t>Phoneme</a:t>
            </a:r>
            <a:r>
              <a:rPr lang="en-US" sz="2600" dirty="0">
                <a:latin typeface="Sassoon Infant Std" panose="020B0503020103030203" pitchFamily="34" charset="0"/>
              </a:rPr>
              <a:t> - Any one of the 44 sounds which make up words in the English language. </a:t>
            </a:r>
          </a:p>
          <a:p>
            <a:r>
              <a:rPr lang="en-US" sz="2600" b="1" dirty="0">
                <a:latin typeface="Sassoon Infant Std" panose="020B0503020103030203" pitchFamily="34" charset="0"/>
              </a:rPr>
              <a:t>Grapheme </a:t>
            </a:r>
            <a:r>
              <a:rPr lang="en-US" sz="2600" dirty="0">
                <a:latin typeface="Sassoon Infant Std" panose="020B0503020103030203" pitchFamily="34" charset="0"/>
              </a:rPr>
              <a:t>– How a phoneme is written down. There can be more than one way to spell a phoneme. E.g. the phoneme ‘ay’ is spelt differently in each of the words ‘w</a:t>
            </a:r>
            <a:r>
              <a:rPr lang="en-US" sz="2600" b="1" dirty="0">
                <a:solidFill>
                  <a:srgbClr val="0070C0"/>
                </a:solidFill>
                <a:latin typeface="Sassoon Infant Std" panose="020B0503020103030203" pitchFamily="34" charset="0"/>
              </a:rPr>
              <a:t>ay</a:t>
            </a:r>
            <a:r>
              <a:rPr lang="en-US" sz="2600" dirty="0">
                <a:latin typeface="Sassoon Infant Std" panose="020B0503020103030203" pitchFamily="34" charset="0"/>
              </a:rPr>
              <a:t>’, ‘m</a:t>
            </a:r>
            <a:r>
              <a:rPr lang="en-US" sz="2600" b="1" dirty="0">
                <a:solidFill>
                  <a:srgbClr val="0070C0"/>
                </a:solidFill>
                <a:latin typeface="Sassoon Infant Std" panose="020B0503020103030203" pitchFamily="34" charset="0"/>
              </a:rPr>
              <a:t>a</a:t>
            </a:r>
            <a:r>
              <a:rPr lang="en-US" sz="2600" dirty="0">
                <a:latin typeface="Sassoon Infant Std" panose="020B0503020103030203" pitchFamily="34" charset="0"/>
              </a:rPr>
              <a:t>k</a:t>
            </a:r>
            <a:r>
              <a:rPr lang="en-US" sz="2600" b="1" dirty="0">
                <a:solidFill>
                  <a:srgbClr val="0070C0"/>
                </a:solidFill>
                <a:latin typeface="Sassoon Infant Std" panose="020B0503020103030203" pitchFamily="34" charset="0"/>
              </a:rPr>
              <a:t>e</a:t>
            </a:r>
            <a:r>
              <a:rPr lang="en-US" sz="2600" dirty="0">
                <a:latin typeface="Sassoon Infant Std" panose="020B0503020103030203" pitchFamily="34" charset="0"/>
              </a:rPr>
              <a:t>’, ‘f</a:t>
            </a:r>
            <a:r>
              <a:rPr lang="en-US" sz="2600" b="1" dirty="0">
                <a:solidFill>
                  <a:srgbClr val="0070C0"/>
                </a:solidFill>
                <a:latin typeface="Sassoon Infant Std" panose="020B0503020103030203" pitchFamily="34" charset="0"/>
              </a:rPr>
              <a:t>ai</a:t>
            </a:r>
            <a:r>
              <a:rPr lang="en-US" sz="2600" dirty="0">
                <a:latin typeface="Sassoon Infant Std" panose="020B0503020103030203" pitchFamily="34" charset="0"/>
              </a:rPr>
              <a:t>l’, ‘gr</a:t>
            </a:r>
            <a:r>
              <a:rPr lang="en-US" sz="2600" b="1" dirty="0">
                <a:solidFill>
                  <a:srgbClr val="0070C0"/>
                </a:solidFill>
                <a:latin typeface="Sassoon Infant Std" panose="020B0503020103030203" pitchFamily="34" charset="0"/>
              </a:rPr>
              <a:t>ea</a:t>
            </a:r>
            <a:r>
              <a:rPr lang="en-US" sz="2600" dirty="0">
                <a:latin typeface="Sassoon Infant Std" panose="020B0503020103030203" pitchFamily="34" charset="0"/>
              </a:rPr>
              <a:t>t’, ‘sl</a:t>
            </a:r>
            <a:r>
              <a:rPr lang="en-US" sz="2600" b="1" dirty="0">
                <a:solidFill>
                  <a:srgbClr val="0070C0"/>
                </a:solidFill>
                <a:latin typeface="Sassoon Infant Std" panose="020B0503020103030203" pitchFamily="34" charset="0"/>
              </a:rPr>
              <a:t>eigh</a:t>
            </a:r>
            <a:r>
              <a:rPr lang="en-US" sz="2600" dirty="0">
                <a:latin typeface="Sassoon Infant Std" panose="020B0503020103030203" pitchFamily="34" charset="0"/>
              </a:rPr>
              <a:t>’ and ‘l</a:t>
            </a:r>
            <a:r>
              <a:rPr lang="en-US" sz="2600" b="1" dirty="0">
                <a:solidFill>
                  <a:srgbClr val="0070C0"/>
                </a:solidFill>
                <a:latin typeface="Sassoon Infant Std" panose="020B0503020103030203" pitchFamily="34" charset="0"/>
              </a:rPr>
              <a:t>a</a:t>
            </a:r>
            <a:r>
              <a:rPr lang="en-US" sz="2600" dirty="0">
                <a:latin typeface="Sassoon Infant Std" panose="020B0503020103030203" pitchFamily="34" charset="0"/>
              </a:rPr>
              <a:t>dy’. </a:t>
            </a:r>
          </a:p>
          <a:p>
            <a:r>
              <a:rPr lang="en-US" sz="2600" b="1" dirty="0">
                <a:latin typeface="Sassoon Infant Std" panose="020B0503020103030203" pitchFamily="34" charset="0"/>
              </a:rPr>
              <a:t>Blending</a:t>
            </a:r>
            <a:r>
              <a:rPr lang="en-US" sz="2600" dirty="0">
                <a:latin typeface="Sassoon Infant Std" panose="020B0503020103030203" pitchFamily="34" charset="0"/>
              </a:rPr>
              <a:t> – Putting together the sounds in a word in order to read it, e.g. ‘f – r – o – g, frog’ </a:t>
            </a:r>
          </a:p>
          <a:p>
            <a:r>
              <a:rPr lang="en-US" sz="2600" b="1" dirty="0">
                <a:latin typeface="Sassoon Infant Std" panose="020B0503020103030203" pitchFamily="34" charset="0"/>
              </a:rPr>
              <a:t>Segmenting</a:t>
            </a:r>
            <a:r>
              <a:rPr lang="en-US" sz="2600" dirty="0">
                <a:latin typeface="Sassoon Infant Std" panose="020B0503020103030203" pitchFamily="34" charset="0"/>
              </a:rPr>
              <a:t> – Breaking a word into sounds in order to spell them, e.g. ‘frog, f – r – o – g’’</a:t>
            </a:r>
          </a:p>
          <a:p>
            <a:r>
              <a:rPr lang="en-US" sz="2600" b="1" dirty="0">
                <a:latin typeface="Sassoon Infant Std" panose="020B0503020103030203" pitchFamily="34" charset="0"/>
              </a:rPr>
              <a:t>Digraph</a:t>
            </a:r>
            <a:r>
              <a:rPr lang="en-US" sz="2600" dirty="0">
                <a:latin typeface="Sassoon Infant Std" panose="020B0503020103030203" pitchFamily="34" charset="0"/>
              </a:rPr>
              <a:t>- 2 letters making one sound </a:t>
            </a:r>
          </a:p>
          <a:p>
            <a:r>
              <a:rPr lang="en-US" sz="2600" b="1" dirty="0">
                <a:latin typeface="Sassoon Infant Std" panose="020B0503020103030203" pitchFamily="34" charset="0"/>
              </a:rPr>
              <a:t>Trigraph</a:t>
            </a:r>
            <a:r>
              <a:rPr lang="en-US" sz="2600" dirty="0">
                <a:latin typeface="Sassoon Infant Std" panose="020B0503020103030203" pitchFamily="34" charset="0"/>
              </a:rPr>
              <a:t>- 3 letters making one sound</a:t>
            </a:r>
            <a:endParaRPr lang="en-GB" sz="2600" dirty="0">
              <a:latin typeface="Sassoon Infant Std" panose="020B0503020103030203" pitchFamily="34" charset="0"/>
            </a:endParaRPr>
          </a:p>
          <a:p>
            <a:pPr marL="0" indent="0">
              <a:buNone/>
            </a:pPr>
            <a:endParaRPr lang="en-GB" dirty="0">
              <a:latin typeface="Bradley Hand ITC" panose="03070402050302030203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54FF0EF-D3F8-4163-9EBC-FE7DED10FE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0777" y="5848211"/>
            <a:ext cx="615616" cy="84107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D583E46-DD7F-4177-9901-BBBAB2F765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2605" y="5057456"/>
            <a:ext cx="621811" cy="869831"/>
          </a:xfrm>
          <a:prstGeom prst="rect">
            <a:avLst/>
          </a:prstGeom>
        </p:spPr>
      </p:pic>
      <p:pic>
        <p:nvPicPr>
          <p:cNvPr id="9" name="Picture 9" descr="A picture containing text&#10;&#10;Description automatically generated">
            <a:extLst>
              <a:ext uri="{FF2B5EF4-FFF2-40B4-BE49-F238E27FC236}">
                <a16:creationId xmlns:a16="http://schemas.microsoft.com/office/drawing/2014/main" id="{8FA30053-028E-E6F2-6939-46B506EAEE0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06622" y="1244581"/>
            <a:ext cx="1173551" cy="4603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1753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hart, table&#10;&#10;Description automatically generated">
            <a:extLst>
              <a:ext uri="{FF2B5EF4-FFF2-40B4-BE49-F238E27FC236}">
                <a16:creationId xmlns:a16="http://schemas.microsoft.com/office/drawing/2014/main" id="{8BD84F10-5527-EF92-0F34-08343BA9EA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1948" y="322272"/>
            <a:ext cx="8796067" cy="558085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F275E01-33FD-153A-D5F6-F09F67B8716F}"/>
              </a:ext>
            </a:extLst>
          </p:cNvPr>
          <p:cNvSpPr txBox="1"/>
          <p:nvPr/>
        </p:nvSpPr>
        <p:spPr>
          <a:xfrm>
            <a:off x="9983668" y="621195"/>
            <a:ext cx="2191608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latin typeface="Sassoon Infant Std" panose="020B0503020103030203" pitchFamily="34" charset="0"/>
                <a:cs typeface="Calibri"/>
              </a:rPr>
              <a:t>44 phonemes</a:t>
            </a:r>
          </a:p>
          <a:p>
            <a:endParaRPr lang="en-US" dirty="0">
              <a:latin typeface="Sassoon Infant Std" panose="020B0503020103030203" pitchFamily="34" charset="0"/>
              <a:cs typeface="Calibri"/>
            </a:endParaRPr>
          </a:p>
          <a:p>
            <a:r>
              <a:rPr lang="en-US" dirty="0">
                <a:latin typeface="Sassoon Infant Std" panose="020B0503020103030203" pitchFamily="34" charset="0"/>
                <a:cs typeface="Calibri"/>
              </a:rPr>
              <a:t>Multiple spellings/graphemes for the phonemes</a:t>
            </a:r>
          </a:p>
        </p:txBody>
      </p:sp>
    </p:spTree>
    <p:extLst>
      <p:ext uri="{BB962C8B-B14F-4D97-AF65-F5344CB8AC3E}">
        <p14:creationId xmlns:p14="http://schemas.microsoft.com/office/powerpoint/2010/main" val="21868811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5D9FEB-DABC-116C-2A47-DEAF684A39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3505495" cy="1622321"/>
          </a:xfrm>
        </p:spPr>
        <p:txBody>
          <a:bodyPr>
            <a:normAutofit/>
          </a:bodyPr>
          <a:lstStyle/>
          <a:p>
            <a:r>
              <a:rPr lang="en-GB" u="sng" dirty="0">
                <a:latin typeface="Sassoon Infant Std" panose="020B0503020103030203" pitchFamily="34" charset="0"/>
              </a:rPr>
              <a:t>Phonics in the Early Years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1C867AE-3D55-56A1-4F11-225A92ED26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1" y="2438400"/>
            <a:ext cx="3505494" cy="3785419"/>
          </a:xfrm>
        </p:spPr>
        <p:txBody>
          <a:bodyPr>
            <a:normAutofit/>
          </a:bodyPr>
          <a:lstStyle/>
          <a:p>
            <a:r>
              <a:rPr lang="en-GB" sz="2000" dirty="0">
                <a:latin typeface="Sassoon Infant Std" panose="020B0503020103030203" pitchFamily="34" charset="0"/>
              </a:rPr>
              <a:t>F1 phonics (Foundations)-</a:t>
            </a:r>
          </a:p>
          <a:p>
            <a:pPr lvl="1"/>
            <a:r>
              <a:rPr lang="en-GB" sz="1800" dirty="0">
                <a:latin typeface="Sassoon Infant Std" panose="020B0503020103030203" pitchFamily="34" charset="0"/>
              </a:rPr>
              <a:t>Rhyme</a:t>
            </a:r>
          </a:p>
          <a:p>
            <a:pPr lvl="1"/>
            <a:r>
              <a:rPr lang="en-GB" sz="1800" dirty="0">
                <a:latin typeface="Sassoon Infant Std" panose="020B0503020103030203" pitchFamily="34" charset="0"/>
              </a:rPr>
              <a:t>Rhythm </a:t>
            </a:r>
          </a:p>
          <a:p>
            <a:pPr lvl="1"/>
            <a:r>
              <a:rPr lang="en-GB" sz="1800" dirty="0">
                <a:latin typeface="Sassoon Infant Std" panose="020B0503020103030203" pitchFamily="34" charset="0"/>
              </a:rPr>
              <a:t>Environmental sounds</a:t>
            </a:r>
          </a:p>
          <a:p>
            <a:pPr marL="457200" lvl="1" indent="0">
              <a:buNone/>
            </a:pPr>
            <a:endParaRPr lang="en-GB" sz="1800" dirty="0">
              <a:latin typeface="Sassoon Infant Std" panose="020B0503020103030203" pitchFamily="34" charset="0"/>
            </a:endParaRPr>
          </a:p>
          <a:p>
            <a:r>
              <a:rPr lang="en-GB" sz="2000" dirty="0">
                <a:latin typeface="Sassoon Infant Std" panose="020B0503020103030203" pitchFamily="34" charset="0"/>
              </a:rPr>
              <a:t>F2 phonics-</a:t>
            </a:r>
          </a:p>
          <a:p>
            <a:pPr lvl="1"/>
            <a:r>
              <a:rPr lang="en-GB" sz="1800" dirty="0">
                <a:latin typeface="Sassoon Infant Std" panose="020B0503020103030203" pitchFamily="34" charset="0"/>
              </a:rPr>
              <a:t>Formally introduced </a:t>
            </a:r>
          </a:p>
          <a:p>
            <a:pPr lvl="1"/>
            <a:r>
              <a:rPr lang="en-GB" sz="1800" dirty="0">
                <a:latin typeface="Sassoon Infant Std" panose="020B0503020103030203" pitchFamily="34" charset="0"/>
              </a:rPr>
              <a:t>Daily sessions </a:t>
            </a:r>
          </a:p>
          <a:p>
            <a:pPr lvl="1"/>
            <a:r>
              <a:rPr lang="en-GB" sz="1800" dirty="0">
                <a:latin typeface="Sassoon Infant Std" panose="020B0503020103030203" pitchFamily="34" charset="0"/>
              </a:rPr>
              <a:t>Specific order of teaching </a:t>
            </a:r>
          </a:p>
          <a:p>
            <a:pPr lvl="1"/>
            <a:r>
              <a:rPr lang="en-GB" sz="1800" dirty="0">
                <a:latin typeface="Sassoon Infant Std" panose="020B0503020103030203" pitchFamily="34" charset="0"/>
              </a:rPr>
              <a:t>Repeated practice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images.jpg">
            <a:extLst>
              <a:ext uri="{FF2B5EF4-FFF2-40B4-BE49-F238E27FC236}">
                <a16:creationId xmlns:a16="http://schemas.microsoft.com/office/drawing/2014/main" id="{5FB9B576-9A99-9638-8384-E331690F84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5862" y="1210333"/>
            <a:ext cx="6019331" cy="4434087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7924249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185D50D-B402-E67B-057D-A40331D7A0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3987" y="184592"/>
            <a:ext cx="10264025" cy="1325563"/>
          </a:xfrm>
        </p:spPr>
        <p:txBody>
          <a:bodyPr>
            <a:normAutofit/>
          </a:bodyPr>
          <a:lstStyle/>
          <a:p>
            <a:pPr algn="ctr"/>
            <a:r>
              <a:rPr lang="en-GB" u="sng" dirty="0">
                <a:latin typeface="Sassoon Infant Std" panose="020B0503020103030203" pitchFamily="34" charset="0"/>
              </a:rPr>
              <a:t>Phonics in Nursery (Foundations)</a:t>
            </a:r>
          </a:p>
        </p:txBody>
      </p:sp>
      <p:pic>
        <p:nvPicPr>
          <p:cNvPr id="5" name="Picture 4" descr="0.jpg">
            <a:extLst>
              <a:ext uri="{FF2B5EF4-FFF2-40B4-BE49-F238E27FC236}">
                <a16:creationId xmlns:a16="http://schemas.microsoft.com/office/drawing/2014/main" id="{AE589BFD-BD8D-E1DD-5933-10C6A0BAEB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9897" y="1807533"/>
            <a:ext cx="4845988" cy="3636335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250BB5A4-685E-280A-E11D-FB10408658CB}"/>
              </a:ext>
            </a:extLst>
          </p:cNvPr>
          <p:cNvSpPr txBox="1">
            <a:spLocks/>
          </p:cNvSpPr>
          <p:nvPr/>
        </p:nvSpPr>
        <p:spPr>
          <a:xfrm>
            <a:off x="441934" y="1765001"/>
            <a:ext cx="5654065" cy="35121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Sassoon Infant Std" panose="020B0503020103030203" pitchFamily="34" charset="0"/>
              </a:rPr>
              <a:t>Focusing on early language development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Sassoon Infant Std" panose="020B0503020103030203" pitchFamily="34" charset="0"/>
              </a:rPr>
              <a:t>Importance of rhythm and rhyme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Sassoon Infant Std" panose="020B0503020103030203" pitchFamily="34" charset="0"/>
              </a:rPr>
              <a:t>Phonological awareness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Sassoon Infant Std" panose="020B0503020103030203" pitchFamily="34" charset="0"/>
              </a:rPr>
              <a:t>Oral blending games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09F0A08-CD60-47BD-E4D4-D7A418D37F75}"/>
              </a:ext>
            </a:extLst>
          </p:cNvPr>
          <p:cNvSpPr txBox="1"/>
          <p:nvPr/>
        </p:nvSpPr>
        <p:spPr>
          <a:xfrm>
            <a:off x="792124" y="5574551"/>
            <a:ext cx="1094376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latin typeface="Sassoon Infant Std" panose="020B0503020103030203" pitchFamily="34" charset="0"/>
              </a:rPr>
              <a:t>https://www.littlewandlelettersandsounds.org.uk/resources/my-letters-and-sounds/weekly-reading-and-phonics/little-wandle-foundations/phonics/</a:t>
            </a:r>
          </a:p>
        </p:txBody>
      </p:sp>
    </p:spTree>
    <p:extLst>
      <p:ext uri="{BB962C8B-B14F-4D97-AF65-F5344CB8AC3E}">
        <p14:creationId xmlns:p14="http://schemas.microsoft.com/office/powerpoint/2010/main" val="41121202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185D50D-B402-E67B-057D-A40331D7A0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3987" y="184592"/>
            <a:ext cx="10264025" cy="1325563"/>
          </a:xfrm>
        </p:spPr>
        <p:txBody>
          <a:bodyPr>
            <a:normAutofit/>
          </a:bodyPr>
          <a:lstStyle/>
          <a:p>
            <a:pPr algn="ctr"/>
            <a:r>
              <a:rPr lang="en-GB" u="sng" dirty="0">
                <a:latin typeface="Sassoon Infant Std" panose="020B0503020103030203" pitchFamily="34" charset="0"/>
              </a:rPr>
              <a:t>Rhyme Time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250BB5A4-685E-280A-E11D-FB10408658CB}"/>
              </a:ext>
            </a:extLst>
          </p:cNvPr>
          <p:cNvSpPr txBox="1">
            <a:spLocks/>
          </p:cNvSpPr>
          <p:nvPr/>
        </p:nvSpPr>
        <p:spPr>
          <a:xfrm>
            <a:off x="441934" y="1765001"/>
            <a:ext cx="5654065" cy="35121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Sassoon Infant Std" panose="020B0503020103030203" pitchFamily="34" charset="0"/>
              </a:rPr>
              <a:t>Newly introduced for F1 and F2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Sassoon Infant Std" panose="020B0503020103030203" pitchFamily="34" charset="0"/>
              </a:rPr>
              <a:t>Each class will have a rhyme of the week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Sassoon Infant Std" panose="020B0503020103030203" pitchFamily="34" charset="0"/>
              </a:rPr>
              <a:t>Sent home on ClassDojo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Sassoon Infant Std" panose="020B0503020103030203" pitchFamily="34" charset="0"/>
              </a:rPr>
              <a:t>Importance of practicing to support pronunciation, speech and language, rhythm and rhyme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B8D357-E81A-53CA-AFA3-EB6295B817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1713" y="1200882"/>
            <a:ext cx="3858163" cy="5391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81565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5D9FEB-DABC-116C-2A47-DEAF684A39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>
                <a:latin typeface="Sassoon Infant Std" panose="020B0503020103030203" pitchFamily="34" charset="0"/>
              </a:rPr>
              <a:t>Phonics in F2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0274586-0ECA-B8B7-0C78-62E1B344D6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360" y="2359107"/>
            <a:ext cx="12041280" cy="323895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7F00B42-0B03-BF09-6CD6-F64A760CE93F}"/>
              </a:ext>
            </a:extLst>
          </p:cNvPr>
          <p:cNvSpPr txBox="1"/>
          <p:nvPr/>
        </p:nvSpPr>
        <p:spPr>
          <a:xfrm>
            <a:off x="1091475" y="5997935"/>
            <a:ext cx="1074834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latin typeface="Sassoon Infant Std" panose="020B0503020103030203" pitchFamily="34" charset="0"/>
              </a:rPr>
              <a:t>https://www.littlewandlelettersandsounds.org.uk/resources/for-parents/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25DEC09-309B-8368-64F9-4C38982EDA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90561" y="1421842"/>
            <a:ext cx="4210878" cy="533482"/>
          </a:xfrm>
        </p:spPr>
        <p:txBody>
          <a:bodyPr/>
          <a:lstStyle/>
          <a:p>
            <a:pPr marL="0" indent="0" algn="ctr">
              <a:buNone/>
            </a:pPr>
            <a:r>
              <a:rPr lang="en-GB" u="sng" dirty="0">
                <a:latin typeface="Sassoon Infant Std" panose="020B0503020103030203" pitchFamily="34" charset="0"/>
              </a:rPr>
              <a:t>Focusing on the Pure Sound </a:t>
            </a:r>
          </a:p>
        </p:txBody>
      </p:sp>
    </p:spTree>
    <p:extLst>
      <p:ext uri="{BB962C8B-B14F-4D97-AF65-F5344CB8AC3E}">
        <p14:creationId xmlns:p14="http://schemas.microsoft.com/office/powerpoint/2010/main" val="8040078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0.jpg">
            <a:extLst>
              <a:ext uri="{FF2B5EF4-FFF2-40B4-BE49-F238E27FC236}">
                <a16:creationId xmlns:a16="http://schemas.microsoft.com/office/drawing/2014/main" id="{9A27AAAE-366C-E195-AB00-BF3B947AFE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637" y="0"/>
            <a:ext cx="9139363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7AEB3AE9-A856-84A2-6E79-202DCAABD77B}"/>
              </a:ext>
            </a:extLst>
          </p:cNvPr>
          <p:cNvSpPr txBox="1">
            <a:spLocks/>
          </p:cNvSpPr>
          <p:nvPr/>
        </p:nvSpPr>
        <p:spPr>
          <a:xfrm>
            <a:off x="183209" y="2356831"/>
            <a:ext cx="2735249" cy="35121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Sassoon Infant Std" panose="020B0503020103030203" pitchFamily="34" charset="0"/>
              </a:rPr>
              <a:t>Specific order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Sassoon Infant Std" panose="020B0503020103030203" pitchFamily="34" charset="0"/>
              </a:rPr>
              <a:t>Reading as soon as possible 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78305A1B-22BE-61C8-0E30-D6CD093A53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6003" y="822546"/>
            <a:ext cx="2458277" cy="1325563"/>
          </a:xfrm>
        </p:spPr>
        <p:txBody>
          <a:bodyPr>
            <a:normAutofit/>
          </a:bodyPr>
          <a:lstStyle/>
          <a:p>
            <a:pPr algn="ctr"/>
            <a:r>
              <a:rPr lang="en-GB" u="sng" dirty="0">
                <a:latin typeface="Sassoon Infant Std" panose="020B0503020103030203" pitchFamily="34" charset="0"/>
              </a:rPr>
              <a:t>Phonics in F2</a:t>
            </a:r>
          </a:p>
        </p:txBody>
      </p:sp>
    </p:spTree>
    <p:extLst>
      <p:ext uri="{BB962C8B-B14F-4D97-AF65-F5344CB8AC3E}">
        <p14:creationId xmlns:p14="http://schemas.microsoft.com/office/powerpoint/2010/main" val="5786209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.jpg">
            <a:extLst>
              <a:ext uri="{FF2B5EF4-FFF2-40B4-BE49-F238E27FC236}">
                <a16:creationId xmlns:a16="http://schemas.microsoft.com/office/drawing/2014/main" id="{B28BEC96-1988-6B8B-A6D8-AB475035F5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637" y="0"/>
            <a:ext cx="9139363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96DF487E-80C4-2849-BE7A-A37265FFD7D6}"/>
              </a:ext>
            </a:extLst>
          </p:cNvPr>
          <p:cNvSpPr txBox="1">
            <a:spLocks/>
          </p:cNvSpPr>
          <p:nvPr/>
        </p:nvSpPr>
        <p:spPr>
          <a:xfrm>
            <a:off x="196794" y="2148109"/>
            <a:ext cx="2735249" cy="35121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Sassoon Infant Std" panose="020B0503020103030203" pitchFamily="34" charset="0"/>
              </a:rPr>
              <a:t>Early diagraphs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Sassoon Infant Std" panose="020B0503020103030203" pitchFamily="34" charset="0"/>
              </a:rPr>
              <a:t>2 letters 1 sound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Sassoon Infant Std" panose="020B0503020103030203" pitchFamily="34" charset="0"/>
              </a:rPr>
              <a:t>Picture mnemonic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99E89407-146D-5D8A-8C11-BBC3BDA7E5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6003" y="822546"/>
            <a:ext cx="2458277" cy="1325563"/>
          </a:xfrm>
        </p:spPr>
        <p:txBody>
          <a:bodyPr>
            <a:normAutofit/>
          </a:bodyPr>
          <a:lstStyle/>
          <a:p>
            <a:pPr algn="ctr"/>
            <a:r>
              <a:rPr lang="en-GB" u="sng" dirty="0">
                <a:latin typeface="Sassoon Infant Std" panose="020B0503020103030203" pitchFamily="34" charset="0"/>
              </a:rPr>
              <a:t>Phonics in F2</a:t>
            </a:r>
          </a:p>
        </p:txBody>
      </p:sp>
    </p:spTree>
    <p:extLst>
      <p:ext uri="{BB962C8B-B14F-4D97-AF65-F5344CB8AC3E}">
        <p14:creationId xmlns:p14="http://schemas.microsoft.com/office/powerpoint/2010/main" val="9991334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0.jpg">
            <a:extLst>
              <a:ext uri="{FF2B5EF4-FFF2-40B4-BE49-F238E27FC236}">
                <a16:creationId xmlns:a16="http://schemas.microsoft.com/office/drawing/2014/main" id="{6E00CC63-9A61-9AE8-73C7-5B9C24397F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637" y="0"/>
            <a:ext cx="9139363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B8486F68-9430-5F83-9191-A3A8ADFE190B}"/>
              </a:ext>
            </a:extLst>
          </p:cNvPr>
          <p:cNvSpPr txBox="1">
            <a:spLocks/>
          </p:cNvSpPr>
          <p:nvPr/>
        </p:nvSpPr>
        <p:spPr>
          <a:xfrm>
            <a:off x="183209" y="2426404"/>
            <a:ext cx="2735249" cy="35121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Sassoon Infant Std" panose="020B0503020103030203" pitchFamily="34" charset="0"/>
              </a:rPr>
              <a:t>Vowel diagraphs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Sassoon Infant Std" panose="020B0503020103030203" pitchFamily="34" charset="0"/>
              </a:rPr>
              <a:t>Short captions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Sassoon Infant Std" panose="020B0503020103030203" pitchFamily="34" charset="0"/>
              </a:rPr>
              <a:t>Includes trigraphs 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3F4BFC06-3793-499E-C325-BE7C19218C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6003" y="822546"/>
            <a:ext cx="2458277" cy="1325563"/>
          </a:xfrm>
        </p:spPr>
        <p:txBody>
          <a:bodyPr>
            <a:normAutofit/>
          </a:bodyPr>
          <a:lstStyle/>
          <a:p>
            <a:pPr algn="ctr"/>
            <a:r>
              <a:rPr lang="en-GB" u="sng" dirty="0">
                <a:latin typeface="Sassoon Infant Std" panose="020B0503020103030203" pitchFamily="34" charset="0"/>
              </a:rPr>
              <a:t>Phonics in F2</a:t>
            </a:r>
          </a:p>
        </p:txBody>
      </p:sp>
    </p:spTree>
    <p:extLst>
      <p:ext uri="{BB962C8B-B14F-4D97-AF65-F5344CB8AC3E}">
        <p14:creationId xmlns:p14="http://schemas.microsoft.com/office/powerpoint/2010/main" val="34815517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.jpg">
            <a:extLst>
              <a:ext uri="{FF2B5EF4-FFF2-40B4-BE49-F238E27FC236}">
                <a16:creationId xmlns:a16="http://schemas.microsoft.com/office/drawing/2014/main" id="{AA095BF9-2E35-2418-CAED-42BDF248F4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637" y="0"/>
            <a:ext cx="9139363" cy="68580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CA9A3645-DFCC-5FC3-1710-9A9256D963DF}"/>
              </a:ext>
            </a:extLst>
          </p:cNvPr>
          <p:cNvSpPr txBox="1">
            <a:spLocks/>
          </p:cNvSpPr>
          <p:nvPr/>
        </p:nvSpPr>
        <p:spPr>
          <a:xfrm>
            <a:off x="183209" y="2426404"/>
            <a:ext cx="2735249" cy="193687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Sassoon Infant Std" panose="020B0503020103030203" pitchFamily="34" charset="0"/>
              </a:rPr>
              <a:t>With and without sound buttons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B450F4A-1F17-91A2-7CE6-46A815BBF6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6003" y="822546"/>
            <a:ext cx="2458277" cy="1325563"/>
          </a:xfrm>
        </p:spPr>
        <p:txBody>
          <a:bodyPr>
            <a:normAutofit/>
          </a:bodyPr>
          <a:lstStyle/>
          <a:p>
            <a:pPr algn="ctr"/>
            <a:r>
              <a:rPr lang="en-GB" u="sng" dirty="0">
                <a:latin typeface="Sassoon Infant Std" panose="020B0503020103030203" pitchFamily="34" charset="0"/>
              </a:rPr>
              <a:t>Phonics in F2</a:t>
            </a:r>
          </a:p>
        </p:txBody>
      </p:sp>
    </p:spTree>
    <p:extLst>
      <p:ext uri="{BB962C8B-B14F-4D97-AF65-F5344CB8AC3E}">
        <p14:creationId xmlns:p14="http://schemas.microsoft.com/office/powerpoint/2010/main" val="11750632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0.jpg">
            <a:extLst>
              <a:ext uri="{FF2B5EF4-FFF2-40B4-BE49-F238E27FC236}">
                <a16:creationId xmlns:a16="http://schemas.microsoft.com/office/drawing/2014/main" id="{FC1C2A72-0471-3FD4-39B4-14BD68E354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637" y="-25400"/>
            <a:ext cx="9139363" cy="68580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35579FBE-41B9-6AF4-AA32-5C29BE26E3F2}"/>
              </a:ext>
            </a:extLst>
          </p:cNvPr>
          <p:cNvSpPr txBox="1">
            <a:spLocks/>
          </p:cNvSpPr>
          <p:nvPr/>
        </p:nvSpPr>
        <p:spPr>
          <a:xfrm>
            <a:off x="183209" y="2426404"/>
            <a:ext cx="2735249" cy="24934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Sassoon Infant Std" panose="020B0503020103030203" pitchFamily="34" charset="0"/>
              </a:rPr>
              <a:t>Sound buttons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Sassoon Infant Std" panose="020B0503020103030203" pitchFamily="34" charset="0"/>
              </a:rPr>
              <a:t>Lines highlight the diagraphs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0E865499-97F2-AC38-31B7-6D53F6461C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6003" y="822546"/>
            <a:ext cx="2458277" cy="1325563"/>
          </a:xfrm>
        </p:spPr>
        <p:txBody>
          <a:bodyPr>
            <a:normAutofit/>
          </a:bodyPr>
          <a:lstStyle/>
          <a:p>
            <a:pPr algn="ctr"/>
            <a:r>
              <a:rPr lang="en-GB" u="sng" dirty="0">
                <a:latin typeface="Sassoon Infant Std" panose="020B0503020103030203" pitchFamily="34" charset="0"/>
              </a:rPr>
              <a:t>Phonics in F2</a:t>
            </a:r>
          </a:p>
        </p:txBody>
      </p:sp>
    </p:spTree>
    <p:extLst>
      <p:ext uri="{BB962C8B-B14F-4D97-AF65-F5344CB8AC3E}">
        <p14:creationId xmlns:p14="http://schemas.microsoft.com/office/powerpoint/2010/main" val="11167745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.jpg">
            <a:extLst>
              <a:ext uri="{FF2B5EF4-FFF2-40B4-BE49-F238E27FC236}">
                <a16:creationId xmlns:a16="http://schemas.microsoft.com/office/drawing/2014/main" id="{A087CF02-CDAC-619A-C026-4968560F15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637" y="0"/>
            <a:ext cx="9139363" cy="68580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6884FAED-0AF5-F435-CA56-EDE04C0E1F68}"/>
              </a:ext>
            </a:extLst>
          </p:cNvPr>
          <p:cNvSpPr txBox="1">
            <a:spLocks/>
          </p:cNvSpPr>
          <p:nvPr/>
        </p:nvSpPr>
        <p:spPr>
          <a:xfrm>
            <a:off x="183209" y="2426404"/>
            <a:ext cx="2735249" cy="38153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Sassoon Infant Std" panose="020B0503020103030203" pitchFamily="34" charset="0"/>
              </a:rPr>
              <a:t>Tricky words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Sassoon Infant Std" panose="020B0503020103030203" pitchFamily="34" charset="0"/>
              </a:rPr>
              <a:t>Words that do not follow the phonics rules 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8D3FDA2D-50B4-856C-38E7-6AB6895040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6003" y="822546"/>
            <a:ext cx="2458277" cy="1325563"/>
          </a:xfrm>
        </p:spPr>
        <p:txBody>
          <a:bodyPr>
            <a:normAutofit/>
          </a:bodyPr>
          <a:lstStyle/>
          <a:p>
            <a:pPr algn="ctr"/>
            <a:r>
              <a:rPr lang="en-GB" u="sng" dirty="0">
                <a:latin typeface="Sassoon Infant Std" panose="020B0503020103030203" pitchFamily="34" charset="0"/>
              </a:rPr>
              <a:t>Phonics in F2</a:t>
            </a:r>
          </a:p>
        </p:txBody>
      </p:sp>
    </p:spTree>
    <p:extLst>
      <p:ext uri="{BB962C8B-B14F-4D97-AF65-F5344CB8AC3E}">
        <p14:creationId xmlns:p14="http://schemas.microsoft.com/office/powerpoint/2010/main" val="29333810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5D9FEB-DABC-116C-2A47-DEAF684A39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Sassoon Infant Std" panose="020B0503020103030203" pitchFamily="34" charset="0"/>
              </a:rPr>
              <a:t>Phonics in the Early Years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F5D2A6-C96D-11D1-A49F-E4A41BD7BE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69034"/>
            <a:ext cx="3813313" cy="59952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u="sng" dirty="0">
                <a:latin typeface="Sassoon Infant Std" panose="020B0503020103030203" pitchFamily="34" charset="0"/>
              </a:rPr>
              <a:t>End of EYFS Expectations 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E513240F-9AB5-FC38-686C-FC2F9ABCFBB5}"/>
              </a:ext>
            </a:extLst>
          </p:cNvPr>
          <p:cNvSpPr txBox="1">
            <a:spLocks/>
          </p:cNvSpPr>
          <p:nvPr/>
        </p:nvSpPr>
        <p:spPr>
          <a:xfrm>
            <a:off x="838199" y="2172943"/>
            <a:ext cx="10515600" cy="42079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>
              <a:latin typeface="Sassoon Infant Std" panose="020B0503020103030203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4F1D669-398C-D2C1-5053-7538CF5FC2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4308" y="1760277"/>
            <a:ext cx="9183382" cy="264832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4D44A38-2985-EB7B-1BBA-FC4760CEF262}"/>
              </a:ext>
            </a:extLst>
          </p:cNvPr>
          <p:cNvSpPr txBox="1"/>
          <p:nvPr/>
        </p:nvSpPr>
        <p:spPr>
          <a:xfrm>
            <a:off x="1504308" y="4409382"/>
            <a:ext cx="918338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latin typeface="Sassoon Infant Std" panose="020B0503020103030203" pitchFamily="34" charset="0"/>
              </a:rPr>
              <a:t>https://assets.publishing.service.gov.uk/government/uploads/system/uploads/attachment_data/file/974907/EYFS_framework_-_March_2021.pdf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5A0E588-58AC-FA78-8F1D-F4A8CFD0DF47}"/>
              </a:ext>
            </a:extLst>
          </p:cNvPr>
          <p:cNvSpPr txBox="1">
            <a:spLocks/>
          </p:cNvSpPr>
          <p:nvPr/>
        </p:nvSpPr>
        <p:spPr>
          <a:xfrm>
            <a:off x="183209" y="4821262"/>
            <a:ext cx="11713930" cy="203673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Sassoon Infant Std" panose="020B0503020103030203" pitchFamily="34" charset="0"/>
              </a:rPr>
              <a:t>Foundations for education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Sassoon Infant Std" panose="020B0503020103030203" pitchFamily="34" charset="0"/>
              </a:rPr>
              <a:t>Early development of reading for pleasure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Sassoon Infant Std" panose="020B0503020103030203" pitchFamily="34" charset="0"/>
              </a:rPr>
              <a:t>Transferable skills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Sassoon Infant Std" panose="020B0503020103030203" pitchFamily="34" charset="0"/>
              </a:rPr>
              <a:t>Supports transition into Year 1- National Curriculum</a:t>
            </a:r>
          </a:p>
        </p:txBody>
      </p:sp>
    </p:spTree>
    <p:extLst>
      <p:ext uri="{BB962C8B-B14F-4D97-AF65-F5344CB8AC3E}">
        <p14:creationId xmlns:p14="http://schemas.microsoft.com/office/powerpoint/2010/main" val="16902803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4AFCB0-DB4D-10EC-A24C-7E53FF5CBE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cs typeface="Calibri"/>
              </a:rPr>
              <a:t>Continuation of teaching through the programme</a:t>
            </a:r>
          </a:p>
          <a:p>
            <a:r>
              <a:rPr lang="en-GB" dirty="0">
                <a:cs typeface="Calibri"/>
              </a:rPr>
              <a:t>Starting points</a:t>
            </a:r>
          </a:p>
          <a:p>
            <a:r>
              <a:rPr lang="en-GB" dirty="0">
                <a:cs typeface="Calibri"/>
              </a:rPr>
              <a:t>Daily sessions and Keep up</a:t>
            </a:r>
          </a:p>
          <a:p>
            <a:pPr marL="0" indent="0">
              <a:buNone/>
            </a:pPr>
            <a:endParaRPr lang="en-GB" dirty="0">
              <a:cs typeface="Calibri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EBF7E97C-D5C0-3A6D-2BD9-4168C6C5D632}"/>
              </a:ext>
            </a:extLst>
          </p:cNvPr>
          <p:cNvSpPr txBox="1">
            <a:spLocks/>
          </p:cNvSpPr>
          <p:nvPr/>
        </p:nvSpPr>
        <p:spPr>
          <a:xfrm>
            <a:off x="990600" y="5175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u="sng" dirty="0">
                <a:latin typeface="Sassoon Infant Std" panose="020B0503020103030203" pitchFamily="34" charset="0"/>
              </a:rPr>
              <a:t>Phonics in Year 1</a:t>
            </a:r>
          </a:p>
        </p:txBody>
      </p:sp>
      <p:pic>
        <p:nvPicPr>
          <p:cNvPr id="8" name="Online Media 1" title="How we teach Phase 5">
            <a:hlinkClick r:id="" action="ppaction://media"/>
            <a:extLst>
              <a:ext uri="{FF2B5EF4-FFF2-40B4-BE49-F238E27FC236}">
                <a16:creationId xmlns:a16="http://schemas.microsoft.com/office/drawing/2014/main" id="{F69D331B-4AA5-8A8D-70DD-0AE6E15581B1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969489" y="3833757"/>
            <a:ext cx="5278911" cy="2760443"/>
          </a:xfrm>
          <a:prstGeom prst="rect">
            <a:avLst/>
          </a:prstGeom>
        </p:spPr>
      </p:pic>
      <p:pic>
        <p:nvPicPr>
          <p:cNvPr id="9" name="Online Media 5" title="How to say Phase 5 sounds">
            <a:hlinkClick r:id="" action="ppaction://media"/>
            <a:extLst>
              <a:ext uri="{FF2B5EF4-FFF2-40B4-BE49-F238E27FC236}">
                <a16:creationId xmlns:a16="http://schemas.microsoft.com/office/drawing/2014/main" id="{BCFB2005-D749-1251-A12E-C901D2A13DB3}"/>
              </a:ext>
            </a:extLst>
          </p:cNvPr>
          <p:cNvPicPr>
            <a:picLocks noRot="1" noChangeAspect="1"/>
          </p:cNvPicPr>
          <p:nvPr>
            <a:videoFile r:link="rId2"/>
          </p:nvPr>
        </p:nvPicPr>
        <p:blipFill>
          <a:blip r:embed="rId6"/>
          <a:stretch>
            <a:fillRect/>
          </a:stretch>
        </p:blipFill>
        <p:spPr>
          <a:xfrm>
            <a:off x="6592957" y="3826176"/>
            <a:ext cx="4913243" cy="2768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9336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543305D-5255-00A1-C1F2-CD0AAF27CDA6}"/>
              </a:ext>
            </a:extLst>
          </p:cNvPr>
          <p:cNvSpPr txBox="1"/>
          <p:nvPr/>
        </p:nvSpPr>
        <p:spPr>
          <a:xfrm>
            <a:off x="521804" y="521804"/>
            <a:ext cx="10311847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b="1" u="sng" dirty="0">
                <a:latin typeface="Sassoon Infant Std" panose="020B0503020103030203" pitchFamily="34" charset="0"/>
                <a:cs typeface="Calibri"/>
              </a:rPr>
              <a:t>Phonics screening check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latin typeface="Sassoon Infant Std" panose="020B0503020103030203" pitchFamily="34" charset="0"/>
                <a:cs typeface="Calibri"/>
              </a:rPr>
              <a:t>Year 1 children- National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latin typeface="Sassoon Infant Std" panose="020B0503020103030203" pitchFamily="34" charset="0"/>
                <a:cs typeface="Calibri"/>
              </a:rPr>
              <a:t>Pseudo (alien) and real words </a:t>
            </a:r>
          </a:p>
        </p:txBody>
      </p:sp>
      <p:pic>
        <p:nvPicPr>
          <p:cNvPr id="3" name="Picture 3" descr="Diagram&#10;&#10;Description automatically generated">
            <a:extLst>
              <a:ext uri="{FF2B5EF4-FFF2-40B4-BE49-F238E27FC236}">
                <a16:creationId xmlns:a16="http://schemas.microsoft.com/office/drawing/2014/main" id="{7D6B6F93-5A8E-1F95-57C4-D50EB538C0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710647" y="2662781"/>
            <a:ext cx="2617757" cy="3673415"/>
          </a:xfrm>
          <a:prstGeom prst="rect">
            <a:avLst/>
          </a:prstGeom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B5BE568D-AE9F-723D-2346-766824CB1E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37775" y="2554891"/>
            <a:ext cx="2484408" cy="3687911"/>
          </a:xfrm>
          <a:prstGeom prst="rect">
            <a:avLst/>
          </a:prstGeom>
        </p:spPr>
      </p:pic>
      <p:pic>
        <p:nvPicPr>
          <p:cNvPr id="7" name="Picture 7">
            <a:extLst>
              <a:ext uri="{FF2B5EF4-FFF2-40B4-BE49-F238E27FC236}">
                <a16:creationId xmlns:a16="http://schemas.microsoft.com/office/drawing/2014/main" id="{D45702AA-3F76-F116-7303-DAF83F7DDA0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28574" y="2522555"/>
            <a:ext cx="2613804" cy="3691920"/>
          </a:xfrm>
          <a:prstGeom prst="rect">
            <a:avLst/>
          </a:prstGeom>
        </p:spPr>
      </p:pic>
      <p:pic>
        <p:nvPicPr>
          <p:cNvPr id="8" name="Picture 8" descr="A picture containing text&#10;&#10;Description automatically generated">
            <a:extLst>
              <a:ext uri="{FF2B5EF4-FFF2-40B4-BE49-F238E27FC236}">
                <a16:creationId xmlns:a16="http://schemas.microsoft.com/office/drawing/2014/main" id="{8ED5854A-0E78-9452-628D-548DECE9F82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42378" y="2522555"/>
            <a:ext cx="2498786" cy="3738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7067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866369-E7FA-C497-57BB-F21932406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Sassoon Infant Std" panose="020B0503020103030203" pitchFamily="34" charset="0"/>
              </a:rPr>
              <a:t>Reading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41004A-0A44-2576-6764-68E818A63C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dirty="0"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dirty="0">
                <a:latin typeface="Sassoon Infant Std" panose="020B0503020103030203" pitchFamily="34" charset="0"/>
              </a:rPr>
              <a:t>Reading underpins children’s everything we do. It allows access to the entire curriculum and clearly impacts on their achievement in all areas.</a:t>
            </a:r>
            <a:endParaRPr lang="en-US" dirty="0">
              <a:latin typeface="Sassoon Infant Std" panose="020B0503020103030203" pitchFamily="34" charset="0"/>
              <a:cs typeface="Calibri" panose="020F0502020204030204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dirty="0">
                <a:latin typeface="Sassoon Infant Std" panose="020B0503020103030203" pitchFamily="34" charset="0"/>
                <a:ea typeface="+mn-lt"/>
                <a:cs typeface="+mn-lt"/>
              </a:rPr>
              <a:t>Proven measurable impact upon later life choices and success.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dirty="0">
              <a:latin typeface="Sassoon Infant Std" panose="020B0503020103030203" pitchFamily="34" charset="0"/>
              <a:ea typeface="+mn-lt"/>
              <a:cs typeface="+mn-lt"/>
            </a:endParaRPr>
          </a:p>
          <a:p>
            <a:pPr>
              <a:buFont typeface="Arial"/>
              <a:buChar char="•"/>
            </a:pPr>
            <a:r>
              <a:rPr lang="en-GB" dirty="0">
                <a:latin typeface="Sassoon Infant Std" panose="020B0503020103030203" pitchFamily="34" charset="0"/>
                <a:ea typeface="+mn-lt"/>
                <a:cs typeface="+mn-lt"/>
              </a:rPr>
              <a:t>Phonics- teaching how to decode </a:t>
            </a:r>
          </a:p>
          <a:p>
            <a:pPr>
              <a:buFont typeface="Arial"/>
              <a:buChar char="•"/>
            </a:pPr>
            <a:r>
              <a:rPr lang="en-GB" dirty="0">
                <a:latin typeface="Sassoon Infant Std" panose="020B0503020103030203" pitchFamily="34" charset="0"/>
                <a:ea typeface="+mn-lt"/>
                <a:cs typeface="+mn-lt"/>
              </a:rPr>
              <a:t>Through phonics assessments children are matched carefully to their reading books </a:t>
            </a:r>
            <a:endParaRPr lang="en-US" dirty="0">
              <a:latin typeface="Sassoon Infant Std" panose="020B0503020103030203" pitchFamily="34" charset="0"/>
              <a:ea typeface="+mn-lt"/>
              <a:cs typeface="+mn-lt"/>
            </a:endParaRPr>
          </a:p>
          <a:p>
            <a:pPr>
              <a:buFont typeface="Arial"/>
              <a:buChar char="•"/>
            </a:pPr>
            <a:r>
              <a:rPr lang="en-GB" dirty="0">
                <a:latin typeface="Sassoon Infant Std" panose="020B0503020103030203" pitchFamily="34" charset="0"/>
                <a:ea typeface="+mn-lt"/>
                <a:cs typeface="+mn-lt"/>
              </a:rPr>
              <a:t>Our aim- Fluency, comprehension and pleasure</a:t>
            </a:r>
            <a:endParaRPr lang="en-US" dirty="0">
              <a:latin typeface="Sassoon Infant Std" panose="020B0503020103030203" pitchFamily="34" charset="0"/>
            </a:endParaRPr>
          </a:p>
          <a:p>
            <a:endParaRPr lang="en-GB" dirty="0">
              <a:cs typeface="Calibri" panose="020F0502020204030204"/>
            </a:endParaRPr>
          </a:p>
        </p:txBody>
      </p:sp>
      <p:pic>
        <p:nvPicPr>
          <p:cNvPr id="4" name="Picture 4" descr="Text&#10;&#10;Description automatically generated">
            <a:extLst>
              <a:ext uri="{FF2B5EF4-FFF2-40B4-BE49-F238E27FC236}">
                <a16:creationId xmlns:a16="http://schemas.microsoft.com/office/drawing/2014/main" id="{BEC9DB97-F161-4F21-2549-45C328718C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42740" y="63986"/>
            <a:ext cx="1995578" cy="192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9535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BBAC4F41-D7B7-C639-B2DA-5BABC1DF428F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u="sng" dirty="0">
                <a:latin typeface="Sassoon Infant Std" panose="020B0503020103030203" pitchFamily="34" charset="0"/>
              </a:rPr>
              <a:t>F2- Guided Reading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F05C2AA-52E4-A332-6B76-1422C93E10FB}"/>
              </a:ext>
            </a:extLst>
          </p:cNvPr>
          <p:cNvSpPr txBox="1">
            <a:spLocks/>
          </p:cNvSpPr>
          <p:nvPr/>
        </p:nvSpPr>
        <p:spPr>
          <a:xfrm>
            <a:off x="239035" y="1690688"/>
            <a:ext cx="8235114" cy="460981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Sassoon Infant Std" panose="020B0503020103030203" pitchFamily="34" charset="0"/>
              </a:rPr>
              <a:t>Taught in addition to reading in phonics and reading through continuous provision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latin typeface="Sassoon Infant Std" panose="020B0503020103030203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Sassoon Infant Std" panose="020B0503020103030203" pitchFamily="34" charset="0"/>
              </a:rPr>
              <a:t>Books are matched carefully to phonics sounds known and fluency level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latin typeface="Sassoon Infant Std" panose="020B0503020103030203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Sassoon Infant Std" panose="020B0503020103030203" pitchFamily="34" charset="0"/>
              </a:rPr>
              <a:t>2 x weekly guided reading sessions (From Autumn 2)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Sassoon Infant Std" panose="020B0503020103030203" pitchFamily="34" charset="0"/>
              </a:rPr>
              <a:t>1x decoding session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Sassoon Infant Std" panose="020B0503020103030203" pitchFamily="34" charset="0"/>
              </a:rPr>
              <a:t>1x prosody and comprehension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endParaRPr lang="en-GB" sz="2400" dirty="0">
              <a:latin typeface="Sassoon Infant Std" panose="020B0503020103030203" pitchFamily="34" charset="0"/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endParaRPr lang="en-GB" sz="100" dirty="0">
              <a:latin typeface="Sassoon Infant Std" panose="020B0503020103030203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Sassoon Infant Std" panose="020B0503020103030203" pitchFamily="34" charset="0"/>
              </a:rPr>
              <a:t>Sessions are repeated on a two week cycle- consolidating learning and developing fluency</a:t>
            </a:r>
            <a:endParaRPr lang="en-GB" sz="600" dirty="0">
              <a:latin typeface="Sassoon Infant Std" panose="020B0503020103030203" pitchFamily="34" charset="0"/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endParaRPr lang="en-GB" sz="2400" dirty="0">
              <a:latin typeface="Sassoon Infant Std" panose="020B0503020103030203" pitchFamily="34" charset="0"/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endParaRPr lang="en-GB" sz="600" dirty="0">
              <a:latin typeface="Sassoon Infant Std" panose="020B0503020103030203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04B1A42-7FED-DF54-11DC-4A15FF86F1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51789" y="558813"/>
            <a:ext cx="2172003" cy="204816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74F2D9E-E5E7-ACEF-A24A-03B8C9C837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51789" y="2606974"/>
            <a:ext cx="2143424" cy="199100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B6034E1-3DB1-B7D1-8B63-4C11859ED3B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04157" y="4602716"/>
            <a:ext cx="2191056" cy="1971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2475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9353D79-F3B7-4CC9-D29B-F411402177A4}"/>
              </a:ext>
            </a:extLst>
          </p:cNvPr>
          <p:cNvSpPr txBox="1"/>
          <p:nvPr/>
        </p:nvSpPr>
        <p:spPr>
          <a:xfrm>
            <a:off x="397565" y="248478"/>
            <a:ext cx="8001156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000" u="sng" dirty="0">
                <a:latin typeface="Sassoon Infant Std" panose="020B0503020103030203" pitchFamily="34" charset="0"/>
                <a:cs typeface="Calibri"/>
              </a:rPr>
              <a:t>Year 1-  Guided reading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E59FC0B-E765-B838-B74F-237824DA8790}"/>
              </a:ext>
            </a:extLst>
          </p:cNvPr>
          <p:cNvSpPr txBox="1"/>
          <p:nvPr/>
        </p:nvSpPr>
        <p:spPr>
          <a:xfrm>
            <a:off x="473506" y="1054063"/>
            <a:ext cx="8373717" cy="489364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latin typeface="Sassoon Infant Std" panose="020B0503020103030203" pitchFamily="34" charset="0"/>
                <a:cs typeface="Calibri"/>
              </a:rPr>
              <a:t>In addition to reading in phonics and reading throughout the curriculum.</a:t>
            </a:r>
          </a:p>
          <a:p>
            <a:endParaRPr lang="en-US" sz="2400" dirty="0">
              <a:latin typeface="Sassoon Infant Std" panose="020B0503020103030203" pitchFamily="34" charset="0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Sassoon Infant Std" panose="020B0503020103030203" pitchFamily="34" charset="0"/>
                <a:cs typeface="Calibri"/>
              </a:rPr>
              <a:t>3 x weekly guided reading sessions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Sassoon Infant Std" panose="020B0503020103030203" pitchFamily="34" charset="0"/>
                <a:cs typeface="Calibri"/>
              </a:rPr>
              <a:t>Reading Practice Books carefully matched so children can read fluently and independently</a:t>
            </a:r>
            <a:endParaRPr lang="en-US" sz="2400" dirty="0">
              <a:latin typeface="Sassoon Infant Std" panose="020B0503020103030203" pitchFamily="34" charset="0"/>
              <a:ea typeface="+mn-lt"/>
              <a:cs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Sassoon Infant Std" panose="020B0503020103030203" pitchFamily="34" charset="0"/>
                <a:cs typeface="Calibri"/>
              </a:rPr>
              <a:t>3 Reads </a:t>
            </a:r>
            <a:r>
              <a:rPr lang="mr-IN" sz="2400" dirty="0">
                <a:latin typeface="Sassoon Infant Std" panose="020B0503020103030203" pitchFamily="34" charset="0"/>
                <a:cs typeface="Calibri"/>
              </a:rPr>
              <a:t>–</a:t>
            </a:r>
            <a:r>
              <a:rPr lang="en-US" sz="2400" dirty="0">
                <a:latin typeface="Sassoon Infant Std" panose="020B0503020103030203" pitchFamily="34" charset="0"/>
                <a:cs typeface="Calibri"/>
              </a:rPr>
              <a:t> each one begins with some quick sounds and words practice</a:t>
            </a:r>
            <a:endParaRPr lang="en-US" sz="2400" dirty="0">
              <a:latin typeface="Sassoon Infant Std" panose="020B0503020103030203" pitchFamily="34" charset="0"/>
            </a:endParaRPr>
          </a:p>
          <a:p>
            <a:r>
              <a:rPr lang="en-US" sz="2400" dirty="0">
                <a:latin typeface="Sassoon Infant Std" panose="020B0503020103030203" pitchFamily="34" charset="0"/>
                <a:cs typeface="Calibri"/>
              </a:rPr>
              <a:t>	1) Decoding</a:t>
            </a:r>
          </a:p>
          <a:p>
            <a:r>
              <a:rPr lang="en-US" sz="2400" dirty="0">
                <a:latin typeface="Sassoon Infant Std" panose="020B0503020103030203" pitchFamily="34" charset="0"/>
                <a:cs typeface="Calibri"/>
              </a:rPr>
              <a:t>	2) Prosody</a:t>
            </a:r>
          </a:p>
          <a:p>
            <a:r>
              <a:rPr lang="en-US" sz="2400" dirty="0">
                <a:latin typeface="Sassoon Infant Std" panose="020B0503020103030203" pitchFamily="34" charset="0"/>
                <a:cs typeface="Calibri"/>
              </a:rPr>
              <a:t>	3) Comprehension</a:t>
            </a:r>
          </a:p>
          <a:p>
            <a:endParaRPr lang="en-US" sz="2400" dirty="0">
              <a:latin typeface="Sassoon Infant Std" panose="020B0503020103030203" pitchFamily="34" charset="0"/>
              <a:cs typeface="Calibri"/>
            </a:endParaRPr>
          </a:p>
          <a:p>
            <a:r>
              <a:rPr lang="en-US" sz="2400" dirty="0">
                <a:latin typeface="Sassoon Infant Std" panose="020B0503020103030203" pitchFamily="34" charset="0"/>
                <a:cs typeface="Calibri"/>
              </a:rPr>
              <a:t>Reducing the cognitive load through repeated reading.</a:t>
            </a:r>
          </a:p>
        </p:txBody>
      </p:sp>
      <p:pic>
        <p:nvPicPr>
          <p:cNvPr id="4" name="Picture 4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28356DD6-0A2E-1E01-7AB1-20C4874274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6758" y="2534100"/>
            <a:ext cx="2028825" cy="1933575"/>
          </a:xfrm>
          <a:prstGeom prst="rect">
            <a:avLst/>
          </a:prstGeom>
        </p:spPr>
      </p:pic>
      <p:pic>
        <p:nvPicPr>
          <p:cNvPr id="5" name="Picture 5" descr="Map&#10;&#10;Description automatically generated">
            <a:extLst>
              <a:ext uri="{FF2B5EF4-FFF2-40B4-BE49-F238E27FC236}">
                <a16:creationId xmlns:a16="http://schemas.microsoft.com/office/drawing/2014/main" id="{18ACD8DB-2F60-D4AA-B115-98DDFDE3C2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2945" y="147547"/>
            <a:ext cx="2076450" cy="1962150"/>
          </a:xfrm>
          <a:prstGeom prst="rect">
            <a:avLst/>
          </a:prstGeom>
        </p:spPr>
      </p:pic>
      <p:pic>
        <p:nvPicPr>
          <p:cNvPr id="6" name="Picture 6" descr="A picture containing map&#10;&#10;Description automatically generated">
            <a:extLst>
              <a:ext uri="{FF2B5EF4-FFF2-40B4-BE49-F238E27FC236}">
                <a16:creationId xmlns:a16="http://schemas.microsoft.com/office/drawing/2014/main" id="{444F5AC2-95ED-94CF-71F7-833AFC76D5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20107" y="4808687"/>
            <a:ext cx="1898350" cy="1855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2256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BBAC4F41-D7B7-C639-B2DA-5BABC1DF428F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u="sng" dirty="0">
                <a:latin typeface="Sassoon Infant Std" panose="020B0503020103030203" pitchFamily="34" charset="0"/>
              </a:rPr>
              <a:t>Reading Books- F1 and F2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02F7474-C198-BA48-6BAF-50FC97F6B8F7}"/>
              </a:ext>
            </a:extLst>
          </p:cNvPr>
          <p:cNvSpPr txBox="1"/>
          <p:nvPr/>
        </p:nvSpPr>
        <p:spPr>
          <a:xfrm>
            <a:off x="369480" y="1329368"/>
            <a:ext cx="10984319" cy="43704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>
                <a:latin typeface="Sassoon Infant Std" panose="020B0503020103030203" pitchFamily="34" charset="0"/>
              </a:rPr>
              <a:t>Nursery-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Sassoon Infant Std" panose="020B0503020103030203" pitchFamily="34" charset="0"/>
              </a:rPr>
              <a:t>Children can take home a sharing book.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Sassoon Infant Std" panose="020B0503020103030203" pitchFamily="34" charset="0"/>
              </a:rPr>
              <a:t>These are available outside the nursery classroom, and you can change these as often you would like.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Sassoon Infant Std" panose="020B0503020103030203" pitchFamily="34" charset="0"/>
              </a:rPr>
              <a:t>Children are not expected to read this story, but instead share this with you to develop a love of reading.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000" dirty="0">
              <a:latin typeface="Sassoon Infant Std" panose="020B0503020103030203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000" dirty="0">
              <a:latin typeface="Sassoon Infant Std" panose="020B0503020103030203" pitchFamily="34" charset="0"/>
            </a:endParaRPr>
          </a:p>
          <a:p>
            <a:r>
              <a:rPr lang="en-US" sz="2000" dirty="0">
                <a:latin typeface="Sassoon Infant Std" panose="020B0503020103030203" pitchFamily="34" charset="0"/>
              </a:rPr>
              <a:t>F2-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Sassoon Infant Std" panose="020B0503020103030203" pitchFamily="34" charset="0"/>
              </a:rPr>
              <a:t>Children will get one </a:t>
            </a:r>
            <a:r>
              <a:rPr lang="en-US" sz="2000" dirty="0" err="1">
                <a:latin typeface="Sassoon Infant Std" panose="020B0503020103030203" pitchFamily="34" charset="0"/>
              </a:rPr>
              <a:t>colour</a:t>
            </a:r>
            <a:r>
              <a:rPr lang="en-US" sz="2000" dirty="0">
                <a:latin typeface="Sassoon Infant Std" panose="020B0503020103030203" pitchFamily="34" charset="0"/>
              </a:rPr>
              <a:t> band book each week which is matched to their phonic ability.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Sassoon Infant Std" panose="020B0503020103030203" pitchFamily="34" charset="0"/>
              </a:rPr>
              <a:t>This book will be changed once a week.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Sassoon Infant Std" panose="020B0503020103030203" pitchFamily="34" charset="0"/>
              </a:rPr>
              <a:t>When children take their book home to read, they should be approximately 95% fluent.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Sassoon Infant Std" panose="020B0503020103030203" pitchFamily="34" charset="0"/>
              </a:rPr>
              <a:t>Please do not worry that a book seems too easy</a:t>
            </a:r>
            <a:r>
              <a:rPr lang="mr-IN" sz="2000" dirty="0">
                <a:latin typeface="Sassoon Infant Std" panose="020B0503020103030203" pitchFamily="34" charset="0"/>
                <a:cs typeface="Mangal"/>
              </a:rPr>
              <a:t>–</a:t>
            </a:r>
            <a:r>
              <a:rPr lang="en-US" sz="2000" dirty="0">
                <a:latin typeface="Sassoon Infant Std" panose="020B0503020103030203" pitchFamily="34" charset="0"/>
              </a:rPr>
              <a:t> your child needs to develop fluency and confidence in reading. 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1800" dirty="0">
              <a:latin typeface="Sassoon Infant Std" panose="020B0503020103030203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E45B31E-2E62-8800-0176-4AF355A5AA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1888" y="5176777"/>
            <a:ext cx="1624381" cy="153176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89CBB87-2499-E8C7-B842-E2C1BCBF5E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21886" y="5176777"/>
            <a:ext cx="1631913" cy="1515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73081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849" y="994445"/>
            <a:ext cx="12150337" cy="477053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US" sz="2800" dirty="0">
              <a:latin typeface="Sassoon Infant Std" panose="020B0503020103030203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Sassoon Infant Std" panose="020B0503020103030203" pitchFamily="34" charset="0"/>
              </a:rPr>
              <a:t>Children in Year 1 will bring home the book they have been reading in their guided sessions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Sassoon Infant Std" panose="020B0503020103030203" pitchFamily="34" charset="0"/>
              </a:rPr>
              <a:t>When children take their book home to read, they should be approximately 95% fluent.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Sassoon Infant Std" panose="020B0503020103030203" pitchFamily="34" charset="0"/>
              </a:rPr>
              <a:t>Please do not worry that a book seems too easy</a:t>
            </a:r>
            <a:r>
              <a:rPr lang="mr-IN" sz="2800" dirty="0">
                <a:latin typeface="Sassoon Infant Std" panose="020B0503020103030203" pitchFamily="34" charset="0"/>
                <a:cs typeface="Mangal"/>
              </a:rPr>
              <a:t>–</a:t>
            </a:r>
            <a:r>
              <a:rPr lang="en-US" sz="2800" dirty="0">
                <a:latin typeface="Sassoon Infant Std" panose="020B0503020103030203" pitchFamily="34" charset="0"/>
              </a:rPr>
              <a:t> your child needs to develop fluency and confidence in reading. 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Sassoon Infant Std" panose="020B0503020103030203" pitchFamily="34" charset="0"/>
              </a:rPr>
              <a:t>Re-reading a book they have had before helps develop fluency</a:t>
            </a:r>
            <a:r>
              <a:rPr lang="mr-IN" sz="2800" dirty="0">
                <a:latin typeface="Sassoon Infant Std" panose="020B0503020103030203" pitchFamily="34" charset="0"/>
                <a:cs typeface="Mangal"/>
              </a:rPr>
              <a:t>–</a:t>
            </a:r>
            <a:r>
              <a:rPr lang="en-US" sz="2800" dirty="0">
                <a:latin typeface="Sassoon Infant Std" panose="020B0503020103030203" pitchFamily="34" charset="0"/>
              </a:rPr>
              <a:t> this is the goal.</a:t>
            </a:r>
          </a:p>
          <a:p>
            <a:pPr algn="ctr"/>
            <a:endParaRPr lang="en-US" sz="4000" b="1" dirty="0">
              <a:solidFill>
                <a:srgbClr val="3366FF"/>
              </a:solidFill>
              <a:latin typeface="Sassoon Infant Std" panose="020B0503020103030203" pitchFamily="34" charset="0"/>
            </a:endParaRPr>
          </a:p>
          <a:p>
            <a:pPr algn="ctr"/>
            <a:r>
              <a:rPr lang="en-US" sz="4000" b="1" dirty="0">
                <a:solidFill>
                  <a:srgbClr val="3366FF"/>
                </a:solidFill>
                <a:latin typeface="Sassoon Infant Std" panose="020B0503020103030203" pitchFamily="34" charset="0"/>
              </a:rPr>
              <a:t>Celebrate their success!!!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0771F92-91AA-98C6-6DE2-F56827B9CF0C}"/>
              </a:ext>
            </a:extLst>
          </p:cNvPr>
          <p:cNvSpPr txBox="1"/>
          <p:nvPr/>
        </p:nvSpPr>
        <p:spPr>
          <a:xfrm>
            <a:off x="1142999" y="347869"/>
            <a:ext cx="10311847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800" u="sng" dirty="0">
                <a:latin typeface="Sassoon Infant Std" panose="020B0503020103030203" pitchFamily="34" charset="0"/>
                <a:cs typeface="Calibri"/>
              </a:rPr>
              <a:t>Reading Books- Year 1</a:t>
            </a:r>
            <a:endParaRPr lang="en-US" sz="4400" u="sng" dirty="0">
              <a:latin typeface="Sassoon Infant Std" panose="020B0503020103030203" pitchFamily="34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3467059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4578" y="179249"/>
            <a:ext cx="11565597" cy="729430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3200" b="1" u="sng" dirty="0">
                <a:latin typeface="Sassoon Infant Std" panose="020B0503020103030203" pitchFamily="34" charset="0"/>
              </a:rPr>
              <a:t>How do we decide which books children read?</a:t>
            </a:r>
          </a:p>
          <a:p>
            <a:endParaRPr lang="en-US" b="1" dirty="0">
              <a:latin typeface="Sassoon Infant Std" panose="020B0503020103030203" pitchFamily="34" charset="0"/>
            </a:endParaRPr>
          </a:p>
          <a:p>
            <a:r>
              <a:rPr lang="en-US" sz="2800" dirty="0">
                <a:latin typeface="Sassoon Infant Std" panose="020B0503020103030203" pitchFamily="34" charset="0"/>
              </a:rPr>
              <a:t>Children are assessed, then LW , and teacher knowledge, matches </a:t>
            </a:r>
          </a:p>
          <a:p>
            <a:r>
              <a:rPr lang="en-US" sz="2800" dirty="0">
                <a:latin typeface="Sassoon Infant Std" panose="020B0503020103030203" pitchFamily="34" charset="0"/>
              </a:rPr>
              <a:t>which books should be allocated for their secure phonic knowledge.</a:t>
            </a:r>
            <a:endParaRPr lang="en-US" dirty="0">
              <a:latin typeface="Sassoon Infant Std" panose="020B0503020103030203" pitchFamily="34" charset="0"/>
              <a:cs typeface="Calibri"/>
            </a:endParaRPr>
          </a:p>
          <a:p>
            <a:endParaRPr lang="en-US" sz="2800" dirty="0">
              <a:latin typeface="Sassoon Infant Std" panose="020B0503020103030203" pitchFamily="34" charset="0"/>
            </a:endParaRPr>
          </a:p>
          <a:p>
            <a:r>
              <a:rPr lang="en-US" sz="2800" dirty="0">
                <a:latin typeface="Sassoon Infant Std" panose="020B0503020103030203" pitchFamily="34" charset="0"/>
              </a:rPr>
              <a:t>Share the front cover page before reading – this </a:t>
            </a:r>
          </a:p>
          <a:p>
            <a:r>
              <a:rPr lang="en-US" sz="2800" dirty="0">
                <a:latin typeface="Sassoon Infant Std" panose="020B0503020103030203" pitchFamily="34" charset="0"/>
              </a:rPr>
              <a:t>cover sounds and words contained in the book.</a:t>
            </a:r>
          </a:p>
          <a:p>
            <a:endParaRPr lang="en-US" sz="2800" dirty="0">
              <a:latin typeface="Sassoon Infant Std" panose="020B0503020103030203" pitchFamily="34" charset="0"/>
            </a:endParaRPr>
          </a:p>
          <a:p>
            <a:r>
              <a:rPr lang="en-US" sz="2800" dirty="0">
                <a:latin typeface="Sassoon Infant Std" panose="020B0503020103030203" pitchFamily="34" charset="0"/>
              </a:rPr>
              <a:t>Celebrate, praise, talk about the book with you child.</a:t>
            </a:r>
          </a:p>
          <a:p>
            <a:endParaRPr lang="en-US" sz="2800" dirty="0">
              <a:latin typeface="Sassoon Infant Std" panose="020B0503020103030203" pitchFamily="34" charset="0"/>
            </a:endParaRPr>
          </a:p>
          <a:p>
            <a:r>
              <a:rPr lang="en-US" sz="2800" dirty="0">
                <a:latin typeface="Sassoon Infant Std" panose="020B0503020103030203" pitchFamily="34" charset="0"/>
              </a:rPr>
              <a:t>Please make sure books are in book bags and</a:t>
            </a:r>
          </a:p>
          <a:p>
            <a:r>
              <a:rPr lang="en-US" sz="2800" dirty="0">
                <a:latin typeface="Sassoon Infant Std" panose="020B0503020103030203" pitchFamily="34" charset="0"/>
              </a:rPr>
              <a:t>returned on Monday as they may be </a:t>
            </a:r>
          </a:p>
          <a:p>
            <a:r>
              <a:rPr lang="en-US" sz="2800" dirty="0">
                <a:latin typeface="Sassoon Infant Std" panose="020B0503020103030203" pitchFamily="34" charset="0"/>
              </a:rPr>
              <a:t>needed for other groups.</a:t>
            </a:r>
          </a:p>
          <a:p>
            <a:endParaRPr lang="en-US" sz="2800" dirty="0">
              <a:latin typeface="Sassoon Infant Std" panose="020B0503020103030203" pitchFamily="34" charset="0"/>
            </a:endParaRPr>
          </a:p>
          <a:p>
            <a:r>
              <a:rPr lang="en-US" sz="2800" dirty="0">
                <a:latin typeface="Sassoon Infant Std" panose="020B0503020103030203" pitchFamily="34" charset="0"/>
              </a:rPr>
              <a:t>Please look after our books.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6" name="Picture 5" descr="x500_cb1dee7d-f67f-4777-96f8-7377cf742f41_600x60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6823" y="2164717"/>
            <a:ext cx="1438350" cy="1363556"/>
          </a:xfrm>
          <a:prstGeom prst="rect">
            <a:avLst/>
          </a:prstGeom>
        </p:spPr>
      </p:pic>
      <p:pic>
        <p:nvPicPr>
          <p:cNvPr id="7" name="Picture 6" descr="x500_db356d57-2de5-436c-b048-0df9c89d4286_1024x1024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5340" y="3024890"/>
            <a:ext cx="1305301" cy="161335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24B95C4-180A-41A9-8877-F6F1C20301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09621" y="4337831"/>
            <a:ext cx="3091008" cy="2522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68156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5187" y="1250712"/>
            <a:ext cx="10660115" cy="3785652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Sassoon Infant Std" panose="020B0503020103030203" pitchFamily="34" charset="0"/>
              </a:rPr>
              <a:t>Children will also bring home a ‘sharing book’ from our class or year group libraries each week</a:t>
            </a:r>
            <a:endParaRPr lang="en-US" sz="2400" dirty="0">
              <a:latin typeface="Sassoon Infant Std" panose="020B0503020103030203" pitchFamily="34" charset="0"/>
              <a:cs typeface="Calibri"/>
            </a:endParaRPr>
          </a:p>
          <a:p>
            <a:endParaRPr lang="en-US" sz="2400" dirty="0">
              <a:latin typeface="Sassoon Infant Std" panose="020B0503020103030203" pitchFamily="34" charset="0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Sassoon Infant Std" panose="020B0503020103030203" pitchFamily="34" charset="0"/>
              </a:rPr>
              <a:t>To become lifelong readers, it is essential that they read for pleasure</a:t>
            </a:r>
            <a:endParaRPr lang="en-US" sz="2400" dirty="0">
              <a:latin typeface="Sassoon Infant Std" panose="020B0503020103030203" pitchFamily="34" charset="0"/>
              <a:cs typeface="Calibri"/>
            </a:endParaRPr>
          </a:p>
          <a:p>
            <a:endParaRPr lang="en-US" sz="2400" dirty="0">
              <a:latin typeface="Sassoon Infant Std" panose="020B0503020103030203" pitchFamily="34" charset="0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Sassoon Infant Std" panose="020B0503020103030203" pitchFamily="34" charset="0"/>
              </a:rPr>
              <a:t>Children may not be able to read this book independently, but these books offer a wealth of opportunities for talking about the pictures and enjoying the story or information text.</a:t>
            </a:r>
            <a:endParaRPr lang="en-US" sz="2400" dirty="0">
              <a:latin typeface="Sassoon Infant Std" panose="020B0503020103030203" pitchFamily="34" charset="0"/>
              <a:cs typeface="Calibri"/>
            </a:endParaRPr>
          </a:p>
          <a:p>
            <a:endParaRPr lang="en-US" sz="2400" dirty="0">
              <a:latin typeface="Sassoon Infant Std" panose="020B0503020103030203" pitchFamily="34" charset="0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Sassoon Infant Std" panose="020B0503020103030203" pitchFamily="34" charset="0"/>
              </a:rPr>
              <a:t>Enjoy the book together and foster a love of reading- ‘pair and share’</a:t>
            </a:r>
            <a:endParaRPr lang="en-US" sz="2400" dirty="0">
              <a:latin typeface="Sassoon Infant Std" panose="020B0503020103030203" pitchFamily="34" charset="0"/>
              <a:cs typeface="Calibri"/>
            </a:endParaRPr>
          </a:p>
        </p:txBody>
      </p:sp>
      <p:pic>
        <p:nvPicPr>
          <p:cNvPr id="5" name="Picture 4" descr="downloa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5708" y="4620534"/>
            <a:ext cx="1291082" cy="1940150"/>
          </a:xfrm>
          <a:prstGeom prst="rect">
            <a:avLst/>
          </a:prstGeom>
        </p:spPr>
      </p:pic>
      <p:pic>
        <p:nvPicPr>
          <p:cNvPr id="6" name="Picture 5" descr="images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0466" y="5036364"/>
            <a:ext cx="1297391" cy="1297391"/>
          </a:xfrm>
          <a:prstGeom prst="rect">
            <a:avLst/>
          </a:prstGeom>
        </p:spPr>
      </p:pic>
      <p:pic>
        <p:nvPicPr>
          <p:cNvPr id="7" name="Picture 6" descr="images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1249" y="1686570"/>
            <a:ext cx="985564" cy="99017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663556" y="393450"/>
            <a:ext cx="2864887" cy="64633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3600" u="sng" dirty="0">
                <a:latin typeface="Sassoon Infant Std" panose="020B0503020103030203" pitchFamily="34" charset="0"/>
              </a:rPr>
              <a:t>Sharing Books</a:t>
            </a:r>
            <a:endParaRPr lang="en-US" u="sng" dirty="0">
              <a:latin typeface="Sassoon Infant Std" panose="020B0503020103030203" pitchFamily="34" charset="0"/>
            </a:endParaRPr>
          </a:p>
        </p:txBody>
      </p:sp>
      <p:pic>
        <p:nvPicPr>
          <p:cNvPr id="10" name="Picture 9" descr="images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3217" y="5166352"/>
            <a:ext cx="1394333" cy="1394333"/>
          </a:xfrm>
          <a:prstGeom prst="rect">
            <a:avLst/>
          </a:prstGeom>
        </p:spPr>
      </p:pic>
      <p:pic>
        <p:nvPicPr>
          <p:cNvPr id="11" name="Picture 10" descr="images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5637" y="2984476"/>
            <a:ext cx="1061176" cy="1326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47293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DBA7D1-883D-1497-EEC0-8D01BDC9AE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Sassoon Infant Std" panose="020B0503020103030203" pitchFamily="34" charset="0"/>
              </a:rPr>
              <a:t>What can parents do to help?</a:t>
            </a:r>
            <a:endParaRPr lang="en-GB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E5FB2BD-7C8D-3E38-E874-51351333D3B0}"/>
              </a:ext>
            </a:extLst>
          </p:cNvPr>
          <p:cNvSpPr txBox="1">
            <a:spLocks/>
          </p:cNvSpPr>
          <p:nvPr/>
        </p:nvSpPr>
        <p:spPr>
          <a:xfrm>
            <a:off x="239034" y="1690688"/>
            <a:ext cx="11114765" cy="460981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Sassoon Infant Std"/>
              </a:rPr>
              <a:t>Read at home as much as possible with your child, with both their phonics and sharing book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Sassoon Infant Std"/>
              </a:rPr>
              <a:t>Read to your child too! This develops prosody and a love </a:t>
            </a:r>
            <a:r>
              <a:rPr lang="en-GB" sz="2400">
                <a:latin typeface="Sassoon Infant Std"/>
              </a:rPr>
              <a:t>of reading.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Sassoon Infant Std"/>
              </a:rPr>
              <a:t>Talk about books with your children. This supports comprehension.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Sassoon Infant Std"/>
              </a:rPr>
              <a:t>Encourage reading of print in all aspects of life to develop reading for pleasure and recognition of print and text e.g., recognising supermarket signs or reading a menu together at the coffee shop. 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Sassoon Infant Std"/>
              </a:rPr>
              <a:t>Write in your child’s reading diaries. Children will receive points towards reading rewards in school for this. </a:t>
            </a:r>
            <a:endParaRPr lang="en-GB" sz="2400" dirty="0">
              <a:latin typeface="Sassoon Infant Std" panose="020B0503020103030203" pitchFamily="34" charset="0"/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Sassoon Infant Std"/>
              </a:rPr>
              <a:t>Encourage your child to bring their bookbag, reading books and reading diary into school every day. </a:t>
            </a:r>
            <a:endParaRPr lang="en-GB" sz="2400" dirty="0">
              <a:latin typeface="Sassoon Infant Std" panose="020B0503020103030203" pitchFamily="34" charset="0"/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endParaRPr lang="en-GB" sz="600" dirty="0">
              <a:latin typeface="Sassoon Infant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75342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DBA7D1-883D-1497-EEC0-8D01BDC9AE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Sassoon Infant Std" panose="020B0503020103030203" pitchFamily="34" charset="0"/>
              </a:rPr>
              <a:t>Further support</a:t>
            </a:r>
            <a:endParaRPr lang="en-GB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E5FB2BD-7C8D-3E38-E874-51351333D3B0}"/>
              </a:ext>
            </a:extLst>
          </p:cNvPr>
          <p:cNvSpPr txBox="1">
            <a:spLocks/>
          </p:cNvSpPr>
          <p:nvPr/>
        </p:nvSpPr>
        <p:spPr>
          <a:xfrm>
            <a:off x="177995" y="648698"/>
            <a:ext cx="12126631" cy="28813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sz="2000">
                <a:latin typeface="Sassoon Infant Std"/>
              </a:rPr>
              <a:t>Little Wandle Parents website- You can access all the at home resources and watch the videos as many times as you like at- https://www.littlewandlelettersandsounds.org.uk/resources/for-parents/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sz="2000" dirty="0">
                <a:latin typeface="Sassoon Infant Std" panose="020B0503020103030203" pitchFamily="34" charset="0"/>
              </a:rPr>
              <a:t>Parent handouts at the end of the session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sz="2000" dirty="0">
                <a:latin typeface="Sassoon Infant Std" panose="020B0503020103030203" pitchFamily="34" charset="0"/>
              </a:rPr>
              <a:t>Class teacher support anytime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03D6AB8-05D7-6334-B4BE-46E549B752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5897" y="2971803"/>
            <a:ext cx="9080205" cy="360420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33CA9AF-44C7-32EF-F4A4-E343E7ED0ED8}"/>
              </a:ext>
            </a:extLst>
          </p:cNvPr>
          <p:cNvSpPr/>
          <p:nvPr/>
        </p:nvSpPr>
        <p:spPr>
          <a:xfrm>
            <a:off x="5475768" y="3530010"/>
            <a:ext cx="978195" cy="283573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85508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E5687FBB17144BBF058BF3091118F4" ma:contentTypeVersion="17" ma:contentTypeDescription="Create a new document." ma:contentTypeScope="" ma:versionID="f6041a4b2e45fb0d1c52b96aca7c2fd4">
  <xsd:schema xmlns:xsd="http://www.w3.org/2001/XMLSchema" xmlns:xs="http://www.w3.org/2001/XMLSchema" xmlns:p="http://schemas.microsoft.com/office/2006/metadata/properties" xmlns:ns2="8b73fee4-4ac8-4f88-ad2e-4ab6413e1b1c" xmlns:ns3="fbdaa650-8cd8-42f6-940f-8c4192b28714" targetNamespace="http://schemas.microsoft.com/office/2006/metadata/properties" ma:root="true" ma:fieldsID="c9d25c1336e44d1a42aac81a54be0543" ns2:_="" ns3:_="">
    <xsd:import namespace="8b73fee4-4ac8-4f88-ad2e-4ab6413e1b1c"/>
    <xsd:import namespace="fbdaa650-8cd8-42f6-940f-8c4192b2871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73fee4-4ac8-4f88-ad2e-4ab6413e1b1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2e733c78-517b-4f47-afa2-e2832486781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daa650-8cd8-42f6-940f-8c4192b2871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3c424273-988d-4b66-b89f-65f9aa577fd3}" ma:internalName="TaxCatchAll" ma:showField="CatchAllData" ma:web="fbdaa650-8cd8-42f6-940f-8c4192b2871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bdaa650-8cd8-42f6-940f-8c4192b28714" xsi:nil="true"/>
    <lcf76f155ced4ddcb4097134ff3c332f xmlns="8b73fee4-4ac8-4f88-ad2e-4ab6413e1b1c">
      <Terms xmlns="http://schemas.microsoft.com/office/infopath/2007/PartnerControls"/>
    </lcf76f155ced4ddcb4097134ff3c332f>
    <SharedWithUsers xmlns="fbdaa650-8cd8-42f6-940f-8c4192b28714">
      <UserInfo>
        <DisplayName>L Beldham</DisplayName>
        <AccountId>30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F4C7E253-52D5-4DE2-AA0D-DC52303E094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DDD27B0-741D-4D6B-B600-9DC875DEA038}"/>
</file>

<file path=customXml/itemProps3.xml><?xml version="1.0" encoding="utf-8"?>
<ds:datastoreItem xmlns:ds="http://schemas.openxmlformats.org/officeDocument/2006/customXml" ds:itemID="{B7671425-A3C0-4CC5-94F5-840D1CBDE74E}">
  <ds:schemaRefs>
    <ds:schemaRef ds:uri="http://schemas.openxmlformats.org/package/2006/metadata/core-properties"/>
    <ds:schemaRef ds:uri="http://purl.org/dc/terms/"/>
    <ds:schemaRef ds:uri="fbdaa650-8cd8-42f6-940f-8c4192b28714"/>
    <ds:schemaRef ds:uri="http://purl.org/dc/dcmitype/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8b73fee4-4ac8-4f88-ad2e-4ab6413e1b1c"/>
    <ds:schemaRef ds:uri="http://www.w3.org/XML/1998/namespace"/>
    <ds:schemaRef ds:uri="b83050a3-41b2-41bf-961b-675ec8c67dcf"/>
    <ds:schemaRef ds:uri="8ae648cd-e8bf-4e8a-bebc-6ced39fe77a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5736</TotalTime>
  <Words>1452</Words>
  <Application>Microsoft Office PowerPoint</Application>
  <PresentationFormat>Widescreen</PresentationFormat>
  <Paragraphs>227</Paragraphs>
  <Slides>27</Slides>
  <Notes>26</Notes>
  <HiddenSlides>0</HiddenSlides>
  <MMClips>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27</vt:i4>
      </vt:variant>
    </vt:vector>
  </HeadingPairs>
  <TitlesOfParts>
    <vt:vector size="34" baseType="lpstr">
      <vt:lpstr>Arial</vt:lpstr>
      <vt:lpstr>Bradley Hand ITC</vt:lpstr>
      <vt:lpstr>Calibri</vt:lpstr>
      <vt:lpstr>Calibri Light</vt:lpstr>
      <vt:lpstr>Sassoon Infant Std</vt:lpstr>
      <vt:lpstr>Office Theme</vt:lpstr>
      <vt:lpstr>Office Theme</vt:lpstr>
      <vt:lpstr>Phonics and Early Reading at Nottingham Academy Primary</vt:lpstr>
      <vt:lpstr>What is phonics ? </vt:lpstr>
      <vt:lpstr>PowerPoint Presentation</vt:lpstr>
      <vt:lpstr>PowerPoint Presentation</vt:lpstr>
      <vt:lpstr>PowerPoint Presentation</vt:lpstr>
      <vt:lpstr>Phonics in the Early Years </vt:lpstr>
      <vt:lpstr>Phonics in Nursery (Foundations)</vt:lpstr>
      <vt:lpstr>Rhyme Time</vt:lpstr>
      <vt:lpstr>Phonics in F2</vt:lpstr>
      <vt:lpstr>Phonics in F2</vt:lpstr>
      <vt:lpstr>Phonics in F2</vt:lpstr>
      <vt:lpstr>Phonics in F2</vt:lpstr>
      <vt:lpstr>Phonics in F2</vt:lpstr>
      <vt:lpstr>Phonics in F2</vt:lpstr>
      <vt:lpstr>Phonics in F2</vt:lpstr>
      <vt:lpstr>Phonics in the Early Years </vt:lpstr>
      <vt:lpstr>PowerPoint Presentation</vt:lpstr>
      <vt:lpstr>PowerPoint Presentation</vt:lpstr>
      <vt:lpstr>Reading 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can parents do to help?</vt:lpstr>
      <vt:lpstr>Further support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phonics?</dc:title>
  <dc:creator>J Walker</dc:creator>
  <cp:lastModifiedBy>J Walker</cp:lastModifiedBy>
  <cp:revision>2</cp:revision>
  <dcterms:created xsi:type="dcterms:W3CDTF">2023-03-01T13:51:56Z</dcterms:created>
  <dcterms:modified xsi:type="dcterms:W3CDTF">2023-10-04T13:34:14Z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9d133d5-5401-4903-95cd-de83b334d2cb_Enabled">
    <vt:lpwstr>true</vt:lpwstr>
  </property>
  <property fmtid="{D5CDD505-2E9C-101B-9397-08002B2CF9AE}" pid="3" name="MSIP_Label_f9d133d5-5401-4903-95cd-de83b334d2cb_SetDate">
    <vt:lpwstr>2023-03-01T14:01:24Z</vt:lpwstr>
  </property>
  <property fmtid="{D5CDD505-2E9C-101B-9397-08002B2CF9AE}" pid="4" name="MSIP_Label_f9d133d5-5401-4903-95cd-de83b334d2cb_Method">
    <vt:lpwstr>Privileged</vt:lpwstr>
  </property>
  <property fmtid="{D5CDD505-2E9C-101B-9397-08002B2CF9AE}" pid="5" name="MSIP_Label_f9d133d5-5401-4903-95cd-de83b334d2cb_Name">
    <vt:lpwstr>f9d133d5-5401-4903-95cd-de83b334d2cb</vt:lpwstr>
  </property>
  <property fmtid="{D5CDD505-2E9C-101B-9397-08002B2CF9AE}" pid="6" name="MSIP_Label_f9d133d5-5401-4903-95cd-de83b334d2cb_SiteId">
    <vt:lpwstr>a091745a-b7d8-4d7a-b2a6-1359053d4510</vt:lpwstr>
  </property>
  <property fmtid="{D5CDD505-2E9C-101B-9397-08002B2CF9AE}" pid="7" name="MSIP_Label_f9d133d5-5401-4903-95cd-de83b334d2cb_ActionId">
    <vt:lpwstr>84766f27-b875-46b4-ac72-21a567c0b1ff</vt:lpwstr>
  </property>
  <property fmtid="{D5CDD505-2E9C-101B-9397-08002B2CF9AE}" pid="8" name="MSIP_Label_f9d133d5-5401-4903-95cd-de83b334d2cb_ContentBits">
    <vt:lpwstr>0</vt:lpwstr>
  </property>
  <property fmtid="{D5CDD505-2E9C-101B-9397-08002B2CF9AE}" pid="9" name="ContentTypeId">
    <vt:lpwstr>0x010100F3E5687FBB17144BBF058BF3091118F4</vt:lpwstr>
  </property>
  <property fmtid="{D5CDD505-2E9C-101B-9397-08002B2CF9AE}" pid="10" name="MediaServiceImageTags">
    <vt:lpwstr/>
  </property>
</Properties>
</file>