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sldIdLst>
    <p:sldId id="256" r:id="rId5"/>
    <p:sldId id="260" r:id="rId6"/>
    <p:sldId id="257" r:id="rId7"/>
    <p:sldId id="258" r:id="rId8"/>
    <p:sldId id="262" r:id="rId9"/>
    <p:sldId id="261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13724E-3C4C-85F5-6A40-2AF9BF67EADC}" v="1" dt="2024-03-22T09:04:59.0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Holmes" userId="S::dholmes@nottinghamacademy.org::884edb98-aec0-4f96-81f1-5b7b7d08f29a" providerId="AD" clId="Web-{7E510F24-139D-8AA1-982C-CB4C5A569AA8}"/>
    <pc:docChg chg="modSld">
      <pc:chgData name="D Holmes" userId="S::dholmes@nottinghamacademy.org::884edb98-aec0-4f96-81f1-5b7b7d08f29a" providerId="AD" clId="Web-{7E510F24-139D-8AA1-982C-CB4C5A569AA8}" dt="2023-10-17T10:51:31.773" v="114" actId="1076"/>
      <pc:docMkLst>
        <pc:docMk/>
      </pc:docMkLst>
      <pc:sldChg chg="modSp">
        <pc:chgData name="D Holmes" userId="S::dholmes@nottinghamacademy.org::884edb98-aec0-4f96-81f1-5b7b7d08f29a" providerId="AD" clId="Web-{7E510F24-139D-8AA1-982C-CB4C5A569AA8}" dt="2023-10-17T10:51:31.773" v="114" actId="1076"/>
        <pc:sldMkLst>
          <pc:docMk/>
          <pc:sldMk cId="621355628" sldId="257"/>
        </pc:sldMkLst>
        <pc:graphicFrameChg chg="mod modGraphic">
          <ac:chgData name="D Holmes" userId="S::dholmes@nottinghamacademy.org::884edb98-aec0-4f96-81f1-5b7b7d08f29a" providerId="AD" clId="Web-{7E510F24-139D-8AA1-982C-CB4C5A569AA8}" dt="2023-10-17T10:49:25.268" v="48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D Holmes" userId="S::dholmes@nottinghamacademy.org::884edb98-aec0-4f96-81f1-5b7b7d08f29a" providerId="AD" clId="Web-{7E510F24-139D-8AA1-982C-CB4C5A569AA8}" dt="2023-10-17T10:50:47.552" v="110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D Holmes" userId="S::dholmes@nottinghamacademy.org::884edb98-aec0-4f96-81f1-5b7b7d08f29a" providerId="AD" clId="Web-{7E510F24-139D-8AA1-982C-CB4C5A569AA8}" dt="2023-10-17T10:51:31.773" v="114" actId="1076"/>
          <ac:picMkLst>
            <pc:docMk/>
            <pc:sldMk cId="621355628" sldId="257"/>
            <ac:picMk id="16" creationId="{9E063906-C75A-5401-7A23-91026726B599}"/>
          </ac:picMkLst>
        </pc:picChg>
        <pc:picChg chg="mod">
          <ac:chgData name="D Holmes" userId="S::dholmes@nottinghamacademy.org::884edb98-aec0-4f96-81f1-5b7b7d08f29a" providerId="AD" clId="Web-{7E510F24-139D-8AA1-982C-CB4C5A569AA8}" dt="2023-10-17T10:51:30.210" v="113" actId="1076"/>
          <ac:picMkLst>
            <pc:docMk/>
            <pc:sldMk cId="621355628" sldId="257"/>
            <ac:picMk id="18" creationId="{1E6B4ACB-8A32-EEBF-832A-DC9344737A36}"/>
          </ac:picMkLst>
        </pc:picChg>
        <pc:picChg chg="mod">
          <ac:chgData name="D Holmes" userId="S::dholmes@nottinghamacademy.org::884edb98-aec0-4f96-81f1-5b7b7d08f29a" providerId="AD" clId="Web-{7E510F24-139D-8AA1-982C-CB4C5A569AA8}" dt="2023-10-17T10:51:28.632" v="112" actId="1076"/>
          <ac:picMkLst>
            <pc:docMk/>
            <pc:sldMk cId="621355628" sldId="257"/>
            <ac:picMk id="20" creationId="{E3B5A0A9-0C08-C6EE-16B2-A4AC692D280F}"/>
          </ac:picMkLst>
        </pc:picChg>
        <pc:picChg chg="mod">
          <ac:chgData name="D Holmes" userId="S::dholmes@nottinghamacademy.org::884edb98-aec0-4f96-81f1-5b7b7d08f29a" providerId="AD" clId="Web-{7E510F24-139D-8AA1-982C-CB4C5A569AA8}" dt="2023-10-17T10:51:27.023" v="111" actId="1076"/>
          <ac:picMkLst>
            <pc:docMk/>
            <pc:sldMk cId="621355628" sldId="257"/>
            <ac:picMk id="22" creationId="{C84FA2B8-1C61-AE6A-33F9-49A303EA013C}"/>
          </ac:picMkLst>
        </pc:picChg>
      </pc:sldChg>
    </pc:docChg>
  </pc:docChgLst>
  <pc:docChgLst>
    <pc:chgData name="D Holmes" userId="S::dholmes@nottinghamacademy.org::884edb98-aec0-4f96-81f1-5b7b7d08f29a" providerId="AD" clId="Web-{58092314-2DDF-218E-9623-252CDB552ADE}"/>
    <pc:docChg chg="modSld">
      <pc:chgData name="D Holmes" userId="S::dholmes@nottinghamacademy.org::884edb98-aec0-4f96-81f1-5b7b7d08f29a" providerId="AD" clId="Web-{58092314-2DDF-218E-9623-252CDB552ADE}" dt="2023-09-07T15:17:01.842" v="87"/>
      <pc:docMkLst>
        <pc:docMk/>
      </pc:docMkLst>
      <pc:sldChg chg="modSp">
        <pc:chgData name="D Holmes" userId="S::dholmes@nottinghamacademy.org::884edb98-aec0-4f96-81f1-5b7b7d08f29a" providerId="AD" clId="Web-{58092314-2DDF-218E-9623-252CDB552ADE}" dt="2023-09-07T15:17:01.842" v="87"/>
        <pc:sldMkLst>
          <pc:docMk/>
          <pc:sldMk cId="2141521262" sldId="260"/>
        </pc:sldMkLst>
        <pc:graphicFrameChg chg="mod modGraphic">
          <ac:chgData name="D Holmes" userId="S::dholmes@nottinghamacademy.org::884edb98-aec0-4f96-81f1-5b7b7d08f29a" providerId="AD" clId="Web-{58092314-2DDF-218E-9623-252CDB552ADE}" dt="2023-09-07T15:17:01.842" v="87"/>
          <ac:graphicFrameMkLst>
            <pc:docMk/>
            <pc:sldMk cId="2141521262" sldId="260"/>
            <ac:graphicFrameMk id="7" creationId="{6153AB2E-48C9-B587-B75A-5DA5F4BD9481}"/>
          </ac:graphicFrameMkLst>
        </pc:graphicFrameChg>
        <pc:picChg chg="mod">
          <ac:chgData name="D Holmes" userId="S::dholmes@nottinghamacademy.org::884edb98-aec0-4f96-81f1-5b7b7d08f29a" providerId="AD" clId="Web-{58092314-2DDF-218E-9623-252CDB552ADE}" dt="2023-09-07T15:16:20.964" v="1" actId="1076"/>
          <ac:picMkLst>
            <pc:docMk/>
            <pc:sldMk cId="2141521262" sldId="260"/>
            <ac:picMk id="2" creationId="{DA75ADC0-2AA3-9AB3-FCD8-3A83CFBD6955}"/>
          </ac:picMkLst>
        </pc:picChg>
        <pc:picChg chg="mod">
          <ac:chgData name="D Holmes" userId="S::dholmes@nottinghamacademy.org::884edb98-aec0-4f96-81f1-5b7b7d08f29a" providerId="AD" clId="Web-{58092314-2DDF-218E-9623-252CDB552ADE}" dt="2023-09-07T15:16:26.214" v="2" actId="14100"/>
          <ac:picMkLst>
            <pc:docMk/>
            <pc:sldMk cId="2141521262" sldId="260"/>
            <ac:picMk id="8" creationId="{2E505676-D7A5-7FA8-067E-470A3CC8EB4E}"/>
          </ac:picMkLst>
        </pc:picChg>
        <pc:picChg chg="mod">
          <ac:chgData name="D Holmes" userId="S::dholmes@nottinghamacademy.org::884edb98-aec0-4f96-81f1-5b7b7d08f29a" providerId="AD" clId="Web-{58092314-2DDF-218E-9623-252CDB552ADE}" dt="2023-09-07T15:16:15.417" v="0" actId="1076"/>
          <ac:picMkLst>
            <pc:docMk/>
            <pc:sldMk cId="2141521262" sldId="260"/>
            <ac:picMk id="14" creationId="{D8437AB1-6692-9570-FCAF-A722592392C2}"/>
          </ac:picMkLst>
        </pc:picChg>
      </pc:sldChg>
    </pc:docChg>
  </pc:docChgLst>
  <pc:docChgLst>
    <pc:chgData name="F Kelly" userId="S::fkelly@nottinghamacademy.org::39254616-d642-4e40-842c-e85ed880cc8e" providerId="AD" clId="Web-{C813724E-3C4C-85F5-6A40-2AF9BF67EADC}"/>
    <pc:docChg chg="modSld">
      <pc:chgData name="F Kelly" userId="S::fkelly@nottinghamacademy.org::39254616-d642-4e40-842c-e85ed880cc8e" providerId="AD" clId="Web-{C813724E-3C4C-85F5-6A40-2AF9BF67EADC}" dt="2024-03-22T09:04:59.068" v="0" actId="1076"/>
      <pc:docMkLst>
        <pc:docMk/>
      </pc:docMkLst>
      <pc:sldChg chg="modSp">
        <pc:chgData name="F Kelly" userId="S::fkelly@nottinghamacademy.org::39254616-d642-4e40-842c-e85ed880cc8e" providerId="AD" clId="Web-{C813724E-3C4C-85F5-6A40-2AF9BF67EADC}" dt="2024-03-22T09:04:59.068" v="0" actId="1076"/>
        <pc:sldMkLst>
          <pc:docMk/>
          <pc:sldMk cId="3944199861" sldId="261"/>
        </pc:sldMkLst>
        <pc:graphicFrameChg chg="mod">
          <ac:chgData name="F Kelly" userId="S::fkelly@nottinghamacademy.org::39254616-d642-4e40-842c-e85ed880cc8e" providerId="AD" clId="Web-{C813724E-3C4C-85F5-6A40-2AF9BF67EADC}" dt="2024-03-22T09:04:59.068" v="0" actId="1076"/>
          <ac:graphicFrameMkLst>
            <pc:docMk/>
            <pc:sldMk cId="3944199861" sldId="261"/>
            <ac:graphicFrameMk id="20" creationId="{1FF8A3F0-C137-1EC5-1FC1-7005A99185D3}"/>
          </ac:graphicFrameMkLst>
        </pc:graphicFrameChg>
      </pc:sldChg>
    </pc:docChg>
  </pc:docChgLst>
  <pc:docChgLst>
    <pc:chgData name="D Holmes" userId="884edb98-aec0-4f96-81f1-5b7b7d08f29a" providerId="ADAL" clId="{B38A5E99-AE37-4610-B273-6C80FDDF6818}"/>
    <pc:docChg chg="custSel modSld">
      <pc:chgData name="D Holmes" userId="884edb98-aec0-4f96-81f1-5b7b7d08f29a" providerId="ADAL" clId="{B38A5E99-AE37-4610-B273-6C80FDDF6818}" dt="2023-09-07T15:20:58.314" v="293" actId="14100"/>
      <pc:docMkLst>
        <pc:docMk/>
      </pc:docMkLst>
      <pc:sldChg chg="modSp mod">
        <pc:chgData name="D Holmes" userId="884edb98-aec0-4f96-81f1-5b7b7d08f29a" providerId="ADAL" clId="{B38A5E99-AE37-4610-B273-6C80FDDF6818}" dt="2023-09-07T15:20:58.314" v="293" actId="14100"/>
        <pc:sldMkLst>
          <pc:docMk/>
          <pc:sldMk cId="2141521262" sldId="260"/>
        </pc:sldMkLst>
        <pc:graphicFrameChg chg="modGraphic">
          <ac:chgData name="D Holmes" userId="884edb98-aec0-4f96-81f1-5b7b7d08f29a" providerId="ADAL" clId="{B38A5E99-AE37-4610-B273-6C80FDDF6818}" dt="2023-09-07T15:20:58.314" v="293" actId="14100"/>
          <ac:graphicFrameMkLst>
            <pc:docMk/>
            <pc:sldMk cId="2141521262" sldId="260"/>
            <ac:graphicFrameMk id="7" creationId="{6153AB2E-48C9-B587-B75A-5DA5F4BD9481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1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4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1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2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7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6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2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519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3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42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66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66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22/03/2024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itannic Bold" panose="020B0903060703020204" pitchFamily="34" charset="0"/>
              </a:rPr>
              <a:t>Year 1 Science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D1785A1-1D22-DBF5-B6ED-C5ABF75946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3818403"/>
              </p:ext>
            </p:extLst>
          </p:nvPr>
        </p:nvGraphicFramePr>
        <p:xfrm>
          <a:off x="240866" y="1651973"/>
          <a:ext cx="3372779" cy="3436176"/>
        </p:xfrm>
        <a:graphic>
          <a:graphicData uri="http://schemas.openxmlformats.org/drawingml/2006/table">
            <a:tbl>
              <a:tblPr firstRow="1" firstCol="1" bandRow="1"/>
              <a:tblGrid>
                <a:gridCol w="3372779">
                  <a:extLst>
                    <a:ext uri="{9D8B030D-6E8A-4147-A177-3AD203B41FA5}">
                      <a16:colId xmlns:a16="http://schemas.microsoft.com/office/drawing/2014/main" val="4195797026"/>
                    </a:ext>
                  </a:extLst>
                </a:gridCol>
              </a:tblGrid>
              <a:tr h="2374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1794231"/>
                  </a:ext>
                </a:extLst>
              </a:tr>
              <a:tr h="29090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Seasons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a season is a part of the year where weather changes.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Month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a part of the year.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Year- 12 months, 365 days </a:t>
                      </a:r>
                      <a:endParaRPr lang="en-GB" sz="12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Winter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The season after autumn and before Spring- falls in December, Jan and Feb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Autumn </a:t>
                      </a: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-the season after summer and before winter</a:t>
                      </a:r>
                      <a:endParaRPr lang="en-GB" sz="12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2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Weather-</a:t>
                      </a:r>
                      <a:r>
                        <a:rPr lang="en-GB" sz="12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 what the sky and air is like outside </a:t>
                      </a: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3510513"/>
                  </a:ext>
                </a:extLst>
              </a:tr>
            </a:tbl>
          </a:graphicData>
        </a:graphic>
      </p:graphicFrame>
      <p:sp>
        <p:nvSpPr>
          <p:cNvPr id="5" name="Text Box 1">
            <a:extLst>
              <a:ext uri="{FF2B5EF4-FFF2-40B4-BE49-F238E27FC236}">
                <a16:creationId xmlns:a16="http://schemas.microsoft.com/office/drawing/2014/main" id="{55E13D98-4BCE-772E-56EC-408F0CC2721C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2A72191-AC0D-7845-564D-FFCFCF524D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615984"/>
              </p:ext>
            </p:extLst>
          </p:nvPr>
        </p:nvGraphicFramePr>
        <p:xfrm>
          <a:off x="2544416" y="848884"/>
          <a:ext cx="6202019" cy="753544"/>
        </p:xfrm>
        <a:graphic>
          <a:graphicData uri="http://schemas.openxmlformats.org/drawingml/2006/table">
            <a:tbl>
              <a:tblPr firstRow="1" firstCol="1" bandRow="1"/>
              <a:tblGrid>
                <a:gridCol w="1380396">
                  <a:extLst>
                    <a:ext uri="{9D8B030D-6E8A-4147-A177-3AD203B41FA5}">
                      <a16:colId xmlns:a16="http://schemas.microsoft.com/office/drawing/2014/main" val="1999677362"/>
                    </a:ext>
                  </a:extLst>
                </a:gridCol>
                <a:gridCol w="1490798">
                  <a:extLst>
                    <a:ext uri="{9D8B030D-6E8A-4147-A177-3AD203B41FA5}">
                      <a16:colId xmlns:a16="http://schemas.microsoft.com/office/drawing/2014/main" val="191141342"/>
                    </a:ext>
                  </a:extLst>
                </a:gridCol>
                <a:gridCol w="1134058">
                  <a:extLst>
                    <a:ext uri="{9D8B030D-6E8A-4147-A177-3AD203B41FA5}">
                      <a16:colId xmlns:a16="http://schemas.microsoft.com/office/drawing/2014/main" val="3313019906"/>
                    </a:ext>
                  </a:extLst>
                </a:gridCol>
                <a:gridCol w="2196767">
                  <a:extLst>
                    <a:ext uri="{9D8B030D-6E8A-4147-A177-3AD203B41FA5}">
                      <a16:colId xmlns:a16="http://schemas.microsoft.com/office/drawing/2014/main" val="3961143938"/>
                    </a:ext>
                  </a:extLst>
                </a:gridCol>
              </a:tblGrid>
              <a:tr h="7535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Autumn 1</a:t>
                      </a:r>
                      <a:endParaRPr lang="en-GB" sz="1400" b="1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Seasonal change  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03103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153AB2E-48C9-B587-B75A-5DA5F4BD94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964239"/>
              </p:ext>
            </p:extLst>
          </p:nvPr>
        </p:nvGraphicFramePr>
        <p:xfrm>
          <a:off x="3857528" y="1819157"/>
          <a:ext cx="6391275" cy="3268992"/>
        </p:xfrm>
        <a:graphic>
          <a:graphicData uri="http://schemas.openxmlformats.org/drawingml/2006/table">
            <a:tbl>
              <a:tblPr firstRow="1" firstCol="1" bandRow="1"/>
              <a:tblGrid>
                <a:gridCol w="6391275">
                  <a:extLst>
                    <a:ext uri="{9D8B030D-6E8A-4147-A177-3AD203B41FA5}">
                      <a16:colId xmlns:a16="http://schemas.microsoft.com/office/drawing/2014/main" val="2990464486"/>
                    </a:ext>
                  </a:extLst>
                </a:gridCol>
              </a:tblGrid>
              <a:tr h="3979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3497848"/>
                  </a:ext>
                </a:extLst>
              </a:tr>
              <a:tr h="2871027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are 12 months in a year. Jan, Feb etc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are 4 seasons. Spring, summer, Autumn and Winter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There are 24 hours in a day that is split into day and night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 Spring the trees grow blossom and buds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 Summer the weather is hotter</a:t>
                      </a: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 Autumn, temperatures will start to drop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 Autumn, daytime hours become shorter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In Autumn, the leaves change colour and begin to fall off the trees       In    winter the weather is colder and the days are shorter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Different types of weather happen through the year and the seasons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942559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E505676-D7A5-7FA8-067E-470A3CC8EB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673" y="5234441"/>
            <a:ext cx="1597539" cy="15445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0467DF-1F01-BDF9-80BF-6FC5AD0E5D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617" y="1027906"/>
            <a:ext cx="1819910" cy="19578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18B4C1-D410-4D7F-D60C-C57D0BCB66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8183" y="2850515"/>
            <a:ext cx="2037080" cy="18633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56F72B8-0B0E-BD65-1ECC-7005E1DF01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6723" y="4823058"/>
            <a:ext cx="996950" cy="13930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437AB1-6692-9570-FCAF-A722592392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8129" y="5295217"/>
            <a:ext cx="2170508" cy="1458705"/>
          </a:xfrm>
          <a:prstGeom prst="rect">
            <a:avLst/>
          </a:prstGeom>
        </p:spPr>
      </p:pic>
      <p:pic>
        <p:nvPicPr>
          <p:cNvPr id="2" name="Picture 2" descr="A calendar with months of the year&#10;&#10;Description automatically generated">
            <a:extLst>
              <a:ext uri="{FF2B5EF4-FFF2-40B4-BE49-F238E27FC236}">
                <a16:creationId xmlns:a16="http://schemas.microsoft.com/office/drawing/2014/main" id="{DA75ADC0-2AA3-9AB3-FCD8-3A83CFBD69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6752" y="5249285"/>
            <a:ext cx="2743200" cy="1536192"/>
          </a:xfrm>
          <a:prstGeom prst="rect">
            <a:avLst/>
          </a:prstGeom>
        </p:spPr>
      </p:pic>
      <p:pic>
        <p:nvPicPr>
          <p:cNvPr id="3" name="Picture 12" descr="A group of cartoon weather icons&#10;&#10;Description automatically generated">
            <a:extLst>
              <a:ext uri="{FF2B5EF4-FFF2-40B4-BE49-F238E27FC236}">
                <a16:creationId xmlns:a16="http://schemas.microsoft.com/office/drawing/2014/main" id="{C9470122-BBEA-263A-C085-0680B88032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8077" y="4636466"/>
            <a:ext cx="2687844" cy="200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21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38FD83A-7394-D7FA-57E6-0BE7D361AE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562" y="227806"/>
            <a:ext cx="28575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DBD8D01-89A2-4108-7A16-145AEDBBFE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720012"/>
              </p:ext>
            </p:extLst>
          </p:nvPr>
        </p:nvGraphicFramePr>
        <p:xfrm>
          <a:off x="2544416" y="848884"/>
          <a:ext cx="6202019" cy="753544"/>
        </p:xfrm>
        <a:graphic>
          <a:graphicData uri="http://schemas.openxmlformats.org/drawingml/2006/table">
            <a:tbl>
              <a:tblPr firstRow="1" firstCol="1" bandRow="1"/>
              <a:tblGrid>
                <a:gridCol w="1380396">
                  <a:extLst>
                    <a:ext uri="{9D8B030D-6E8A-4147-A177-3AD203B41FA5}">
                      <a16:colId xmlns:a16="http://schemas.microsoft.com/office/drawing/2014/main" val="1999677362"/>
                    </a:ext>
                  </a:extLst>
                </a:gridCol>
                <a:gridCol w="1490798">
                  <a:extLst>
                    <a:ext uri="{9D8B030D-6E8A-4147-A177-3AD203B41FA5}">
                      <a16:colId xmlns:a16="http://schemas.microsoft.com/office/drawing/2014/main" val="191141342"/>
                    </a:ext>
                  </a:extLst>
                </a:gridCol>
                <a:gridCol w="1134058">
                  <a:extLst>
                    <a:ext uri="{9D8B030D-6E8A-4147-A177-3AD203B41FA5}">
                      <a16:colId xmlns:a16="http://schemas.microsoft.com/office/drawing/2014/main" val="3313019906"/>
                    </a:ext>
                  </a:extLst>
                </a:gridCol>
                <a:gridCol w="2196767">
                  <a:extLst>
                    <a:ext uri="{9D8B030D-6E8A-4147-A177-3AD203B41FA5}">
                      <a16:colId xmlns:a16="http://schemas.microsoft.com/office/drawing/2014/main" val="3961143938"/>
                    </a:ext>
                  </a:extLst>
                </a:gridCol>
              </a:tblGrid>
              <a:tr h="7535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Autumn 2</a:t>
                      </a:r>
                      <a:endParaRPr lang="en-GB" sz="1400" b="1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Everyday Materials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031030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625963"/>
              </p:ext>
            </p:extLst>
          </p:nvPr>
        </p:nvGraphicFramePr>
        <p:xfrm>
          <a:off x="585231" y="1734717"/>
          <a:ext cx="3918371" cy="4699267"/>
        </p:xfrm>
        <a:graphic>
          <a:graphicData uri="http://schemas.openxmlformats.org/drawingml/2006/table">
            <a:tbl>
              <a:tblPr firstRow="1" firstCol="1" bandRow="1"/>
              <a:tblGrid>
                <a:gridCol w="3918371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83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4509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Hard-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something that is rigids, doesn’t move and easily broken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Soft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something that is not firm to touch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Stretchy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to spread out or reach out to the full length to make loose and flexible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Stiff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something that is not easily bent or stretched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Rough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-Something that has not have soft and uneven surface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Smooth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has an even surface; not rough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Bendy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-something that is soft and flexible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Waterproo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f-something that keeps water out.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Absorbent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to be able to soak water in easily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Opaque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something that is not seen though; not transparent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Transparent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something that allows light to pass through so that the objects behind can be easily seen; see though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Heavy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an object that is difficult to lift or move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Rigid-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when something is strong and does not bend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38808"/>
              </p:ext>
            </p:extLst>
          </p:nvPr>
        </p:nvGraphicFramePr>
        <p:xfrm>
          <a:off x="4749040" y="2002859"/>
          <a:ext cx="6391275" cy="3653409"/>
        </p:xfrm>
        <a:graphic>
          <a:graphicData uri="http://schemas.openxmlformats.org/drawingml/2006/table">
            <a:tbl>
              <a:tblPr firstRow="1" firstCol="1" bandRow="1"/>
              <a:tblGrid>
                <a:gridCol w="639127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63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99048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Common materials around us include wood, plastic, glass, metal, water and rock.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 cover for the ark needs to be made from waterproof materials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Everything around us and things we use is made of some form of material.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Wood is hard and can be used to make everyday objects like tables.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Plastic and metal are smooth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Water is wet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Materials can be grouped together by their properties e.g.- hard, smooth, transparent etc.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Some materials can be changed by squashing, bending, twisting and stretching. </a:t>
                      </a:r>
                      <a:endParaRPr lang="en-GB" sz="16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9E063906-C75A-5401-7A23-91026726B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3558" y="5649369"/>
            <a:ext cx="1638592" cy="10139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6B4ACB-8A32-EEBF-832A-DC9344737A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0159" y="5143356"/>
            <a:ext cx="706399" cy="152317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3B5A0A9-0C08-C6EE-16B2-A4AC692D28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6414" y="5372675"/>
            <a:ext cx="1428750" cy="12096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84FA2B8-1C61-AE6A-33F9-49A303EA01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3115" y="5247709"/>
            <a:ext cx="1907773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CC596A88-AE82-6AA7-DBDE-C72A8108B2AD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B7D1497-50A6-BB0F-4BA6-3536EF36FF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716082"/>
              </p:ext>
            </p:extLst>
          </p:nvPr>
        </p:nvGraphicFramePr>
        <p:xfrm>
          <a:off x="2785152" y="815713"/>
          <a:ext cx="6202019" cy="905320"/>
        </p:xfrm>
        <a:graphic>
          <a:graphicData uri="http://schemas.openxmlformats.org/drawingml/2006/table">
            <a:tbl>
              <a:tblPr firstRow="1" firstCol="1" bandRow="1"/>
              <a:tblGrid>
                <a:gridCol w="1380396">
                  <a:extLst>
                    <a:ext uri="{9D8B030D-6E8A-4147-A177-3AD203B41FA5}">
                      <a16:colId xmlns:a16="http://schemas.microsoft.com/office/drawing/2014/main" val="1999677362"/>
                    </a:ext>
                  </a:extLst>
                </a:gridCol>
                <a:gridCol w="1490798">
                  <a:extLst>
                    <a:ext uri="{9D8B030D-6E8A-4147-A177-3AD203B41FA5}">
                      <a16:colId xmlns:a16="http://schemas.microsoft.com/office/drawing/2014/main" val="191141342"/>
                    </a:ext>
                  </a:extLst>
                </a:gridCol>
                <a:gridCol w="1134058">
                  <a:extLst>
                    <a:ext uri="{9D8B030D-6E8A-4147-A177-3AD203B41FA5}">
                      <a16:colId xmlns:a16="http://schemas.microsoft.com/office/drawing/2014/main" val="3313019906"/>
                    </a:ext>
                  </a:extLst>
                </a:gridCol>
                <a:gridCol w="2196767">
                  <a:extLst>
                    <a:ext uri="{9D8B030D-6E8A-4147-A177-3AD203B41FA5}">
                      <a16:colId xmlns:a16="http://schemas.microsoft.com/office/drawing/2014/main" val="3961143938"/>
                    </a:ext>
                  </a:extLst>
                </a:gridCol>
              </a:tblGrid>
              <a:tr h="7535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Spring 1</a:t>
                      </a:r>
                      <a:endParaRPr lang="en-GB" sz="1400" b="1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Plants and seasonal change</a:t>
                      </a:r>
                      <a:endParaRPr lang="en-GB" sz="1400" b="1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03103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D46B23B-2222-E764-7FA8-A538BA3BC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690310"/>
              </p:ext>
            </p:extLst>
          </p:nvPr>
        </p:nvGraphicFramePr>
        <p:xfrm>
          <a:off x="3456608" y="3213652"/>
          <a:ext cx="4116922" cy="3732821"/>
        </p:xfrm>
        <a:graphic>
          <a:graphicData uri="http://schemas.openxmlformats.org/drawingml/2006/table">
            <a:tbl>
              <a:tblPr firstRow="1" firstCol="1" bandRow="1"/>
              <a:tblGrid>
                <a:gridCol w="4116922">
                  <a:extLst>
                    <a:ext uri="{9D8B030D-6E8A-4147-A177-3AD203B41FA5}">
                      <a16:colId xmlns:a16="http://schemas.microsoft.com/office/drawing/2014/main" val="51499375"/>
                    </a:ext>
                  </a:extLst>
                </a:gridCol>
              </a:tblGrid>
              <a:tr h="2556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916850"/>
                  </a:ext>
                </a:extLst>
              </a:tr>
              <a:tr h="34771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Leaf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part of a plant attached to the stem, they help the plant collect sunlight.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Flower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– part of the plant that blossoms and produces seeds.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Petal</a:t>
                      </a: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-one of the leaves that makes up a flower.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Seasons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season is a part of the year where weather changes.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Month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part of the year.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Year-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12 months, 365 days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Deciduous tree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sheds its leaves every year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Evergreen trees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-the leaves stay green and don't fall off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911067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CA5B73C-AC64-0F66-37C3-5C80BA306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919029"/>
              </p:ext>
            </p:extLst>
          </p:nvPr>
        </p:nvGraphicFramePr>
        <p:xfrm>
          <a:off x="7719391" y="1866348"/>
          <a:ext cx="2777701" cy="4440301"/>
        </p:xfrm>
        <a:graphic>
          <a:graphicData uri="http://schemas.openxmlformats.org/drawingml/2006/table">
            <a:tbl>
              <a:tblPr firstRow="1" firstCol="1" bandRow="1"/>
              <a:tblGrid>
                <a:gridCol w="2777701">
                  <a:extLst>
                    <a:ext uri="{9D8B030D-6E8A-4147-A177-3AD203B41FA5}">
                      <a16:colId xmlns:a16="http://schemas.microsoft.com/office/drawing/2014/main" val="3749916213"/>
                    </a:ext>
                  </a:extLst>
                </a:gridCol>
              </a:tblGrid>
              <a:tr h="1979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0387266"/>
                  </a:ext>
                </a:extLst>
              </a:tr>
              <a:tr h="311202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400" dirty="0">
                        <a:effectLst/>
                        <a:highlight>
                          <a:srgbClr val="FF0000"/>
                        </a:highlight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 a variety of common wild and garden plants, including deciduous and evergreen trees.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All plants grow from a seed.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Plants have roots, a stem, leaves, some have a flower</a:t>
                      </a:r>
                      <a:endParaRPr lang="en-GB" sz="12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 12 months in a year. Jan, Feb etc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 4 seasons. Spring, summer, Autumn and Winter 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are 24 hours in a day that is split into day and night. 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 Spring the days begin to get longer.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Plants begin to grow in spring and animals are born. 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806617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75E48837-E003-E48D-89D5-C7AEE1B16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599" y="5325738"/>
            <a:ext cx="1054359" cy="9660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FC0229-6A80-6573-80D3-5B160BDB02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5571" y="3563089"/>
            <a:ext cx="930291" cy="8956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F6DE2B-EF18-72A0-0E71-41DD5C8CEF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073" y="2178278"/>
            <a:ext cx="1719061" cy="11155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6835C2-063E-45E1-5923-B3CF421F7C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7639" y="1834927"/>
            <a:ext cx="1044427" cy="10503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9676DF-C8B8-14E7-C580-E17F9D89C3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156776">
            <a:off x="5565344" y="2057964"/>
            <a:ext cx="861799" cy="6006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81A281-5D71-7456-5467-7D178E22FE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90" y="4666436"/>
            <a:ext cx="1230630" cy="13799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CA82ADD-8649-9EC1-2F67-3EE1AC96B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7073" y="564367"/>
            <a:ext cx="1800623" cy="1132615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0D4BD0B-C828-606A-F0D1-CF993ECD85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711334"/>
              </p:ext>
            </p:extLst>
          </p:nvPr>
        </p:nvGraphicFramePr>
        <p:xfrm>
          <a:off x="500062" y="2119313"/>
          <a:ext cx="2701340" cy="170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1340">
                  <a:extLst>
                    <a:ext uri="{9D8B030D-6E8A-4147-A177-3AD203B41FA5}">
                      <a16:colId xmlns:a16="http://schemas.microsoft.com/office/drawing/2014/main" val="639577766"/>
                    </a:ext>
                  </a:extLst>
                </a:gridCol>
              </a:tblGrid>
              <a:tr h="222661">
                <a:tc>
                  <a:txBody>
                    <a:bodyPr/>
                    <a:lstStyle/>
                    <a:p>
                      <a:pPr fontAlgn="base"/>
                      <a:r>
                        <a:rPr lang="en-GB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Prior learning:​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9717703"/>
                  </a:ext>
                </a:extLst>
              </a:tr>
              <a:tr h="1251146">
                <a:tc>
                  <a:txBody>
                    <a:bodyPr/>
                    <a:lstStyle/>
                    <a:p>
                      <a:pPr fontAlgn="base"/>
                      <a:endParaRPr lang="en-GB" sz="1400" b="1" dirty="0">
                        <a:solidFill>
                          <a:srgbClr val="7030A0"/>
                        </a:solidFill>
                        <a:effectLst/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</a:rPr>
                        <a:t>EYFS: ​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Exploring how to care for plants and help them grow. Beginning learn about and name the basic parts of plants. 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15476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5400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CC596A88-AE82-6AA7-DBDE-C72A8108B2AD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B7D1497-50A6-BB0F-4BA6-3536EF36FF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333043"/>
              </p:ext>
            </p:extLst>
          </p:nvPr>
        </p:nvGraphicFramePr>
        <p:xfrm>
          <a:off x="2785152" y="815713"/>
          <a:ext cx="6202019" cy="753544"/>
        </p:xfrm>
        <a:graphic>
          <a:graphicData uri="http://schemas.openxmlformats.org/drawingml/2006/table">
            <a:tbl>
              <a:tblPr firstRow="1" firstCol="1" bandRow="1"/>
              <a:tblGrid>
                <a:gridCol w="1380396">
                  <a:extLst>
                    <a:ext uri="{9D8B030D-6E8A-4147-A177-3AD203B41FA5}">
                      <a16:colId xmlns:a16="http://schemas.microsoft.com/office/drawing/2014/main" val="1999677362"/>
                    </a:ext>
                  </a:extLst>
                </a:gridCol>
                <a:gridCol w="1490798">
                  <a:extLst>
                    <a:ext uri="{9D8B030D-6E8A-4147-A177-3AD203B41FA5}">
                      <a16:colId xmlns:a16="http://schemas.microsoft.com/office/drawing/2014/main" val="191141342"/>
                    </a:ext>
                  </a:extLst>
                </a:gridCol>
                <a:gridCol w="1134058">
                  <a:extLst>
                    <a:ext uri="{9D8B030D-6E8A-4147-A177-3AD203B41FA5}">
                      <a16:colId xmlns:a16="http://schemas.microsoft.com/office/drawing/2014/main" val="3313019906"/>
                    </a:ext>
                  </a:extLst>
                </a:gridCol>
                <a:gridCol w="2196767">
                  <a:extLst>
                    <a:ext uri="{9D8B030D-6E8A-4147-A177-3AD203B41FA5}">
                      <a16:colId xmlns:a16="http://schemas.microsoft.com/office/drawing/2014/main" val="3961143938"/>
                    </a:ext>
                  </a:extLst>
                </a:gridCol>
              </a:tblGrid>
              <a:tr h="7535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Spring 2</a:t>
                      </a:r>
                      <a:endParaRPr lang="en-GB" sz="1400" b="1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Plants 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03103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D46B23B-2222-E764-7FA8-A538BA3BC3E4}"/>
              </a:ext>
            </a:extLst>
          </p:cNvPr>
          <p:cNvGraphicFramePr>
            <a:graphicFrameLocks noGrp="1"/>
          </p:cNvGraphicFramePr>
          <p:nvPr/>
        </p:nvGraphicFramePr>
        <p:xfrm>
          <a:off x="279083" y="2008805"/>
          <a:ext cx="3408997" cy="3897569"/>
        </p:xfrm>
        <a:graphic>
          <a:graphicData uri="http://schemas.openxmlformats.org/drawingml/2006/table">
            <a:tbl>
              <a:tblPr firstRow="1" firstCol="1" bandRow="1"/>
              <a:tblGrid>
                <a:gridCol w="3408997">
                  <a:extLst>
                    <a:ext uri="{9D8B030D-6E8A-4147-A177-3AD203B41FA5}">
                      <a16:colId xmlns:a16="http://schemas.microsoft.com/office/drawing/2014/main" val="51499375"/>
                    </a:ext>
                  </a:extLst>
                </a:gridCol>
              </a:tblGrid>
              <a:tr h="2045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916850"/>
                  </a:ext>
                </a:extLst>
              </a:tr>
              <a:tr h="3648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Deciduous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a tree or shrub that shreds its leaves annually.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Evergreen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a tree or shrub that keeps green leaves all year.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Tree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a tree is a woody plant that has a trunk and branches.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Leaf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part of a plant attached to the stem, they help the plant collect sunlight.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Flower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– part of the plant that blossoms and produces seeds.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Petal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-one of the leaves that makes up a flower.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911067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CA5B73C-AC64-0F66-37C3-5C80BA306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294139"/>
              </p:ext>
            </p:extLst>
          </p:nvPr>
        </p:nvGraphicFramePr>
        <p:xfrm>
          <a:off x="6225489" y="2008805"/>
          <a:ext cx="4808271" cy="3490024"/>
        </p:xfrm>
        <a:graphic>
          <a:graphicData uri="http://schemas.openxmlformats.org/drawingml/2006/table">
            <a:tbl>
              <a:tblPr firstRow="1" firstCol="1" bandRow="1"/>
              <a:tblGrid>
                <a:gridCol w="4808271">
                  <a:extLst>
                    <a:ext uri="{9D8B030D-6E8A-4147-A177-3AD203B41FA5}">
                      <a16:colId xmlns:a16="http://schemas.microsoft.com/office/drawing/2014/main" val="3749916213"/>
                    </a:ext>
                  </a:extLst>
                </a:gridCol>
              </a:tblGrid>
              <a:tr h="1979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0387266"/>
                  </a:ext>
                </a:extLst>
              </a:tr>
              <a:tr h="311202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Plants have roots, a stem, leaves, some have a flower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Trees have roots, trunk, branches, leaves and some have blossom or fruit.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roots make the plant stable and suck up the water and nutrients from the ground.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stem/trunk is the main structure and hold its up. The water and nutrients travel through the stem.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flower attracts bees.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leaves absorb sunlight.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Common trees in the UK are oak, sycamore, beech, willow and ash.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Common flowers in the UK are daffodils, sunflowers, daisies, dandelion, poppy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5806617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75E48837-E003-E48D-89D5-C7AEE1B16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100" y="3206425"/>
            <a:ext cx="1054359" cy="9660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FC0229-6A80-6573-80D3-5B160BDB02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828" y="3241621"/>
            <a:ext cx="930291" cy="8956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F6DE2B-EF18-72A0-0E71-41DD5C8CEF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578" y="4254625"/>
            <a:ext cx="1719061" cy="11155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6835C2-063E-45E1-5923-B3CF421F7C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639" y="5704458"/>
            <a:ext cx="1044427" cy="10503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9676DF-C8B8-14E7-C580-E17F9D89C3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156776">
            <a:off x="4970032" y="5606026"/>
            <a:ext cx="861799" cy="6006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81A281-5D71-7456-5467-7D178E22FE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191" y="5452247"/>
            <a:ext cx="1230630" cy="13799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CA82ADD-8649-9EC1-2F67-3EE1AC96B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8017" y="1769142"/>
            <a:ext cx="2110185" cy="134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264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240F60D3-1C16-45AD-BA22-D7E3C768DD0D}"/>
              </a:ext>
            </a:extLst>
          </p:cNvPr>
          <p:cNvSpPr txBox="1"/>
          <p:nvPr/>
        </p:nvSpPr>
        <p:spPr>
          <a:xfrm>
            <a:off x="-916334" y="227806"/>
            <a:ext cx="7246013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CEB0633-E027-9CBF-6CEF-1A34B755F9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345074"/>
              </p:ext>
            </p:extLst>
          </p:nvPr>
        </p:nvGraphicFramePr>
        <p:xfrm>
          <a:off x="2544416" y="848884"/>
          <a:ext cx="6202019" cy="753544"/>
        </p:xfrm>
        <a:graphic>
          <a:graphicData uri="http://schemas.openxmlformats.org/drawingml/2006/table">
            <a:tbl>
              <a:tblPr firstRow="1" firstCol="1" bandRow="1"/>
              <a:tblGrid>
                <a:gridCol w="1380396">
                  <a:extLst>
                    <a:ext uri="{9D8B030D-6E8A-4147-A177-3AD203B41FA5}">
                      <a16:colId xmlns:a16="http://schemas.microsoft.com/office/drawing/2014/main" val="1999677362"/>
                    </a:ext>
                  </a:extLst>
                </a:gridCol>
                <a:gridCol w="1490798">
                  <a:extLst>
                    <a:ext uri="{9D8B030D-6E8A-4147-A177-3AD203B41FA5}">
                      <a16:colId xmlns:a16="http://schemas.microsoft.com/office/drawing/2014/main" val="191141342"/>
                    </a:ext>
                  </a:extLst>
                </a:gridCol>
                <a:gridCol w="1134058">
                  <a:extLst>
                    <a:ext uri="{9D8B030D-6E8A-4147-A177-3AD203B41FA5}">
                      <a16:colId xmlns:a16="http://schemas.microsoft.com/office/drawing/2014/main" val="3313019906"/>
                    </a:ext>
                  </a:extLst>
                </a:gridCol>
                <a:gridCol w="2196767">
                  <a:extLst>
                    <a:ext uri="{9D8B030D-6E8A-4147-A177-3AD203B41FA5}">
                      <a16:colId xmlns:a16="http://schemas.microsoft.com/office/drawing/2014/main" val="3961143938"/>
                    </a:ext>
                  </a:extLst>
                </a:gridCol>
              </a:tblGrid>
              <a:tr h="7535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Animals</a:t>
                      </a:r>
                      <a:endParaRPr lang="en-GB" sz="1400" b="1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03103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920576B-C698-824D-13F7-521EDC4737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181640"/>
              </p:ext>
            </p:extLst>
          </p:nvPr>
        </p:nvGraphicFramePr>
        <p:xfrm>
          <a:off x="2756694" y="1907412"/>
          <a:ext cx="3378517" cy="4598162"/>
        </p:xfrm>
        <a:graphic>
          <a:graphicData uri="http://schemas.openxmlformats.org/drawingml/2006/table">
            <a:tbl>
              <a:tblPr firstRow="1" firstCol="1" bandRow="1"/>
              <a:tblGrid>
                <a:gridCol w="3378517">
                  <a:extLst>
                    <a:ext uri="{9D8B030D-6E8A-4147-A177-3AD203B41FA5}">
                      <a16:colId xmlns:a16="http://schemas.microsoft.com/office/drawing/2014/main" val="35500520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19588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Carnivore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only eats meat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Herbivores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only eats only plants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Omnivore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eats both meat and plants.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Mammals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something that gives birth to a live baby and feeds it’s baby its own milk.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Amphibians-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a cold-blooded vertebrate animal of a class that comprises the frogs, toads, newts, salamanders, and caecilians. They can live both on land and water.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Reptile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 </a:t>
                      </a:r>
                      <a:r>
                        <a:rPr lang="en-GB" sz="1400" b="0" i="0" u="none" strike="noStrike" noProof="0" dirty="0">
                          <a:solidFill>
                            <a:srgbClr val="202124"/>
                          </a:solidFill>
                          <a:effectLst/>
                          <a:latin typeface="Calibri"/>
                        </a:rPr>
                        <a:t>animal of a class that includes snakes, lizards, crocodiles, turtles, and tortoises. They are distinguished by having a dry scaly skin and typically laying soft-shelled eggs on land.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066703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1FF8A3F0-C137-1EC5-1FC1-7005A99185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895626"/>
              </p:ext>
            </p:extLst>
          </p:nvPr>
        </p:nvGraphicFramePr>
        <p:xfrm>
          <a:off x="6282111" y="2109352"/>
          <a:ext cx="4099241" cy="4261231"/>
        </p:xfrm>
        <a:graphic>
          <a:graphicData uri="http://schemas.openxmlformats.org/drawingml/2006/table">
            <a:tbl>
              <a:tblPr firstRow="1" firstCol="1" bandRow="1"/>
              <a:tblGrid>
                <a:gridCol w="4099241">
                  <a:extLst>
                    <a:ext uri="{9D8B030D-6E8A-4147-A177-3AD203B41FA5}">
                      <a16:colId xmlns:a16="http://schemas.microsoft.com/office/drawing/2014/main" val="29366600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1243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 herbivore is an animal that eat plants for example a rabbit.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 omnivore is an animal that eats plant and other animals. For example, a zebra or most people.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carnivore is an animal that only eats other animals. For example, a lion.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reptile is a vertebrate animal for example a tortoise, a snake and a lizard. They all lay eggs when birthing their young.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Fish are a limbless, cold blooded vertebrate with gills and fins and lives only in water. For example, a clown fish, a shark and a goldfish, tuna, cod, sea horse.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mammal has warm blood and a vertebrate and are distinguished by having hair or fur. The feed their young with their own milk and give birth to live young.  for example: a dog, giraffe, human, elephant.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 amphibian is an animal that is cold blooded, they live on land and in water. For example, a frog, newt and toad.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Symbol,Sans-Serif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bird is an egg laying animal that has feathers and wings and usually can fly. For example, a chicken, flamingo, robin and blackbird and ostrich.  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019270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9119719-0BC6-BF5E-C454-A7037BC213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575861"/>
              </p:ext>
            </p:extLst>
          </p:nvPr>
        </p:nvGraphicFramePr>
        <p:xfrm>
          <a:off x="180975" y="1808797"/>
          <a:ext cx="2328833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8833">
                  <a:extLst>
                    <a:ext uri="{9D8B030D-6E8A-4147-A177-3AD203B41FA5}">
                      <a16:colId xmlns:a16="http://schemas.microsoft.com/office/drawing/2014/main" val="2817431355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fontAlgn="base"/>
                      <a:r>
                        <a:rPr lang="en-GB" sz="16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Prior learning:​​</a:t>
                      </a:r>
                      <a:endParaRPr lang="en-GB" b="1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3906405"/>
                  </a:ext>
                </a:extLst>
              </a:tr>
              <a:tr h="1952625">
                <a:tc>
                  <a:txBody>
                    <a:bodyPr/>
                    <a:lstStyle/>
                    <a:p>
                      <a:pPr marL="0" lvl="0" indent="0" fontAlgn="base">
                        <a:buNone/>
                      </a:pP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</a:rPr>
                        <a:t>EYFS:</a:t>
                      </a:r>
                      <a:r>
                        <a:rPr lang="en-GB" sz="1400" dirty="0">
                          <a:effectLst/>
                          <a:latin typeface="Calibri"/>
                        </a:rPr>
                        <a:t> ​Gain an understanding of a typical type of pet, such as dogs, cats, fish and birds. To survive </a:t>
                      </a:r>
                      <a:r>
                        <a:rPr lang="en-GB" sz="1400">
                          <a:effectLst/>
                          <a:latin typeface="Calibri"/>
                        </a:rPr>
                        <a:t>pets,</a:t>
                      </a:r>
                      <a:r>
                        <a:rPr lang="en-GB" sz="1400" dirty="0">
                          <a:effectLst/>
                          <a:latin typeface="Calibri"/>
                        </a:rPr>
                        <a:t> need food, water, warmth and shelter just like humans. Some pets need lots of exercise to stay healthy. Cats are carnivores. Horses and rabbits are herbivores .​</a:t>
                      </a:r>
                      <a:endParaRPr lang="en-GB" sz="1100">
                        <a:effectLst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4170887"/>
                  </a:ext>
                </a:extLst>
              </a:tr>
            </a:tbl>
          </a:graphicData>
        </a:graphic>
      </p:graphicFrame>
      <p:pic>
        <p:nvPicPr>
          <p:cNvPr id="2" name="Picture 4" descr="A lion looking at the camera&#10;&#10;Description automatically generated">
            <a:extLst>
              <a:ext uri="{FF2B5EF4-FFF2-40B4-BE49-F238E27FC236}">
                <a16:creationId xmlns:a16="http://schemas.microsoft.com/office/drawing/2014/main" id="{3D46EE70-EED5-EE2F-B2A9-7537D0917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0199" y="150743"/>
            <a:ext cx="1598819" cy="1399208"/>
          </a:xfrm>
          <a:prstGeom prst="rect">
            <a:avLst/>
          </a:prstGeom>
        </p:spPr>
      </p:pic>
      <p:pic>
        <p:nvPicPr>
          <p:cNvPr id="5" name="Picture 5" descr="A bird standing on a nest with blue eggs&#10;&#10;Description automatically generated">
            <a:extLst>
              <a:ext uri="{FF2B5EF4-FFF2-40B4-BE49-F238E27FC236}">
                <a16:creationId xmlns:a16="http://schemas.microsoft.com/office/drawing/2014/main" id="{45EC586C-1E09-E909-39A1-A38EA293E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6948" y="750335"/>
            <a:ext cx="1607930" cy="1458981"/>
          </a:xfrm>
          <a:prstGeom prst="rect">
            <a:avLst/>
          </a:prstGeom>
        </p:spPr>
      </p:pic>
      <p:pic>
        <p:nvPicPr>
          <p:cNvPr id="6" name="Picture 6" descr="A rabbit eating a carrot&#10;&#10;Description automatically generated">
            <a:extLst>
              <a:ext uri="{FF2B5EF4-FFF2-40B4-BE49-F238E27FC236}">
                <a16:creationId xmlns:a16="http://schemas.microsoft.com/office/drawing/2014/main" id="{7D282F29-60D1-6E97-7530-7CBFD6427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748" y="4839252"/>
            <a:ext cx="1994590" cy="1585843"/>
          </a:xfrm>
          <a:prstGeom prst="rect">
            <a:avLst/>
          </a:prstGeom>
        </p:spPr>
      </p:pic>
      <p:pic>
        <p:nvPicPr>
          <p:cNvPr id="7" name="Picture 7" descr="A green and brown frog&#10;&#10;Description automatically generated">
            <a:extLst>
              <a:ext uri="{FF2B5EF4-FFF2-40B4-BE49-F238E27FC236}">
                <a16:creationId xmlns:a16="http://schemas.microsoft.com/office/drawing/2014/main" id="{74EDC550-BA5A-E649-4ECC-A4FDD9140E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5778" y="2493686"/>
            <a:ext cx="1518616" cy="100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199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73E4E93D-E631-6BB5-A046-F49FAE0B1C05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7AA2AAC-46CF-9081-5495-40ED3F1D4D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574320"/>
              </p:ext>
            </p:extLst>
          </p:nvPr>
        </p:nvGraphicFramePr>
        <p:xfrm>
          <a:off x="2544416" y="848884"/>
          <a:ext cx="6391275" cy="905320"/>
        </p:xfrm>
        <a:graphic>
          <a:graphicData uri="http://schemas.openxmlformats.org/drawingml/2006/table">
            <a:tbl>
              <a:tblPr firstRow="1" firstCol="1" bandRow="1"/>
              <a:tblGrid>
                <a:gridCol w="1422519">
                  <a:extLst>
                    <a:ext uri="{9D8B030D-6E8A-4147-A177-3AD203B41FA5}">
                      <a16:colId xmlns:a16="http://schemas.microsoft.com/office/drawing/2014/main" val="1999677362"/>
                    </a:ext>
                  </a:extLst>
                </a:gridCol>
                <a:gridCol w="1536290">
                  <a:extLst>
                    <a:ext uri="{9D8B030D-6E8A-4147-A177-3AD203B41FA5}">
                      <a16:colId xmlns:a16="http://schemas.microsoft.com/office/drawing/2014/main" val="191141342"/>
                    </a:ext>
                  </a:extLst>
                </a:gridCol>
                <a:gridCol w="1039815">
                  <a:extLst>
                    <a:ext uri="{9D8B030D-6E8A-4147-A177-3AD203B41FA5}">
                      <a16:colId xmlns:a16="http://schemas.microsoft.com/office/drawing/2014/main" val="3313019906"/>
                    </a:ext>
                  </a:extLst>
                </a:gridCol>
                <a:gridCol w="2392651">
                  <a:extLst>
                    <a:ext uri="{9D8B030D-6E8A-4147-A177-3AD203B41FA5}">
                      <a16:colId xmlns:a16="http://schemas.microsoft.com/office/drawing/2014/main" val="3961143938"/>
                    </a:ext>
                  </a:extLst>
                </a:gridCol>
              </a:tblGrid>
              <a:tr h="7535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Term</a:t>
                      </a:r>
                      <a:r>
                        <a:rPr lang="en-GB" sz="18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Humans and seasonal change</a:t>
                      </a:r>
                      <a:endParaRPr lang="en-GB" sz="1400" b="1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103103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BAF8102-1518-3A35-8B25-095EDC72C1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625101"/>
              </p:ext>
            </p:extLst>
          </p:nvPr>
        </p:nvGraphicFramePr>
        <p:xfrm>
          <a:off x="428309" y="2301082"/>
          <a:ext cx="4038917" cy="1938782"/>
        </p:xfrm>
        <a:graphic>
          <a:graphicData uri="http://schemas.openxmlformats.org/drawingml/2006/table">
            <a:tbl>
              <a:tblPr firstRow="1" firstCol="1" bandRow="1"/>
              <a:tblGrid>
                <a:gridCol w="4038917">
                  <a:extLst>
                    <a:ext uri="{9D8B030D-6E8A-4147-A177-3AD203B41FA5}">
                      <a16:colId xmlns:a16="http://schemas.microsoft.com/office/drawing/2014/main" val="25225270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2322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solidFill>
                            <a:srgbClr val="20212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Senses</a:t>
                      </a:r>
                      <a:r>
                        <a:rPr lang="en-GB" sz="1400" dirty="0">
                          <a:solidFill>
                            <a:srgbClr val="20212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- 5 senses are physical abilities to explore the world, see, hear, smell, taste and touch.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1" dirty="0">
                          <a:solidFill>
                            <a:srgbClr val="202124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Vertebrate</a:t>
                      </a:r>
                      <a:r>
                        <a:rPr lang="en-GB" sz="1400" dirty="0">
                          <a:solidFill>
                            <a:srgbClr val="202124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- a back bone i.e.- a spine in a human.</a:t>
                      </a:r>
                      <a:endParaRPr lang="en-GB" sz="12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Mammals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something that gives birth to a live baby and feeds it’s baby its own milk.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Summer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summer is in the month of June, July and August and tends to be warmer.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85161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3BBB82A-5C8D-F972-9445-EA359E682A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660019"/>
              </p:ext>
            </p:extLst>
          </p:nvPr>
        </p:nvGraphicFramePr>
        <p:xfrm>
          <a:off x="4637405" y="2583068"/>
          <a:ext cx="5542597" cy="3057017"/>
        </p:xfrm>
        <a:graphic>
          <a:graphicData uri="http://schemas.openxmlformats.org/drawingml/2006/table">
            <a:tbl>
              <a:tblPr firstRow="1" firstCol="1" bandRow="1"/>
              <a:tblGrid>
                <a:gridCol w="5542597">
                  <a:extLst>
                    <a:ext uri="{9D8B030D-6E8A-4147-A177-3AD203B41FA5}">
                      <a16:colId xmlns:a16="http://schemas.microsoft.com/office/drawing/2014/main" val="903761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24150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Times New Roman" panose="02020603050405020304" pitchFamily="18" charset="0"/>
                          <a:cs typeface="Times New Roman"/>
                        </a:rPr>
                        <a:t>Humans are mammals and have 2 hands to touch, two ears to hear, one nose to smell, two eyes to see and a tongue to taste. </a:t>
                      </a: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Times New Roman" panose="02020603050405020304" pitchFamily="18" charset="0"/>
                          <a:cs typeface="Times New Roman"/>
                        </a:rPr>
                        <a:t>A person has a head, nose, ears, neck, shoulders, arms, elbows and wrists, hand back, chest, hip and legs, knee, ankles, feet.</a:t>
                      </a: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Times New Roman" panose="02020603050405020304" pitchFamily="18" charset="0"/>
                          <a:cs typeface="Times New Roman"/>
                        </a:rPr>
                        <a:t>Humans need a healthy diet to grow. This includes eating 5 portions of fruit or vegetables a day</a:t>
                      </a: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weather in summer is usually hot. </a:t>
                      </a:r>
                      <a:endParaRPr lang="en-GB" sz="12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days in summer are longer than the nights.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sun is very powerful, and you need to wear sun cream, so it doesn’t burn your skin.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Plants and trees are in full bloom.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Leaves are extremely green and Lucious on the trees.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608111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DDCE9843-8CE7-93E7-EF77-C1C1208CD2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53" y="4705043"/>
            <a:ext cx="3964607" cy="1342996"/>
          </a:xfrm>
          <a:prstGeom prst="rect">
            <a:avLst/>
          </a:prstGeom>
        </p:spPr>
      </p:pic>
      <p:pic>
        <p:nvPicPr>
          <p:cNvPr id="2" name="Picture 2" descr="A cartoon of a child in underwear&#10;&#10;Description automatically generated">
            <a:extLst>
              <a:ext uri="{FF2B5EF4-FFF2-40B4-BE49-F238E27FC236}">
                <a16:creationId xmlns:a16="http://schemas.microsoft.com/office/drawing/2014/main" id="{C130D520-124D-CEB0-317C-F53F58E6F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8148" y="158543"/>
            <a:ext cx="2098398" cy="2995957"/>
          </a:xfrm>
          <a:prstGeom prst="rect">
            <a:avLst/>
          </a:prstGeom>
        </p:spPr>
      </p:pic>
      <p:pic>
        <p:nvPicPr>
          <p:cNvPr id="3" name="Picture 5" descr="A plate of food with text on it&#10;&#10;Description automatically generated">
            <a:extLst>
              <a:ext uri="{FF2B5EF4-FFF2-40B4-BE49-F238E27FC236}">
                <a16:creationId xmlns:a16="http://schemas.microsoft.com/office/drawing/2014/main" id="{05F1B657-A250-ACAF-15DA-C2FEEF1313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2852" y="4612240"/>
            <a:ext cx="2511424" cy="224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365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2483AD-B54A-4EBB-866F-7B8BAE5A90E5}">
  <ds:schemaRefs>
    <ds:schemaRef ds:uri="http://purl.org/dc/elements/1.1/"/>
    <ds:schemaRef ds:uri="http://schemas.openxmlformats.org/package/2006/metadata/core-properties"/>
    <ds:schemaRef ds:uri="http://purl.org/dc/terms/"/>
    <ds:schemaRef ds:uri="fbdaa650-8cd8-42f6-940f-8c4192b28714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8b73fee4-4ac8-4f88-ad2e-4ab6413e1b1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4B6B2B6-B4CF-43E8-B3B2-997D50417A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A57356-BEF8-40CE-915F-96809BDA09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151</TotalTime>
  <Words>1556</Words>
  <Application>Microsoft Office PowerPoint</Application>
  <PresentationFormat>Widescreen</PresentationFormat>
  <Paragraphs>176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D Holmes</cp:lastModifiedBy>
  <cp:revision>346</cp:revision>
  <dcterms:created xsi:type="dcterms:W3CDTF">2023-03-17T10:15:59Z</dcterms:created>
  <dcterms:modified xsi:type="dcterms:W3CDTF">2024-03-22T09:04:59Z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26516700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