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305" r:id="rId2"/>
    <p:sldId id="273" r:id="rId3"/>
    <p:sldId id="281" r:id="rId4"/>
    <p:sldId id="267" r:id="rId5"/>
    <p:sldId id="270" r:id="rId6"/>
    <p:sldId id="306" r:id="rId7"/>
    <p:sldId id="301" r:id="rId8"/>
    <p:sldId id="302" r:id="rId9"/>
    <p:sldId id="290" r:id="rId10"/>
    <p:sldId id="291" r:id="rId11"/>
    <p:sldId id="303" r:id="rId12"/>
    <p:sldId id="294" r:id="rId13"/>
    <p:sldId id="295" r:id="rId14"/>
    <p:sldId id="296" r:id="rId15"/>
    <p:sldId id="304" r:id="rId16"/>
    <p:sldId id="297" r:id="rId17"/>
    <p:sldId id="28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3C1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B301B821-A1FF-4177-AEE7-76D212191A0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EB33BB8-6C7A-4BE0-9B55-9EAC48D52EC6}" type="datetimeFigureOut">
              <a:rPr lang="en-US"/>
              <a:t>4/18/2026</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73F7AA83-DE31-4E93-AB07-EF7FB05F6670}" type="slidenum">
              <a:rPr/>
              <a:t>‹#›</a:t>
            </a:fld>
            <a:endParaRPr/>
          </a:p>
        </p:txBody>
      </p:sp>
    </p:spTree>
    <p:extLst>
      <p:ext uri="{BB962C8B-B14F-4D97-AF65-F5344CB8AC3E}">
        <p14:creationId xmlns:p14="http://schemas.microsoft.com/office/powerpoint/2010/main" val="32212903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11EF64-F73B-4314-BB6F-BC0937BBDF19}" type="datetimeFigureOut">
              <a:rPr lang="en-US"/>
              <a:t>4/18/2026</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5E2820-AFE1-45FA-949E-17BDB534E1DC}" type="slidenum">
              <a:rPr/>
              <a:t>‹#›</a:t>
            </a:fld>
            <a:endParaRPr/>
          </a:p>
        </p:txBody>
      </p:sp>
    </p:spTree>
    <p:extLst>
      <p:ext uri="{BB962C8B-B14F-4D97-AF65-F5344CB8AC3E}">
        <p14:creationId xmlns:p14="http://schemas.microsoft.com/office/powerpoint/2010/main" val="31579979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1</a:t>
            </a:fld>
            <a:endParaRPr lang="en-US"/>
          </a:p>
        </p:txBody>
      </p:sp>
    </p:spTree>
    <p:extLst>
      <p:ext uri="{BB962C8B-B14F-4D97-AF65-F5344CB8AC3E}">
        <p14:creationId xmlns:p14="http://schemas.microsoft.com/office/powerpoint/2010/main" val="3069915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35E2820-AFE1-45FA-949E-17BDB534E1DC}" type="slidenum">
              <a:rPr lang="en-US" smtClean="0"/>
              <a:t>6</a:t>
            </a:fld>
            <a:endParaRPr lang="en-US"/>
          </a:p>
        </p:txBody>
      </p:sp>
    </p:spTree>
    <p:extLst>
      <p:ext uri="{BB962C8B-B14F-4D97-AF65-F5344CB8AC3E}">
        <p14:creationId xmlns:p14="http://schemas.microsoft.com/office/powerpoint/2010/main" val="38807931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3" y="304800"/>
            <a:ext cx="7091361" cy="2793906"/>
          </a:xfrm>
        </p:spPr>
        <p:txBody>
          <a:bodyPr anchor="b">
            <a:normAutofit/>
          </a:bodyPr>
          <a:lstStyle>
            <a:lvl1pPr algn="l">
              <a:lnSpc>
                <a:spcPct val="80000"/>
              </a:lnSpc>
              <a:defRPr sz="6600"/>
            </a:lvl1pPr>
          </a:lstStyle>
          <a:p>
            <a:r>
              <a:rPr lang="en-US"/>
              <a:t>Click to edit Master title style</a:t>
            </a:r>
            <a:endParaRPr/>
          </a:p>
        </p:txBody>
      </p:sp>
      <p:sp>
        <p:nvSpPr>
          <p:cNvPr id="3" name="Subtitle 2"/>
          <p:cNvSpPr>
            <a:spLocks noGrp="1"/>
          </p:cNvSpPr>
          <p:nvPr>
            <p:ph type="subTitle" idx="1"/>
          </p:nvPr>
        </p:nvSpPr>
        <p:spPr>
          <a:xfrm>
            <a:off x="1065213" y="3108804"/>
            <a:ext cx="7091361" cy="838200"/>
          </a:xfrm>
        </p:spPr>
        <p:txBody>
          <a:bodyPr/>
          <a:lstStyle>
            <a:lvl1pPr marL="0" indent="0" algn="l">
              <a:spcBef>
                <a:spcPts val="0"/>
              </a:spcBef>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8" name="Date Placeholder 7"/>
          <p:cNvSpPr>
            <a:spLocks noGrp="1"/>
          </p:cNvSpPr>
          <p:nvPr>
            <p:ph type="dt" sz="half" idx="10"/>
          </p:nvPr>
        </p:nvSpPr>
        <p:spPr/>
        <p:txBody>
          <a:bodyPr/>
          <a:lstStyle/>
          <a:p>
            <a:fld id="{9D3B9702-7FBF-4720-8670-571C5E7EEDDE}" type="datetime1">
              <a:rPr lang="en-US"/>
              <a:t>4/18/2026</a:t>
            </a:fld>
            <a:endParaRPr/>
          </a:p>
        </p:txBody>
      </p:sp>
      <p:sp>
        <p:nvSpPr>
          <p:cNvPr id="9" name="Footer Placeholder 8"/>
          <p:cNvSpPr>
            <a:spLocks noGrp="1"/>
          </p:cNvSpPr>
          <p:nvPr>
            <p:ph type="ftr" sz="quarter" idx="11"/>
          </p:nvPr>
        </p:nvSpPr>
        <p:spPr/>
        <p:txBody>
          <a:bodyPr/>
          <a:lstStyle/>
          <a:p>
            <a:endParaRPr/>
          </a:p>
        </p:txBody>
      </p:sp>
      <p:sp>
        <p:nvSpPr>
          <p:cNvPr id="10" name="Slide Number Placeholder 9"/>
          <p:cNvSpPr>
            <a:spLocks noGrp="1"/>
          </p:cNvSpPr>
          <p:nvPr>
            <p:ph type="sldNum" sz="quarter" idx="12"/>
          </p:nvPr>
        </p:nvSpPr>
        <p:spPr/>
        <p:txBody>
          <a:bodyPr/>
          <a:lstStyle/>
          <a:p>
            <a:fld id="{8FDBFFB2-86D9-4B8F-A59A-553A60B94BBE}" type="slidenum">
              <a:rPr/>
              <a:pPr/>
              <a:t>‹#›</a:t>
            </a:fld>
            <a:endParaRPr/>
          </a:p>
        </p:txBody>
      </p:sp>
    </p:spTree>
    <p:extLst>
      <p:ext uri="{BB962C8B-B14F-4D97-AF65-F5344CB8AC3E}">
        <p14:creationId xmlns:p14="http://schemas.microsoft.com/office/powerpoint/2010/main" val="1890547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7B3AF48E-ABA0-4B58-B562-D1D7408067C4}" type="datetime1">
              <a:rPr lang="en-US"/>
              <a:t>4/18/2026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5899905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180013" y="1600200"/>
            <a:ext cx="6400801" cy="2486025"/>
          </a:xfrm>
        </p:spPr>
        <p:txBody>
          <a:bodyPr anchor="b">
            <a:normAutofit/>
          </a:bodyPr>
          <a:lstStyle>
            <a:lvl1pPr>
              <a:defRPr sz="5200"/>
            </a:lvl1pPr>
          </a:lstStyle>
          <a:p>
            <a:r>
              <a:rPr lang="en-US"/>
              <a:t>Click to edit Master title style</a:t>
            </a:r>
            <a:endParaRPr/>
          </a:p>
        </p:txBody>
      </p:sp>
      <p:sp>
        <p:nvSpPr>
          <p:cNvPr id="3" name="Text Placeholder 2"/>
          <p:cNvSpPr>
            <a:spLocks noGrp="1"/>
          </p:cNvSpPr>
          <p:nvPr>
            <p:ph type="body" idx="1"/>
          </p:nvPr>
        </p:nvSpPr>
        <p:spPr>
          <a:xfrm>
            <a:off x="5180011" y="4105029"/>
            <a:ext cx="6400801" cy="914400"/>
          </a:xfrm>
        </p:spPr>
        <p:txBody>
          <a:bodyPr>
            <a:normAutofit/>
          </a:bodyPr>
          <a:lstStyle>
            <a:lvl1pPr marL="0" indent="0">
              <a:buNone/>
              <a:defRPr sz="20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A5034C-8BD9-4B0C-893B-33834FAB227F}" type="datetime1">
              <a:rPr lang="en-US"/>
              <a:t>4/18/2026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117916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22082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7008813" y="1600200"/>
            <a:ext cx="4572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7CD787AA-CBCD-47F9-A04C-7106C508CDE4}" type="datetime1">
              <a:rPr lang="en-US"/>
              <a:t>4/18/2026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077512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22082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2082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7008813" y="1600200"/>
            <a:ext cx="4572000" cy="823912"/>
          </a:xfrm>
        </p:spPr>
        <p:txBody>
          <a:bodyPr anchor="ctr">
            <a:noAutofit/>
          </a:bodyPr>
          <a:lstStyle>
            <a:lvl1pPr marL="0" indent="0">
              <a:spcBef>
                <a:spcPts val="0"/>
              </a:spcBef>
              <a:buNone/>
              <a:defRPr sz="21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008813" y="2505075"/>
            <a:ext cx="4572000" cy="33375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AD1CC9DD-75F5-4611-BA0B-CFB1A226639C}" type="datetime1">
              <a:rPr lang="en-US"/>
              <a:t>4/18/2026</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8330463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5980F1F9-2D3D-4243-878F-D000C3F2A1C4}" type="datetime1">
              <a:rPr lang="en-US"/>
              <a:t>4/18/2026</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369830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ABCBE8-1824-4658-A8BB-BECFAEB7E35A}" type="datetime1">
              <a:rPr lang="en-US"/>
              <a:t>4/18/2026</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222252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3" name="Content Placeholder 2"/>
          <p:cNvSpPr>
            <a:spLocks noGrp="1"/>
          </p:cNvSpPr>
          <p:nvPr>
            <p:ph idx="1"/>
          </p:nvPr>
        </p:nvSpPr>
        <p:spPr>
          <a:xfrm>
            <a:off x="1293813" y="533400"/>
            <a:ext cx="6858000" cy="4800600"/>
          </a:xfrm>
        </p:spPr>
        <p:txBody>
          <a:bodyPr>
            <a:normAutofit/>
          </a:bodyPr>
          <a:lstStyle>
            <a:lvl1pPr>
              <a:defRPr sz="2400"/>
            </a:lvl1pPr>
            <a:lvl2pPr>
              <a:defRPr sz="2000"/>
            </a:lvl2pPr>
            <a:lvl3pPr>
              <a:defRPr sz="1800"/>
            </a:lvl3pPr>
            <a:lvl4pPr>
              <a:defRPr sz="16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085CD17-C377-4DE5-9FCA-CC7471605C58}" type="datetime1">
              <a:rPr lang="en-US"/>
              <a:t>4/18/2026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89770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837612" y="2277477"/>
            <a:ext cx="2743201" cy="2322178"/>
          </a:xfrm>
        </p:spPr>
        <p:txBody>
          <a:bodyPr anchor="b">
            <a:normAutofit/>
          </a:bodyPr>
          <a:lstStyle>
            <a:lvl1pPr>
              <a:defRPr sz="2600">
                <a:solidFill>
                  <a:schemeClr val="accent2"/>
                </a:solidFill>
              </a:defRPr>
            </a:lvl1pPr>
          </a:lstStyle>
          <a:p>
            <a:r>
              <a:rPr lang="en-US"/>
              <a:t>Click to edit Master title style</a:t>
            </a:r>
            <a:endParaRPr/>
          </a:p>
        </p:txBody>
      </p:sp>
      <p:sp>
        <p:nvSpPr>
          <p:cNvPr id="8" name="Rounded Rectangle 7"/>
          <p:cNvSpPr/>
          <p:nvPr/>
        </p:nvSpPr>
        <p:spPr>
          <a:xfrm>
            <a:off x="1293812" y="533400"/>
            <a:ext cx="6858001" cy="4800600"/>
          </a:xfrm>
          <a:prstGeom prst="roundRect">
            <a:avLst>
              <a:gd name="adj" fmla="val 4409"/>
            </a:avLst>
          </a:prstGeom>
          <a:solidFill>
            <a:schemeClr val="bg1"/>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Picture Placeholder 2" descr="An empty placeholder to add an image. Click on the placeholder and select the image that you wish to add."/>
          <p:cNvSpPr>
            <a:spLocks noGrp="1"/>
          </p:cNvSpPr>
          <p:nvPr>
            <p:ph type="pic" idx="1"/>
          </p:nvPr>
        </p:nvSpPr>
        <p:spPr>
          <a:xfrm>
            <a:off x="1408112" y="647700"/>
            <a:ext cx="6629400" cy="4572000"/>
          </a:xfrm>
          <a:prstGeom prst="roundRect">
            <a:avLst>
              <a:gd name="adj" fmla="val 3725"/>
            </a:avLst>
          </a:prstGeom>
        </p:spPr>
        <p:txBody>
          <a:bodyPr tIns="91440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8837614" y="4583187"/>
            <a:ext cx="2743200" cy="1131813"/>
          </a:xfrm>
        </p:spPr>
        <p:txBody>
          <a:bodyPr>
            <a:normAutofit/>
          </a:bodyPr>
          <a:lstStyle>
            <a:lvl1pPr marL="0" indent="0">
              <a:spcBef>
                <a:spcPts val="1000"/>
              </a:spcBef>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9BE9F02-BE96-4BAE-86A5-1FA60D24CAE2}" type="datetime1">
              <a:rPr lang="en-US"/>
              <a:t>4/18/2026</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639301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427AEA-BBBB-4C9B-AB23-214EAA8AB789}" type="datetime1">
              <a:rPr lang="en-US"/>
              <a:t>4/18/2026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4207666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65014" y="304801"/>
            <a:ext cx="1715800" cy="54102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2209800" y="304801"/>
            <a:ext cx="7502814"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791CA30-F5CD-4CA0-B16A-349C6F830700}" type="datetime1">
              <a:rPr lang="en-US"/>
              <a:t>4/18/2026</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8FDBFFB2-86D9-4B8F-A59A-553A60B94BBE}" type="slidenum">
              <a:rPr/>
              <a:t>‹#›</a:t>
            </a:fld>
            <a:endParaRPr/>
          </a:p>
        </p:txBody>
      </p:sp>
    </p:spTree>
    <p:extLst>
      <p:ext uri="{BB962C8B-B14F-4D97-AF65-F5344CB8AC3E}">
        <p14:creationId xmlns:p14="http://schemas.microsoft.com/office/powerpoint/2010/main" val="1299497733"/>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08213" y="304800"/>
            <a:ext cx="9372600" cy="120041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2208213" y="1600200"/>
            <a:ext cx="93726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253576" y="6505078"/>
            <a:ext cx="964036" cy="228600"/>
          </a:xfrm>
          <a:prstGeom prst="rect">
            <a:avLst/>
          </a:prstGeom>
        </p:spPr>
        <p:txBody>
          <a:bodyPr vert="horz" lIns="91440" tIns="45720" rIns="91440" bIns="45720" rtlCol="0" anchor="ctr"/>
          <a:lstStyle>
            <a:lvl1pPr algn="l">
              <a:defRPr sz="1100">
                <a:solidFill>
                  <a:schemeClr val="tx2"/>
                </a:solidFill>
              </a:defRPr>
            </a:lvl1pPr>
          </a:lstStyle>
          <a:p>
            <a:fld id="{9D3B9702-7FBF-4720-8670-571C5E7EEDDE}" type="datetime1">
              <a:rPr lang="en-US" smtClean="0"/>
              <a:pPr/>
              <a:t>4/18/2026</a:t>
            </a:fld>
            <a:endParaRPr lang="en-US" dirty="0"/>
          </a:p>
        </p:txBody>
      </p:sp>
      <p:sp>
        <p:nvSpPr>
          <p:cNvPr id="5" name="Footer Placeholder 4"/>
          <p:cNvSpPr>
            <a:spLocks noGrp="1"/>
          </p:cNvSpPr>
          <p:nvPr>
            <p:ph type="ftr" sz="quarter" idx="3"/>
          </p:nvPr>
        </p:nvSpPr>
        <p:spPr>
          <a:xfrm>
            <a:off x="1280159" y="6505078"/>
            <a:ext cx="6876415" cy="228600"/>
          </a:xfrm>
          <a:prstGeom prst="rect">
            <a:avLst/>
          </a:prstGeom>
        </p:spPr>
        <p:txBody>
          <a:bodyPr vert="horz" lIns="91440" tIns="45720" rIns="91440" bIns="45720" rtlCol="0" anchor="ctr"/>
          <a:lstStyle>
            <a:lvl1pPr algn="l">
              <a:defRPr sz="1100">
                <a:solidFill>
                  <a:schemeClr val="tx2"/>
                </a:solidFill>
              </a:defRPr>
            </a:lvl1pPr>
          </a:lstStyle>
          <a:p>
            <a:endParaRPr lang="en-US"/>
          </a:p>
        </p:txBody>
      </p:sp>
      <p:sp>
        <p:nvSpPr>
          <p:cNvPr id="6" name="Slide Number Placeholder 5"/>
          <p:cNvSpPr>
            <a:spLocks noGrp="1"/>
          </p:cNvSpPr>
          <p:nvPr>
            <p:ph type="sldNum" sz="quarter" idx="4"/>
          </p:nvPr>
        </p:nvSpPr>
        <p:spPr>
          <a:xfrm>
            <a:off x="11580814" y="6280298"/>
            <a:ext cx="533399" cy="349101"/>
          </a:xfrm>
          <a:prstGeom prst="rect">
            <a:avLst/>
          </a:prstGeom>
        </p:spPr>
        <p:txBody>
          <a:bodyPr vert="horz" lIns="91440" tIns="45720" rIns="91440" bIns="45720" rtlCol="0" anchor="ctr"/>
          <a:lstStyle>
            <a:lvl1pPr algn="ctr">
              <a:defRPr sz="1100" b="1">
                <a:solidFill>
                  <a:srgbClr val="AB3C19"/>
                </a:solidFill>
              </a:defRPr>
            </a:lvl1pPr>
          </a:lstStyle>
          <a:p>
            <a:fld id="{8FDBFFB2-86D9-4B8F-A59A-553A60B94BBE}" type="slidenum">
              <a:rPr lang="en-US" smtClean="0"/>
              <a:pPr/>
              <a:t>‹#›</a:t>
            </a:fld>
            <a:endParaRPr lang="en-US"/>
          </a:p>
        </p:txBody>
      </p:sp>
      <p:sp>
        <p:nvSpPr>
          <p:cNvPr id="7" name="MSIPCMContentMarking" descr="{&quot;HashCode&quot;:-69574079,&quot;Placement&quot;:&quot;Header&quot;,&quot;Top&quot;:0.0,&quot;Left&quot;:0.0,&quot;SlideWidth&quot;:960,&quot;SlideHeight&quot;:540}">
            <a:extLst>
              <a:ext uri="{FF2B5EF4-FFF2-40B4-BE49-F238E27FC236}">
                <a16:creationId xmlns:a16="http://schemas.microsoft.com/office/drawing/2014/main" id="{22ED1EF1-7EDA-EB48-5D6A-748E3E962316}"/>
              </a:ext>
            </a:extLst>
          </p:cNvPr>
          <p:cNvSpPr txBox="1"/>
          <p:nvPr userDrawn="1"/>
        </p:nvSpPr>
        <p:spPr>
          <a:xfrm>
            <a:off x="0" y="0"/>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
        <p:nvSpPr>
          <p:cNvPr id="8" name="MSIPCMContentMarking" descr="{&quot;HashCode&quot;:-45436510,&quot;Placement&quot;:&quot;Footer&quot;,&quot;Top&quot;:519.343,&quot;Left&quot;:0.0,&quot;SlideWidth&quot;:960,&quot;SlideHeight&quot;:540}">
            <a:extLst>
              <a:ext uri="{FF2B5EF4-FFF2-40B4-BE49-F238E27FC236}">
                <a16:creationId xmlns:a16="http://schemas.microsoft.com/office/drawing/2014/main" id="{58D9875F-D8D9-A868-563E-3D1849497F7A}"/>
              </a:ext>
            </a:extLst>
          </p:cNvPr>
          <p:cNvSpPr txBox="1"/>
          <p:nvPr userDrawn="1"/>
        </p:nvSpPr>
        <p:spPr>
          <a:xfrm>
            <a:off x="0" y="6595656"/>
            <a:ext cx="581126" cy="262344"/>
          </a:xfrm>
          <a:prstGeom prst="rect">
            <a:avLst/>
          </a:prstGeom>
          <a:noFill/>
        </p:spPr>
        <p:txBody>
          <a:bodyPr vert="horz" wrap="square" lIns="0" tIns="0" rIns="0" bIns="0" rtlCol="0" anchor="ctr" anchorCtr="1">
            <a:spAutoFit/>
          </a:bodyPr>
          <a:lstStyle/>
          <a:p>
            <a:pPr algn="l">
              <a:spcBef>
                <a:spcPts val="0"/>
              </a:spcBef>
              <a:spcAft>
                <a:spcPts val="0"/>
              </a:spcAft>
            </a:pPr>
            <a:r>
              <a:rPr lang="en-GB" sz="1000">
                <a:solidFill>
                  <a:srgbClr val="000000"/>
                </a:solidFill>
                <a:latin typeface="Calibri" panose="020F0502020204030204" pitchFamily="34" charset="0"/>
              </a:rPr>
              <a:t>Public</a:t>
            </a:r>
          </a:p>
        </p:txBody>
      </p:sp>
    </p:spTree>
    <p:extLst>
      <p:ext uri="{BB962C8B-B14F-4D97-AF65-F5344CB8AC3E}">
        <p14:creationId xmlns:p14="http://schemas.microsoft.com/office/powerpoint/2010/main" val="117025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400" kern="1200">
          <a:solidFill>
            <a:schemeClr val="tx1"/>
          </a:solidFill>
          <a:latin typeface="+mj-lt"/>
          <a:ea typeface="+mj-ea"/>
          <a:cs typeface="+mj-cs"/>
        </a:defRPr>
      </a:lvl1pPr>
    </p:titleStyle>
    <p:bodyStyle>
      <a:lvl1pPr marL="274320" indent="-228600" algn="l" defTabSz="914400" rtl="0" eaLnBrk="1" latinLnBrk="0" hangingPunct="1">
        <a:lnSpc>
          <a:spcPct val="90000"/>
        </a:lnSpc>
        <a:spcBef>
          <a:spcPts val="1800"/>
        </a:spcBef>
        <a:buSzPct val="80000"/>
        <a:buFont typeface="Wingdings" panose="05000000000000000000" pitchFamily="2" charset="2"/>
        <a:buChar char="§"/>
        <a:defRPr sz="2000" kern="1200">
          <a:solidFill>
            <a:schemeClr val="tx1"/>
          </a:solidFill>
          <a:latin typeface="+mn-lt"/>
          <a:ea typeface="+mn-ea"/>
          <a:cs typeface="+mn-cs"/>
        </a:defRPr>
      </a:lvl1pPr>
      <a:lvl2pPr marL="594360" indent="-228600" algn="l" defTabSz="914400" rtl="0" eaLnBrk="1" latinLnBrk="0" hangingPunct="1">
        <a:lnSpc>
          <a:spcPct val="90000"/>
        </a:lnSpc>
        <a:spcBef>
          <a:spcPts val="1000"/>
        </a:spcBef>
        <a:buSzPct val="80000"/>
        <a:buFont typeface="Wingdings" panose="05000000000000000000" pitchFamily="2" charset="2"/>
        <a:buChar char="§"/>
        <a:defRPr sz="1800" kern="1200">
          <a:solidFill>
            <a:schemeClr val="tx1"/>
          </a:solidFill>
          <a:latin typeface="+mn-lt"/>
          <a:ea typeface="+mn-ea"/>
          <a:cs typeface="+mn-cs"/>
        </a:defRPr>
      </a:lvl2pPr>
      <a:lvl3pPr marL="914400" indent="-228600" algn="l" defTabSz="914400" rtl="0" eaLnBrk="1" latinLnBrk="0" hangingPunct="1">
        <a:lnSpc>
          <a:spcPct val="90000"/>
        </a:lnSpc>
        <a:spcBef>
          <a:spcPts val="800"/>
        </a:spcBef>
        <a:buSzPct val="80000"/>
        <a:buFont typeface="Wingdings" panose="05000000000000000000" pitchFamily="2" charset="2"/>
        <a:buChar char="§"/>
        <a:defRPr sz="1600" kern="1200">
          <a:solidFill>
            <a:schemeClr val="tx1"/>
          </a:solidFill>
          <a:latin typeface="+mn-lt"/>
          <a:ea typeface="+mn-ea"/>
          <a:cs typeface="+mn-cs"/>
        </a:defRPr>
      </a:lvl3pPr>
      <a:lvl4pPr marL="12344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4pPr>
      <a:lvl5pPr marL="155448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5pPr>
      <a:lvl6pPr marL="187452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6pPr>
      <a:lvl7pPr marL="219456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7pPr>
      <a:lvl8pPr marL="251460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8pPr>
      <a:lvl9pPr marL="2834640" indent="-228600" algn="l" defTabSz="914400" rtl="0" eaLnBrk="1" latinLnBrk="0" hangingPunct="1">
        <a:lnSpc>
          <a:spcPct val="90000"/>
        </a:lnSpc>
        <a:spcBef>
          <a:spcPts val="800"/>
        </a:spcBef>
        <a:buSzPct val="80000"/>
        <a:buFont typeface="Wingdings" panose="05000000000000000000" pitchFamily="2" charset="2"/>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4.png"/><Relationship Id="rId2" Type="http://schemas.openxmlformats.org/officeDocument/2006/relationships/image" Target="../media/image25.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8.png"/><Relationship Id="rId4" Type="http://schemas.openxmlformats.org/officeDocument/2006/relationships/image" Target="../media/image27.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235118-1073-F353-F6D8-190C7643C396}"/>
              </a:ext>
            </a:extLst>
          </p:cNvPr>
          <p:cNvSpPr txBox="1"/>
          <p:nvPr/>
        </p:nvSpPr>
        <p:spPr>
          <a:xfrm>
            <a:off x="1133475" y="3079209"/>
            <a:ext cx="7820025" cy="1708160"/>
          </a:xfrm>
          <a:prstGeom prst="rect">
            <a:avLst/>
          </a:prstGeom>
          <a:noFill/>
        </p:spPr>
        <p:txBody>
          <a:bodyPr wrap="square" rtlCol="0">
            <a:spAutoFit/>
          </a:bodyPr>
          <a:lstStyle/>
          <a:p>
            <a:r>
              <a:rPr lang="en-US" sz="3500" dirty="0">
                <a:solidFill>
                  <a:schemeClr val="accent2"/>
                </a:solidFill>
              </a:rPr>
              <a:t>Introducing our PSHE, Relationships and Sex-Education Curriculums for Years 4, 5 and 6</a:t>
            </a:r>
          </a:p>
        </p:txBody>
      </p:sp>
      <p:sp>
        <p:nvSpPr>
          <p:cNvPr id="7" name="TextBox 6">
            <a:extLst>
              <a:ext uri="{FF2B5EF4-FFF2-40B4-BE49-F238E27FC236}">
                <a16:creationId xmlns:a16="http://schemas.microsoft.com/office/drawing/2014/main" id="{E15F703E-67EA-633C-53C0-060B7AF9C8D8}"/>
              </a:ext>
            </a:extLst>
          </p:cNvPr>
          <p:cNvSpPr txBox="1"/>
          <p:nvPr/>
        </p:nvSpPr>
        <p:spPr>
          <a:xfrm>
            <a:off x="1133475" y="447719"/>
            <a:ext cx="7599680" cy="2631490"/>
          </a:xfrm>
          <a:prstGeom prst="rect">
            <a:avLst/>
          </a:prstGeom>
          <a:noFill/>
        </p:spPr>
        <p:txBody>
          <a:bodyPr wrap="square" rtlCol="0">
            <a:spAutoFit/>
          </a:bodyPr>
          <a:lstStyle/>
          <a:p>
            <a:r>
              <a:rPr lang="en-US" sz="5500" dirty="0"/>
              <a:t>RSE Curriculum</a:t>
            </a:r>
          </a:p>
          <a:p>
            <a:r>
              <a:rPr lang="en-US" sz="5500" dirty="0"/>
              <a:t>Nottingham Academy Primary</a:t>
            </a:r>
            <a:endParaRPr lang="en-GB" sz="5500" dirty="0"/>
          </a:p>
        </p:txBody>
      </p:sp>
    </p:spTree>
    <p:extLst>
      <p:ext uri="{BB962C8B-B14F-4D97-AF65-F5344CB8AC3E}">
        <p14:creationId xmlns:p14="http://schemas.microsoft.com/office/powerpoint/2010/main" val="33428755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AD5F38-5078-7188-2A0C-91754A56A648}"/>
              </a:ext>
            </a:extLst>
          </p:cNvPr>
          <p:cNvSpPr txBox="1"/>
          <p:nvPr/>
        </p:nvSpPr>
        <p:spPr>
          <a:xfrm>
            <a:off x="700087" y="1386438"/>
            <a:ext cx="10791825" cy="4524315"/>
          </a:xfrm>
          <a:prstGeom prst="rect">
            <a:avLst/>
          </a:prstGeom>
          <a:noFill/>
        </p:spPr>
        <p:txBody>
          <a:bodyPr wrap="square" rtlCol="0">
            <a:spAutoFit/>
          </a:bodyPr>
          <a:lstStyle/>
          <a:p>
            <a:r>
              <a:rPr lang="en-GB" sz="2400" dirty="0">
                <a:solidFill>
                  <a:schemeClr val="accent2"/>
                </a:solidFill>
              </a:rPr>
              <a:t>The aim of RSE is to give young people the information they need to help them develop healthy, nurturing relationships of all kinds, not just intimate relationships. It should enable them to know what a healthy relationship looks like and what makes a good friend, a good colleague and a successful marriage or other type of committed relationship.</a:t>
            </a:r>
          </a:p>
          <a:p>
            <a:endParaRPr lang="en-GB" sz="2400" dirty="0">
              <a:solidFill>
                <a:schemeClr val="accent2"/>
              </a:solidFill>
            </a:endParaRPr>
          </a:p>
          <a:p>
            <a:r>
              <a:rPr lang="en-GB" sz="2400" dirty="0">
                <a:solidFill>
                  <a:schemeClr val="accent2"/>
                </a:solidFill>
              </a:rPr>
              <a:t>It should teach what is acceptable and unacceptable behaviours in relationships.</a:t>
            </a:r>
          </a:p>
          <a:p>
            <a:endParaRPr lang="en-GB" sz="2400" dirty="0">
              <a:solidFill>
                <a:schemeClr val="accent2"/>
              </a:solidFill>
            </a:endParaRPr>
          </a:p>
          <a:p>
            <a:r>
              <a:rPr lang="en-GB" sz="2400" dirty="0">
                <a:solidFill>
                  <a:schemeClr val="accent2"/>
                </a:solidFill>
              </a:rPr>
              <a:t>Pupils will understand the positive effects that good relationships have on their mental wellbeing, identify when relationships are not right and understand how such situations can be managed.</a:t>
            </a:r>
          </a:p>
        </p:txBody>
      </p:sp>
      <p:sp>
        <p:nvSpPr>
          <p:cNvPr id="4" name="TextBox 3">
            <a:extLst>
              <a:ext uri="{FF2B5EF4-FFF2-40B4-BE49-F238E27FC236}">
                <a16:creationId xmlns:a16="http://schemas.microsoft.com/office/drawing/2014/main" id="{516665EC-097A-2C3B-CC13-933807C8147F}"/>
              </a:ext>
            </a:extLst>
          </p:cNvPr>
          <p:cNvSpPr txBox="1"/>
          <p:nvPr/>
        </p:nvSpPr>
        <p:spPr>
          <a:xfrm>
            <a:off x="1133475" y="447719"/>
            <a:ext cx="8991600" cy="938719"/>
          </a:xfrm>
          <a:prstGeom prst="rect">
            <a:avLst/>
          </a:prstGeom>
          <a:noFill/>
        </p:spPr>
        <p:txBody>
          <a:bodyPr wrap="square" rtlCol="0">
            <a:spAutoFit/>
          </a:bodyPr>
          <a:lstStyle/>
          <a:p>
            <a:r>
              <a:rPr lang="en-US" sz="5500" dirty="0"/>
              <a:t>The RSE Curriculum…</a:t>
            </a:r>
            <a:endParaRPr lang="en-GB" sz="5500" dirty="0"/>
          </a:p>
        </p:txBody>
      </p:sp>
    </p:spTree>
    <p:extLst>
      <p:ext uri="{BB962C8B-B14F-4D97-AF65-F5344CB8AC3E}">
        <p14:creationId xmlns:p14="http://schemas.microsoft.com/office/powerpoint/2010/main" val="12268407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AD5F38-5078-7188-2A0C-91754A56A648}"/>
              </a:ext>
            </a:extLst>
          </p:cNvPr>
          <p:cNvSpPr txBox="1"/>
          <p:nvPr/>
        </p:nvSpPr>
        <p:spPr>
          <a:xfrm>
            <a:off x="700087" y="1386438"/>
            <a:ext cx="10791825" cy="3785652"/>
          </a:xfrm>
          <a:prstGeom prst="rect">
            <a:avLst/>
          </a:prstGeom>
          <a:noFill/>
        </p:spPr>
        <p:txBody>
          <a:bodyPr wrap="square" rtlCol="0">
            <a:spAutoFit/>
          </a:bodyPr>
          <a:lstStyle/>
          <a:p>
            <a:endParaRPr lang="en-GB" sz="2400" dirty="0">
              <a:solidFill>
                <a:schemeClr val="accent2"/>
              </a:solidFill>
            </a:endParaRPr>
          </a:p>
          <a:p>
            <a:r>
              <a:rPr lang="en-GB" sz="2400" dirty="0">
                <a:solidFill>
                  <a:schemeClr val="accent2"/>
                </a:solidFill>
              </a:rPr>
              <a:t>It is important that the transition phase before moving to secondary school supports pupils’ ongoing emotional and physical development effectively. </a:t>
            </a:r>
          </a:p>
          <a:p>
            <a:endParaRPr lang="en-GB" sz="2400" dirty="0">
              <a:solidFill>
                <a:schemeClr val="accent2"/>
              </a:solidFill>
            </a:endParaRPr>
          </a:p>
          <a:p>
            <a:r>
              <a:rPr lang="en-GB" sz="2400" dirty="0">
                <a:solidFill>
                  <a:schemeClr val="accent2"/>
                </a:solidFill>
              </a:rPr>
              <a:t>The Department for Education continues to recommend therefore that all primary schools should have a sex education programme tailored to the age and the physical and emotional maturity of the pupils. It should ensure that both boys and girls are prepared for the changes that adolescence brings and – drawing on knowledge of the human life cycle set out in the national curriculum for science - how a baby is conceived and born.</a:t>
            </a:r>
          </a:p>
        </p:txBody>
      </p:sp>
      <p:sp>
        <p:nvSpPr>
          <p:cNvPr id="4" name="TextBox 3">
            <a:extLst>
              <a:ext uri="{FF2B5EF4-FFF2-40B4-BE49-F238E27FC236}">
                <a16:creationId xmlns:a16="http://schemas.microsoft.com/office/drawing/2014/main" id="{516665EC-097A-2C3B-CC13-933807C8147F}"/>
              </a:ext>
            </a:extLst>
          </p:cNvPr>
          <p:cNvSpPr txBox="1"/>
          <p:nvPr/>
        </p:nvSpPr>
        <p:spPr>
          <a:xfrm>
            <a:off x="1133475" y="447719"/>
            <a:ext cx="8991600" cy="938719"/>
          </a:xfrm>
          <a:prstGeom prst="rect">
            <a:avLst/>
          </a:prstGeom>
          <a:noFill/>
        </p:spPr>
        <p:txBody>
          <a:bodyPr wrap="square" rtlCol="0">
            <a:spAutoFit/>
          </a:bodyPr>
          <a:lstStyle/>
          <a:p>
            <a:r>
              <a:rPr lang="en-US" sz="5500" dirty="0"/>
              <a:t>The RSE Curriculum…</a:t>
            </a:r>
            <a:endParaRPr lang="en-GB" sz="5500" dirty="0"/>
          </a:p>
        </p:txBody>
      </p:sp>
    </p:spTree>
    <p:extLst>
      <p:ext uri="{BB962C8B-B14F-4D97-AF65-F5344CB8AC3E}">
        <p14:creationId xmlns:p14="http://schemas.microsoft.com/office/powerpoint/2010/main" val="28473067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3D939FFC-85CF-2302-9A4D-69305841B9E5}"/>
              </a:ext>
            </a:extLst>
          </p:cNvPr>
          <p:cNvPicPr>
            <a:picLocks noChangeAspect="1"/>
          </p:cNvPicPr>
          <p:nvPr/>
        </p:nvPicPr>
        <p:blipFill rotWithShape="1">
          <a:blip r:embed="rId2"/>
          <a:srcRect l="3913" t="10991" r="435" b="9396"/>
          <a:stretch/>
        </p:blipFill>
        <p:spPr>
          <a:xfrm>
            <a:off x="1609724" y="3220832"/>
            <a:ext cx="6617335" cy="2579257"/>
          </a:xfrm>
          <a:prstGeom prst="rect">
            <a:avLst/>
          </a:prstGeom>
        </p:spPr>
      </p:pic>
      <p:pic>
        <p:nvPicPr>
          <p:cNvPr id="10" name="Picture 9">
            <a:extLst>
              <a:ext uri="{FF2B5EF4-FFF2-40B4-BE49-F238E27FC236}">
                <a16:creationId xmlns:a16="http://schemas.microsoft.com/office/drawing/2014/main" id="{8E445DAB-BD72-6C08-D7E5-565C36F54E00}"/>
              </a:ext>
            </a:extLst>
          </p:cNvPr>
          <p:cNvPicPr>
            <a:picLocks noChangeAspect="1"/>
          </p:cNvPicPr>
          <p:nvPr/>
        </p:nvPicPr>
        <p:blipFill>
          <a:blip r:embed="rId3"/>
          <a:stretch>
            <a:fillRect/>
          </a:stretch>
        </p:blipFill>
        <p:spPr>
          <a:xfrm>
            <a:off x="7001828" y="704479"/>
            <a:ext cx="4856797" cy="1893037"/>
          </a:xfrm>
          <a:prstGeom prst="rect">
            <a:avLst/>
          </a:prstGeom>
        </p:spPr>
      </p:pic>
      <p:sp>
        <p:nvSpPr>
          <p:cNvPr id="12" name="TextBox 11">
            <a:extLst>
              <a:ext uri="{FF2B5EF4-FFF2-40B4-BE49-F238E27FC236}">
                <a16:creationId xmlns:a16="http://schemas.microsoft.com/office/drawing/2014/main" id="{126D514A-00BF-FB86-70F5-4E30520885D2}"/>
              </a:ext>
            </a:extLst>
          </p:cNvPr>
          <p:cNvSpPr txBox="1"/>
          <p:nvPr/>
        </p:nvSpPr>
        <p:spPr>
          <a:xfrm>
            <a:off x="485775" y="704479"/>
            <a:ext cx="6276975" cy="1938992"/>
          </a:xfrm>
          <a:prstGeom prst="rect">
            <a:avLst/>
          </a:prstGeom>
          <a:noFill/>
        </p:spPr>
        <p:txBody>
          <a:bodyPr wrap="square" rtlCol="0">
            <a:spAutoFit/>
          </a:bodyPr>
          <a:lstStyle/>
          <a:p>
            <a:r>
              <a:rPr lang="en-US" sz="4000" dirty="0"/>
              <a:t>At NAP we use </a:t>
            </a:r>
            <a:r>
              <a:rPr lang="en-US" sz="4000" b="1" dirty="0">
                <a:solidFill>
                  <a:schemeClr val="accent2"/>
                </a:solidFill>
              </a:rPr>
              <a:t>JIGSAW </a:t>
            </a:r>
            <a:r>
              <a:rPr lang="en-US" sz="4000" dirty="0"/>
              <a:t>to teach our PSHE curriculum, including RSE.</a:t>
            </a:r>
          </a:p>
        </p:txBody>
      </p:sp>
      <p:sp>
        <p:nvSpPr>
          <p:cNvPr id="2" name="TextBox 1">
            <a:extLst>
              <a:ext uri="{FF2B5EF4-FFF2-40B4-BE49-F238E27FC236}">
                <a16:creationId xmlns:a16="http://schemas.microsoft.com/office/drawing/2014/main" id="{B81A7EFB-62B3-FDC0-57CB-5DDA78E700B8}"/>
              </a:ext>
            </a:extLst>
          </p:cNvPr>
          <p:cNvSpPr txBox="1"/>
          <p:nvPr/>
        </p:nvSpPr>
        <p:spPr>
          <a:xfrm>
            <a:off x="8529638" y="3741214"/>
            <a:ext cx="3328988" cy="1938992"/>
          </a:xfrm>
          <a:prstGeom prst="rect">
            <a:avLst/>
          </a:prstGeom>
          <a:noFill/>
        </p:spPr>
        <p:txBody>
          <a:bodyPr wrap="square" rtlCol="0">
            <a:spAutoFit/>
          </a:bodyPr>
          <a:lstStyle/>
          <a:p>
            <a:r>
              <a:rPr lang="en-GB" sz="2400" dirty="0">
                <a:solidFill>
                  <a:schemeClr val="accent2"/>
                </a:solidFill>
              </a:rPr>
              <a:t>All staff who teach these RSE lessons also have additional training on how to teach the material. </a:t>
            </a:r>
          </a:p>
        </p:txBody>
      </p:sp>
    </p:spTree>
    <p:extLst>
      <p:ext uri="{BB962C8B-B14F-4D97-AF65-F5344CB8AC3E}">
        <p14:creationId xmlns:p14="http://schemas.microsoft.com/office/powerpoint/2010/main" val="14708821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8E445DAB-BD72-6C08-D7E5-565C36F54E00}"/>
              </a:ext>
            </a:extLst>
          </p:cNvPr>
          <p:cNvPicPr>
            <a:picLocks noChangeAspect="1"/>
          </p:cNvPicPr>
          <p:nvPr/>
        </p:nvPicPr>
        <p:blipFill>
          <a:blip r:embed="rId2"/>
          <a:stretch>
            <a:fillRect/>
          </a:stretch>
        </p:blipFill>
        <p:spPr>
          <a:xfrm>
            <a:off x="8291860" y="419682"/>
            <a:ext cx="3395315" cy="1323394"/>
          </a:xfrm>
          <a:prstGeom prst="rect">
            <a:avLst/>
          </a:prstGeom>
        </p:spPr>
      </p:pic>
      <p:sp>
        <p:nvSpPr>
          <p:cNvPr id="12" name="TextBox 11">
            <a:extLst>
              <a:ext uri="{FF2B5EF4-FFF2-40B4-BE49-F238E27FC236}">
                <a16:creationId xmlns:a16="http://schemas.microsoft.com/office/drawing/2014/main" id="{126D514A-00BF-FB86-70F5-4E30520885D2}"/>
              </a:ext>
            </a:extLst>
          </p:cNvPr>
          <p:cNvSpPr txBox="1"/>
          <p:nvPr/>
        </p:nvSpPr>
        <p:spPr>
          <a:xfrm>
            <a:off x="333375" y="373726"/>
            <a:ext cx="7429500" cy="2062103"/>
          </a:xfrm>
          <a:prstGeom prst="rect">
            <a:avLst/>
          </a:prstGeom>
          <a:noFill/>
        </p:spPr>
        <p:txBody>
          <a:bodyPr wrap="square" rtlCol="0">
            <a:spAutoFit/>
          </a:bodyPr>
          <a:lstStyle/>
          <a:p>
            <a:r>
              <a:rPr lang="en-US" sz="3200" b="1" dirty="0">
                <a:solidFill>
                  <a:schemeClr val="accent2"/>
                </a:solidFill>
              </a:rPr>
              <a:t>JIGSAW </a:t>
            </a:r>
            <a:r>
              <a:rPr lang="en-US" sz="3200" dirty="0"/>
              <a:t>is widely used by schools across the country and is partnered with leading educational </a:t>
            </a:r>
            <a:r>
              <a:rPr lang="en-US" sz="3200" dirty="0" err="1"/>
              <a:t>organisations</a:t>
            </a:r>
            <a:r>
              <a:rPr lang="en-US" sz="3200" dirty="0"/>
              <a:t> including the British Council.</a:t>
            </a:r>
          </a:p>
        </p:txBody>
      </p:sp>
      <p:pic>
        <p:nvPicPr>
          <p:cNvPr id="2" name="Picture 1">
            <a:extLst>
              <a:ext uri="{FF2B5EF4-FFF2-40B4-BE49-F238E27FC236}">
                <a16:creationId xmlns:a16="http://schemas.microsoft.com/office/drawing/2014/main" id="{CCBD6350-E92B-5EB1-DB9A-F7CA69010C98}"/>
              </a:ext>
            </a:extLst>
          </p:cNvPr>
          <p:cNvPicPr>
            <a:picLocks noChangeAspect="1"/>
          </p:cNvPicPr>
          <p:nvPr/>
        </p:nvPicPr>
        <p:blipFill rotWithShape="1">
          <a:blip r:embed="rId3"/>
          <a:srcRect t="40863" r="1784" b="27911"/>
          <a:stretch/>
        </p:blipFill>
        <p:spPr>
          <a:xfrm>
            <a:off x="389040" y="2732222"/>
            <a:ext cx="11413920" cy="2041256"/>
          </a:xfrm>
          <a:prstGeom prst="rect">
            <a:avLst/>
          </a:prstGeom>
        </p:spPr>
      </p:pic>
      <p:pic>
        <p:nvPicPr>
          <p:cNvPr id="4" name="Picture 3">
            <a:extLst>
              <a:ext uri="{FF2B5EF4-FFF2-40B4-BE49-F238E27FC236}">
                <a16:creationId xmlns:a16="http://schemas.microsoft.com/office/drawing/2014/main" id="{DD704C6D-13D0-1880-19EC-C391F2E0BAE5}"/>
              </a:ext>
            </a:extLst>
          </p:cNvPr>
          <p:cNvPicPr>
            <a:picLocks noChangeAspect="1"/>
          </p:cNvPicPr>
          <p:nvPr/>
        </p:nvPicPr>
        <p:blipFill>
          <a:blip r:embed="rId4"/>
          <a:stretch>
            <a:fillRect/>
          </a:stretch>
        </p:blipFill>
        <p:spPr>
          <a:xfrm>
            <a:off x="2669970" y="4991157"/>
            <a:ext cx="9267825" cy="1493117"/>
          </a:xfrm>
          <a:prstGeom prst="rect">
            <a:avLst/>
          </a:prstGeom>
        </p:spPr>
      </p:pic>
    </p:spTree>
    <p:extLst>
      <p:ext uri="{BB962C8B-B14F-4D97-AF65-F5344CB8AC3E}">
        <p14:creationId xmlns:p14="http://schemas.microsoft.com/office/powerpoint/2010/main" val="5864610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9235118-1073-F353-F6D8-190C7643C396}"/>
              </a:ext>
            </a:extLst>
          </p:cNvPr>
          <p:cNvSpPr txBox="1"/>
          <p:nvPr/>
        </p:nvSpPr>
        <p:spPr>
          <a:xfrm>
            <a:off x="619125" y="1679034"/>
            <a:ext cx="10934700" cy="4893647"/>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2400" dirty="0">
                <a:solidFill>
                  <a:schemeClr val="accent2"/>
                </a:solidFill>
              </a:rPr>
              <a:t>In Term 6 we teach the Relationships and Sex-Education lessons, which include lessons on puberty.</a:t>
            </a:r>
          </a:p>
          <a:p>
            <a:endParaRPr lang="en-US" sz="2400" dirty="0">
              <a:solidFill>
                <a:schemeClr val="accent2"/>
              </a:solidFill>
            </a:endParaRPr>
          </a:p>
          <a:p>
            <a:r>
              <a:rPr lang="en-US" sz="2400" b="1" u="sng" dirty="0">
                <a:solidFill>
                  <a:schemeClr val="accent2"/>
                </a:solidFill>
              </a:rPr>
              <a:t>The Sex-Education lessons are in Year 5 and Year 6 ONLY </a:t>
            </a:r>
            <a:r>
              <a:rPr lang="en-US" sz="2400" dirty="0">
                <a:solidFill>
                  <a:schemeClr val="accent2"/>
                </a:solidFill>
              </a:rPr>
              <a:t>and the content is put into specific lessons, detailed on the following slides, which parents can opt their children out of.</a:t>
            </a:r>
          </a:p>
          <a:p>
            <a:endParaRPr lang="en-US" sz="2400" dirty="0">
              <a:solidFill>
                <a:schemeClr val="accent2"/>
              </a:solidFill>
            </a:endParaRPr>
          </a:p>
          <a:p>
            <a:r>
              <a:rPr lang="en-US" sz="2400" b="1" u="sng" dirty="0">
                <a:solidFill>
                  <a:schemeClr val="accent2"/>
                </a:solidFill>
              </a:rPr>
              <a:t>In Year 4 there are two lessons on puberty, </a:t>
            </a:r>
            <a:r>
              <a:rPr lang="en-US" sz="2400" dirty="0">
                <a:solidFill>
                  <a:schemeClr val="accent2"/>
                </a:solidFill>
              </a:rPr>
              <a:t>which parents can also opt their children out of if desired.</a:t>
            </a:r>
          </a:p>
          <a:p>
            <a:endParaRPr lang="en-US" sz="2400" b="1" u="sng" dirty="0">
              <a:solidFill>
                <a:schemeClr val="accent2"/>
              </a:solidFill>
            </a:endParaRPr>
          </a:p>
          <a:p>
            <a:r>
              <a:rPr lang="en-US" sz="2400" b="1" u="sng" dirty="0">
                <a:solidFill>
                  <a:schemeClr val="accent2"/>
                </a:solidFill>
              </a:rPr>
              <a:t>Years 1-3 do not cover any of these aspects </a:t>
            </a:r>
            <a:r>
              <a:rPr lang="en-US" sz="2400" dirty="0">
                <a:solidFill>
                  <a:schemeClr val="accent2"/>
                </a:solidFill>
              </a:rPr>
              <a:t>and simply focus on the wider PSHE curriculum, so there is not the option for children to be withdraw from these lessons. </a:t>
            </a:r>
          </a:p>
        </p:txBody>
      </p:sp>
      <p:sp>
        <p:nvSpPr>
          <p:cNvPr id="7" name="TextBox 6">
            <a:extLst>
              <a:ext uri="{FF2B5EF4-FFF2-40B4-BE49-F238E27FC236}">
                <a16:creationId xmlns:a16="http://schemas.microsoft.com/office/drawing/2014/main" id="{E15F703E-67EA-633C-53C0-060B7AF9C8D8}"/>
              </a:ext>
            </a:extLst>
          </p:cNvPr>
          <p:cNvSpPr txBox="1"/>
          <p:nvPr/>
        </p:nvSpPr>
        <p:spPr>
          <a:xfrm>
            <a:off x="1133475" y="447719"/>
            <a:ext cx="7599680" cy="938719"/>
          </a:xfrm>
          <a:prstGeom prst="rect">
            <a:avLst/>
          </a:prstGeom>
          <a:noFill/>
        </p:spPr>
        <p:txBody>
          <a:bodyPr wrap="square" rtlCol="0">
            <a:spAutoFit/>
          </a:bodyPr>
          <a:lstStyle/>
          <a:p>
            <a:r>
              <a:rPr lang="en-US" sz="5500" dirty="0"/>
              <a:t>The RSE Curriculum</a:t>
            </a:r>
          </a:p>
        </p:txBody>
      </p:sp>
    </p:spTree>
    <p:extLst>
      <p:ext uri="{BB962C8B-B14F-4D97-AF65-F5344CB8AC3E}">
        <p14:creationId xmlns:p14="http://schemas.microsoft.com/office/powerpoint/2010/main" val="3949850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3FBD6A-A231-E587-631A-BC11003250A9}"/>
              </a:ext>
            </a:extLst>
          </p:cNvPr>
          <p:cNvSpPr txBox="1"/>
          <p:nvPr/>
        </p:nvSpPr>
        <p:spPr>
          <a:xfrm>
            <a:off x="523874" y="987520"/>
            <a:ext cx="10997565" cy="563231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dirty="0">
                <a:solidFill>
                  <a:schemeClr val="tx2"/>
                </a:solidFill>
              </a:rPr>
              <a:t>In Years 4-6 the ‘Sex-Education/Puberty’ lessons have been condensed into the following lessons, and parents have the option to withdraw their children from these specific lessons:</a:t>
            </a:r>
          </a:p>
          <a:p>
            <a:endParaRPr lang="en-US" dirty="0">
              <a:solidFill>
                <a:schemeClr val="tx2"/>
              </a:solidFill>
            </a:endParaRPr>
          </a:p>
          <a:p>
            <a:pPr marL="342900" lvl="0" indent="-342900">
              <a:buFont typeface="Arial" panose="020B0604020202020204" pitchFamily="34" charset="0"/>
              <a:buChar char="-"/>
            </a:pPr>
            <a:r>
              <a:rPr lang="en-GB" b="1" dirty="0">
                <a:effectLst/>
                <a:latin typeface="Arial" panose="020B0604020202020204" pitchFamily="34" charset="0"/>
                <a:ea typeface="Times New Roman" panose="02020603050405020304" pitchFamily="18" charset="0"/>
              </a:rPr>
              <a:t>Year 4:</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3 on puberty </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4 on puberty and periods (taught to girls only)</a:t>
            </a:r>
            <a:endParaRPr lang="en-GB"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GB" b="1" dirty="0">
                <a:effectLst/>
                <a:latin typeface="Arial" panose="020B0604020202020204" pitchFamily="34" charset="0"/>
                <a:ea typeface="Times New Roman" panose="02020603050405020304" pitchFamily="18" charset="0"/>
              </a:rPr>
              <a:t>Year 5:</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2 on puberty for girls (taught to girls only)</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3 on puberty for boys (taught to boys only)</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4 on conception (boys and girls taught separately)</a:t>
            </a:r>
            <a:endParaRPr lang="en-GB" dirty="0">
              <a:effectLst/>
              <a:latin typeface="Times New Roman" panose="02020603050405020304" pitchFamily="18" charset="0"/>
              <a:ea typeface="Times New Roman" panose="02020603050405020304" pitchFamily="18" charset="0"/>
            </a:endParaRPr>
          </a:p>
          <a:p>
            <a:pPr marL="342900" lvl="0" indent="-342900">
              <a:buFont typeface="Arial" panose="020B0604020202020204" pitchFamily="34" charset="0"/>
              <a:buChar char="-"/>
            </a:pPr>
            <a:r>
              <a:rPr lang="en-GB" b="1" dirty="0">
                <a:effectLst/>
                <a:latin typeface="Arial" panose="020B0604020202020204" pitchFamily="34" charset="0"/>
                <a:ea typeface="Times New Roman" panose="02020603050405020304" pitchFamily="18" charset="0"/>
              </a:rPr>
              <a:t>Year 6: </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2 on puberty (boys and girls taught separately)</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3 on conception (boys and girls taught separately)</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4 on how </a:t>
            </a:r>
            <a:r>
              <a:rPr lang="en-GB" dirty="0">
                <a:latin typeface="Arial" panose="020B0604020202020204" pitchFamily="34" charset="0"/>
                <a:ea typeface="Times New Roman" panose="02020603050405020304" pitchFamily="18" charset="0"/>
              </a:rPr>
              <a:t>the embryo grows</a:t>
            </a:r>
            <a:endParaRPr lang="en-GB" dirty="0">
              <a:effectLst/>
              <a:latin typeface="Times New Roman" panose="02020603050405020304" pitchFamily="18" charset="0"/>
              <a:ea typeface="Times New Roman" panose="02020603050405020304" pitchFamily="18" charset="0"/>
            </a:endParaRPr>
          </a:p>
          <a:p>
            <a:pPr marL="457200"/>
            <a:r>
              <a:rPr lang="en-GB" dirty="0">
                <a:effectLst/>
                <a:latin typeface="Arial" panose="020B0604020202020204" pitchFamily="34" charset="0"/>
                <a:ea typeface="Times New Roman" panose="02020603050405020304" pitchFamily="18" charset="0"/>
              </a:rPr>
              <a:t>Lesson 5 on love and relationships </a:t>
            </a:r>
            <a:endParaRPr lang="en-GB" dirty="0">
              <a:latin typeface="Times New Roman" panose="02020603050405020304" pitchFamily="18" charset="0"/>
              <a:ea typeface="Times New Roman" panose="02020603050405020304" pitchFamily="18" charset="0"/>
            </a:endParaRPr>
          </a:p>
          <a:p>
            <a:pPr marL="457200"/>
            <a:endParaRPr lang="en-US" dirty="0">
              <a:solidFill>
                <a:schemeClr val="tx2"/>
              </a:solidFill>
            </a:endParaRPr>
          </a:p>
          <a:p>
            <a:r>
              <a:rPr lang="en-US" b="1" dirty="0">
                <a:highlight>
                  <a:srgbClr val="FFFF00"/>
                </a:highlight>
              </a:rPr>
              <a:t>To withdraw your child from one or all of these lessons please ask the office for an RSE Withdrawal Form, and return this to the office no later than </a:t>
            </a:r>
            <a:r>
              <a:rPr lang="en-US" b="1" u="sng" dirty="0">
                <a:highlight>
                  <a:srgbClr val="FFFF00"/>
                </a:highlight>
              </a:rPr>
              <a:t>Friday 15</a:t>
            </a:r>
            <a:r>
              <a:rPr lang="en-US" b="1" u="sng" baseline="30000" dirty="0">
                <a:highlight>
                  <a:srgbClr val="FFFF00"/>
                </a:highlight>
              </a:rPr>
              <a:t>th</a:t>
            </a:r>
            <a:r>
              <a:rPr lang="en-US" b="1" u="sng" dirty="0">
                <a:highlight>
                  <a:srgbClr val="FFFF00"/>
                </a:highlight>
              </a:rPr>
              <a:t> May.</a:t>
            </a:r>
            <a:r>
              <a:rPr lang="en-US" dirty="0">
                <a:highlight>
                  <a:srgbClr val="FFFF00"/>
                </a:highlight>
              </a:rPr>
              <a:t> </a:t>
            </a:r>
          </a:p>
          <a:p>
            <a:r>
              <a:rPr lang="en-US" dirty="0"/>
              <a:t>Any forms received after this date will be adhered to as quickly as possible, but they must be signed off by the School Principal, so we cannot guarantee students will be withdrawn from all lessons requested. </a:t>
            </a:r>
            <a:endParaRPr lang="en-GB" dirty="0"/>
          </a:p>
        </p:txBody>
      </p:sp>
      <p:sp>
        <p:nvSpPr>
          <p:cNvPr id="3" name="TextBox 2">
            <a:extLst>
              <a:ext uri="{FF2B5EF4-FFF2-40B4-BE49-F238E27FC236}">
                <a16:creationId xmlns:a16="http://schemas.microsoft.com/office/drawing/2014/main" id="{57D4C4D1-BEF9-75D8-946E-C2994FD17E74}"/>
              </a:ext>
            </a:extLst>
          </p:cNvPr>
          <p:cNvSpPr txBox="1"/>
          <p:nvPr/>
        </p:nvSpPr>
        <p:spPr>
          <a:xfrm>
            <a:off x="1047750" y="314369"/>
            <a:ext cx="9048750" cy="553998"/>
          </a:xfrm>
          <a:prstGeom prst="rect">
            <a:avLst/>
          </a:prstGeom>
          <a:noFill/>
        </p:spPr>
        <p:txBody>
          <a:bodyPr wrap="square" rtlCol="0">
            <a:spAutoFit/>
          </a:bodyPr>
          <a:lstStyle/>
          <a:p>
            <a:r>
              <a:rPr lang="en-US" sz="3000" dirty="0"/>
              <a:t>OPTION TO WITHDRAW CHILDREN IN YEARS 4-6</a:t>
            </a:r>
          </a:p>
        </p:txBody>
      </p:sp>
    </p:spTree>
    <p:extLst>
      <p:ext uri="{BB962C8B-B14F-4D97-AF65-F5344CB8AC3E}">
        <p14:creationId xmlns:p14="http://schemas.microsoft.com/office/powerpoint/2010/main" val="33897197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9AD5F38-5078-7188-2A0C-91754A56A648}"/>
              </a:ext>
            </a:extLst>
          </p:cNvPr>
          <p:cNvSpPr txBox="1"/>
          <p:nvPr/>
        </p:nvSpPr>
        <p:spPr>
          <a:xfrm>
            <a:off x="972723" y="5866481"/>
            <a:ext cx="10042939" cy="738664"/>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400" b="1" dirty="0">
                <a:solidFill>
                  <a:schemeClr val="accent2"/>
                </a:solidFill>
              </a:rPr>
              <a:t>In Year 4 all the content relating to puberty will be taught in the two opt-out lessons only, so parents have the choice whether or not their child learns about this. To withdraw your child from Lessons 3 and 4 on puberty, please simply let your child’s class teacher know or inform the school office. This request needs to be made at the start of the term. </a:t>
            </a:r>
          </a:p>
        </p:txBody>
      </p:sp>
      <p:sp>
        <p:nvSpPr>
          <p:cNvPr id="4" name="TextBox 3">
            <a:extLst>
              <a:ext uri="{FF2B5EF4-FFF2-40B4-BE49-F238E27FC236}">
                <a16:creationId xmlns:a16="http://schemas.microsoft.com/office/drawing/2014/main" id="{516665EC-097A-2C3B-CC13-933807C8147F}"/>
              </a:ext>
            </a:extLst>
          </p:cNvPr>
          <p:cNvSpPr txBox="1"/>
          <p:nvPr/>
        </p:nvSpPr>
        <p:spPr>
          <a:xfrm>
            <a:off x="541557" y="279159"/>
            <a:ext cx="8991600" cy="707886"/>
          </a:xfrm>
          <a:prstGeom prst="rect">
            <a:avLst/>
          </a:prstGeom>
          <a:noFill/>
        </p:spPr>
        <p:txBody>
          <a:bodyPr wrap="square" rtlCol="0">
            <a:spAutoFit/>
          </a:bodyPr>
          <a:lstStyle/>
          <a:p>
            <a:r>
              <a:rPr lang="en-US" sz="4000" dirty="0"/>
              <a:t>Changing Me Topic – Year 4</a:t>
            </a:r>
            <a:endParaRPr lang="en-GB" sz="4000" dirty="0"/>
          </a:p>
        </p:txBody>
      </p:sp>
      <p:pic>
        <p:nvPicPr>
          <p:cNvPr id="9" name="Picture 8">
            <a:extLst>
              <a:ext uri="{FF2B5EF4-FFF2-40B4-BE49-F238E27FC236}">
                <a16:creationId xmlns:a16="http://schemas.microsoft.com/office/drawing/2014/main" id="{C385502B-C7DF-D065-838E-B3244B9ADAD9}"/>
              </a:ext>
            </a:extLst>
          </p:cNvPr>
          <p:cNvPicPr>
            <a:picLocks noChangeAspect="1"/>
          </p:cNvPicPr>
          <p:nvPr/>
        </p:nvPicPr>
        <p:blipFill rotWithShape="1">
          <a:blip r:embed="rId2"/>
          <a:srcRect l="73047" t="23750" r="11875" b="20139"/>
          <a:stretch/>
        </p:blipFill>
        <p:spPr>
          <a:xfrm>
            <a:off x="263010" y="1132230"/>
            <a:ext cx="2194440" cy="4593539"/>
          </a:xfrm>
          <a:prstGeom prst="rect">
            <a:avLst/>
          </a:prstGeom>
        </p:spPr>
      </p:pic>
      <p:graphicFrame>
        <p:nvGraphicFramePr>
          <p:cNvPr id="10" name="Table 10">
            <a:extLst>
              <a:ext uri="{FF2B5EF4-FFF2-40B4-BE49-F238E27FC236}">
                <a16:creationId xmlns:a16="http://schemas.microsoft.com/office/drawing/2014/main" id="{E6B12190-9F29-1722-A77D-EB4D9B4213E3}"/>
              </a:ext>
            </a:extLst>
          </p:cNvPr>
          <p:cNvGraphicFramePr>
            <a:graphicFrameLocks noGrp="1"/>
          </p:cNvGraphicFramePr>
          <p:nvPr>
            <p:extLst>
              <p:ext uri="{D42A27DB-BD31-4B8C-83A1-F6EECF244321}">
                <p14:modId xmlns:p14="http://schemas.microsoft.com/office/powerpoint/2010/main" val="2955251806"/>
              </p:ext>
            </p:extLst>
          </p:nvPr>
        </p:nvGraphicFramePr>
        <p:xfrm>
          <a:off x="2603500" y="1132230"/>
          <a:ext cx="9378950" cy="4531360"/>
        </p:xfrm>
        <a:graphic>
          <a:graphicData uri="http://schemas.openxmlformats.org/drawingml/2006/table">
            <a:tbl>
              <a:tblPr firstRow="1" bandRow="1">
                <a:tableStyleId>{B301B821-A1FF-4177-AEE7-76D212191A09}</a:tableStyleId>
              </a:tblPr>
              <a:tblGrid>
                <a:gridCol w="4902200">
                  <a:extLst>
                    <a:ext uri="{9D8B030D-6E8A-4147-A177-3AD203B41FA5}">
                      <a16:colId xmlns:a16="http://schemas.microsoft.com/office/drawing/2014/main" val="1582975467"/>
                    </a:ext>
                  </a:extLst>
                </a:gridCol>
                <a:gridCol w="4476750">
                  <a:extLst>
                    <a:ext uri="{9D8B030D-6E8A-4147-A177-3AD203B41FA5}">
                      <a16:colId xmlns:a16="http://schemas.microsoft.com/office/drawing/2014/main" val="2419529907"/>
                    </a:ext>
                  </a:extLst>
                </a:gridCol>
              </a:tblGrid>
              <a:tr h="370840">
                <a:tc>
                  <a:txBody>
                    <a:bodyPr/>
                    <a:lstStyle/>
                    <a:p>
                      <a:r>
                        <a:rPr lang="en-US" sz="1100" u="sng" dirty="0">
                          <a:solidFill>
                            <a:schemeClr val="tx2"/>
                          </a:solidFill>
                        </a:rPr>
                        <a:t>LESSON</a:t>
                      </a:r>
                      <a:endParaRPr lang="en-GB" sz="1100" u="sng" dirty="0">
                        <a:solidFill>
                          <a:schemeClr val="tx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100" u="sng" dirty="0">
                          <a:solidFill>
                            <a:schemeClr val="tx2"/>
                          </a:solidFill>
                        </a:rPr>
                        <a:t>VOCABULARY</a:t>
                      </a:r>
                      <a:endParaRPr lang="en-GB" sz="1100" u="sng" dirty="0">
                        <a:solidFill>
                          <a:schemeClr val="tx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55706231"/>
                  </a:ext>
                </a:extLst>
              </a:tr>
              <a:tr h="370840">
                <a:tc>
                  <a:txBody>
                    <a:bodyPr/>
                    <a:lstStyle/>
                    <a:p>
                      <a:r>
                        <a:rPr lang="en-US" sz="1100" dirty="0"/>
                        <a:t>Lesson 1 – Unique Me</a:t>
                      </a:r>
                    </a:p>
                    <a:p>
                      <a:r>
                        <a:rPr lang="en-US" sz="1100" b="1" i="0" kern="1200" dirty="0">
                          <a:solidFill>
                            <a:schemeClr val="dk1"/>
                          </a:solidFill>
                          <a:effectLst/>
                          <a:latin typeface="+mn-lt"/>
                          <a:ea typeface="+mn-ea"/>
                          <a:cs typeface="+mn-cs"/>
                        </a:rPr>
                        <a:t>Children to understand that they get their characteristics from a mix of both their parents</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b="0" i="1" kern="1200" dirty="0">
                          <a:solidFill>
                            <a:schemeClr val="dk1"/>
                          </a:solidFill>
                          <a:effectLst/>
                          <a:latin typeface="+mn-lt"/>
                          <a:ea typeface="+mn-ea"/>
                          <a:cs typeface="+mn-cs"/>
                        </a:rPr>
                        <a:t>Personal, Unique, Characteristics, Parents, Gene</a:t>
                      </a:r>
                      <a:endParaRPr lang="en-GB" sz="1100" b="0" i="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86392521"/>
                  </a:ext>
                </a:extLst>
              </a:tr>
              <a:tr h="370840">
                <a:tc>
                  <a:txBody>
                    <a:bodyPr/>
                    <a:lstStyle/>
                    <a:p>
                      <a:r>
                        <a:rPr lang="en-US" sz="1100" dirty="0"/>
                        <a:t>Lesson 2 – Unique Me Continued</a:t>
                      </a:r>
                    </a:p>
                    <a:p>
                      <a:r>
                        <a:rPr lang="en-US" sz="1100" b="1" i="0" kern="1200" dirty="0">
                          <a:solidFill>
                            <a:schemeClr val="dk1"/>
                          </a:solidFill>
                          <a:effectLst/>
                          <a:latin typeface="+mn-lt"/>
                          <a:ea typeface="+mn-ea"/>
                          <a:cs typeface="+mn-cs"/>
                        </a:rPr>
                        <a:t>Children understand how they get characteristics from their parents but also are impacted by other influences</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i="1" kern="1200" dirty="0">
                          <a:solidFill>
                            <a:schemeClr val="dk1"/>
                          </a:solidFill>
                          <a:effectLst/>
                          <a:latin typeface="+mn-lt"/>
                          <a:ea typeface="+mn-ea"/>
                          <a:cs typeface="+mn-cs"/>
                        </a:rPr>
                        <a:t>Feelings, Responsibilities, Carers, Characteristics, Language, Mannerisms, Influence</a:t>
                      </a:r>
                      <a:endParaRPr lang="en-GB" sz="11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5947123"/>
                  </a:ext>
                </a:extLst>
              </a:tr>
              <a:tr h="370840">
                <a:tc>
                  <a:txBody>
                    <a:bodyPr/>
                    <a:lstStyle/>
                    <a:p>
                      <a:r>
                        <a:rPr lang="en-US" sz="1100" dirty="0"/>
                        <a:t>Lesson 3 – Outside Body Changes </a:t>
                      </a:r>
                      <a:r>
                        <a:rPr lang="en-US" sz="1100" b="1" dirty="0">
                          <a:solidFill>
                            <a:srgbClr val="FF0000"/>
                          </a:solidFill>
                        </a:rPr>
                        <a:t>(CAN OPT-OUT)</a:t>
                      </a:r>
                    </a:p>
                    <a:p>
                      <a:r>
                        <a:rPr lang="en-US" sz="1100" b="1" i="0" kern="1200" dirty="0">
                          <a:solidFill>
                            <a:schemeClr val="dk1"/>
                          </a:solidFill>
                          <a:effectLst/>
                          <a:latin typeface="+mn-lt"/>
                          <a:ea typeface="+mn-ea"/>
                          <a:cs typeface="+mn-cs"/>
                        </a:rPr>
                        <a:t>Children understand some of the physical changes that will occur during puberty</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100" i="1" kern="1200" dirty="0">
                          <a:solidFill>
                            <a:schemeClr val="dk1"/>
                          </a:solidFill>
                          <a:effectLst/>
                          <a:latin typeface="+mn-lt"/>
                          <a:ea typeface="+mn-ea"/>
                          <a:cs typeface="+mn-cs"/>
                        </a:rPr>
                        <a:t>Change, Puberty, Control, Breasts, Penis, Testicles, Pubic Hair, Hips, Voice, Chest</a:t>
                      </a:r>
                      <a:endParaRPr lang="en-GB" sz="11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405178136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100" dirty="0"/>
                        <a:t>Lesson 4 – Girls and Puberty </a:t>
                      </a:r>
                      <a:r>
                        <a:rPr lang="en-US" sz="1100" b="1" dirty="0">
                          <a:solidFill>
                            <a:srgbClr val="FF0000"/>
                          </a:solidFill>
                        </a:rPr>
                        <a:t>(CAN OPT-OUT)</a:t>
                      </a:r>
                      <a:endParaRPr lang="en-US" sz="1100" dirty="0"/>
                    </a:p>
                    <a:p>
                      <a:r>
                        <a:rPr lang="en-US" sz="1100" b="1" i="0" kern="1200" dirty="0">
                          <a:solidFill>
                            <a:schemeClr val="dk1"/>
                          </a:solidFill>
                          <a:effectLst/>
                          <a:latin typeface="+mn-lt"/>
                          <a:ea typeface="+mn-ea"/>
                          <a:cs typeface="+mn-cs"/>
                        </a:rPr>
                        <a:t>Taught to girls only, with a focus on personal hygiene and coping with period</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100" i="1" kern="1200" dirty="0">
                          <a:solidFill>
                            <a:schemeClr val="dk1"/>
                          </a:solidFill>
                          <a:effectLst/>
                          <a:latin typeface="+mn-lt"/>
                          <a:ea typeface="+mn-ea"/>
                          <a:cs typeface="+mn-cs"/>
                        </a:rPr>
                        <a:t>Puberty, Menstruation, Menstrual Cycle, Periods, Menstrual Pads, Period Pants, Tampons, Vagina, Vulva, Ovaries, Oestrogen, Fallopian Tube, Fertilised</a:t>
                      </a:r>
                      <a:endParaRPr lang="en-US" sz="1100" b="0" i="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583635268"/>
                  </a:ext>
                </a:extLst>
              </a:tr>
              <a:tr h="370840">
                <a:tc>
                  <a:txBody>
                    <a:bodyPr/>
                    <a:lstStyle/>
                    <a:p>
                      <a:r>
                        <a:rPr lang="en-US" sz="1100" dirty="0"/>
                        <a:t>Lesson 5 – Circles of Change</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i="0" kern="1200" dirty="0">
                          <a:solidFill>
                            <a:schemeClr val="dk1"/>
                          </a:solidFill>
                          <a:effectLst/>
                          <a:latin typeface="+mn-lt"/>
                          <a:ea typeface="+mn-ea"/>
                          <a:cs typeface="+mn-cs"/>
                        </a:rPr>
                        <a:t>Children learn that nature works in cycles of change and that change is normal</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dk1"/>
                          </a:solidFill>
                          <a:effectLst/>
                          <a:latin typeface="+mn-lt"/>
                          <a:ea typeface="+mn-ea"/>
                          <a:cs typeface="+mn-cs"/>
                        </a:rPr>
                        <a:t>Circle, Seasons, Change, Control</a:t>
                      </a:r>
                      <a:endParaRPr lang="en-GB" sz="1100" kern="1200" dirty="0">
                        <a:solidFill>
                          <a:schemeClr val="dk1"/>
                        </a:solidFill>
                        <a:effectLst/>
                        <a:latin typeface="+mn-lt"/>
                        <a:ea typeface="+mn-ea"/>
                        <a:cs typeface="+mn-cs"/>
                      </a:endParaRPr>
                    </a:p>
                    <a:p>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87113942"/>
                  </a:ext>
                </a:extLst>
              </a:tr>
              <a:tr h="370840">
                <a:tc>
                  <a:txBody>
                    <a:bodyPr/>
                    <a:lstStyle/>
                    <a:p>
                      <a:r>
                        <a:rPr lang="en-US" sz="1100" dirty="0"/>
                        <a:t>Lesson 6 – Accepting Change</a:t>
                      </a:r>
                    </a:p>
                    <a:p>
                      <a:r>
                        <a:rPr lang="en-US" sz="1100" b="1" i="0" kern="1200" dirty="0">
                          <a:solidFill>
                            <a:schemeClr val="dk1"/>
                          </a:solidFill>
                          <a:effectLst/>
                          <a:latin typeface="+mn-lt"/>
                          <a:ea typeface="+mn-ea"/>
                          <a:cs typeface="+mn-cs"/>
                        </a:rPr>
                        <a:t>Children are encouraged to look forward to changes ahead</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100" i="1" kern="1200" dirty="0">
                          <a:solidFill>
                            <a:schemeClr val="dk1"/>
                          </a:solidFill>
                          <a:effectLst/>
                          <a:latin typeface="+mn-lt"/>
                          <a:ea typeface="+mn-ea"/>
                          <a:cs typeface="+mn-cs"/>
                        </a:rPr>
                        <a:t>Control, Change, Acceptance, Scared, Empty, Peaceful, Happy, Sad, Nervous, Proud, Excited, Anxious, Shy, Grumpy, Accepting, Apprehensive, Worried, Frustrated, Angry, Disappointed, Hurt, Jealous, Frightened, Unsure, Uncertain, Confused, Miserable</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54528644"/>
                  </a:ext>
                </a:extLst>
              </a:tr>
              <a:tr h="370840">
                <a:tc>
                  <a:txBody>
                    <a:bodyPr/>
                    <a:lstStyle/>
                    <a:p>
                      <a:r>
                        <a:rPr lang="en-US" sz="1100" dirty="0"/>
                        <a:t>Lesson 7 – Looking Ahead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i="0" kern="1200" dirty="0">
                          <a:solidFill>
                            <a:schemeClr val="dk1"/>
                          </a:solidFill>
                          <a:effectLst/>
                          <a:latin typeface="+mn-lt"/>
                          <a:ea typeface="+mn-ea"/>
                          <a:cs typeface="+mn-cs"/>
                        </a:rPr>
                        <a:t>Children learn that change is a necessary part of life.</a:t>
                      </a:r>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100" i="1" kern="1200" dirty="0">
                          <a:solidFill>
                            <a:schemeClr val="dk1"/>
                          </a:solidFill>
                          <a:effectLst/>
                          <a:latin typeface="+mn-lt"/>
                          <a:ea typeface="+mn-ea"/>
                          <a:cs typeface="+mn-cs"/>
                        </a:rPr>
                        <a:t>Change, Looking forward, Excited, Nervous, Anxious, Happy</a:t>
                      </a:r>
                      <a:endParaRPr lang="en-GB" sz="1100" kern="1200" dirty="0">
                        <a:solidFill>
                          <a:schemeClr val="dk1"/>
                        </a:solidFill>
                        <a:effectLst/>
                        <a:latin typeface="+mn-lt"/>
                        <a:ea typeface="+mn-ea"/>
                        <a:cs typeface="+mn-cs"/>
                      </a:endParaRPr>
                    </a:p>
                    <a:p>
                      <a:endParaRPr lang="en-GB" sz="11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90321"/>
                  </a:ext>
                </a:extLst>
              </a:tr>
            </a:tbl>
          </a:graphicData>
        </a:graphic>
      </p:graphicFrame>
    </p:spTree>
    <p:extLst>
      <p:ext uri="{BB962C8B-B14F-4D97-AF65-F5344CB8AC3E}">
        <p14:creationId xmlns:p14="http://schemas.microsoft.com/office/powerpoint/2010/main" val="3819233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9FFF09-B280-0BAF-263F-675AA3EAA32C}"/>
              </a:ext>
            </a:extLst>
          </p:cNvPr>
          <p:cNvSpPr txBox="1"/>
          <p:nvPr/>
        </p:nvSpPr>
        <p:spPr>
          <a:xfrm>
            <a:off x="670766" y="414669"/>
            <a:ext cx="8991600" cy="1323439"/>
          </a:xfrm>
          <a:prstGeom prst="rect">
            <a:avLst/>
          </a:prstGeom>
          <a:noFill/>
        </p:spPr>
        <p:txBody>
          <a:bodyPr wrap="square" rtlCol="0">
            <a:spAutoFit/>
          </a:bodyPr>
          <a:lstStyle/>
          <a:p>
            <a:r>
              <a:rPr lang="en-US" sz="4000" dirty="0"/>
              <a:t>Changing Me - Images </a:t>
            </a:r>
          </a:p>
          <a:p>
            <a:r>
              <a:rPr lang="en-US" sz="4000" dirty="0"/>
              <a:t>used in Year 4</a:t>
            </a:r>
            <a:endParaRPr lang="en-GB" sz="4000" dirty="0"/>
          </a:p>
        </p:txBody>
      </p:sp>
      <p:pic>
        <p:nvPicPr>
          <p:cNvPr id="3076" name="Picture 4" descr="Slide17">
            <a:extLst>
              <a:ext uri="{FF2B5EF4-FFF2-40B4-BE49-F238E27FC236}">
                <a16:creationId xmlns:a16="http://schemas.microsoft.com/office/drawing/2014/main" id="{544E246E-68E9-AF36-DF61-5664632836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6430" t="13546" r="18208" b="6983"/>
          <a:stretch/>
        </p:blipFill>
        <p:spPr bwMode="auto">
          <a:xfrm>
            <a:off x="8083057" y="414669"/>
            <a:ext cx="3790530" cy="3060725"/>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Slide15">
            <a:extLst>
              <a:ext uri="{FF2B5EF4-FFF2-40B4-BE49-F238E27FC236}">
                <a16:creationId xmlns:a16="http://schemas.microsoft.com/office/drawing/2014/main" id="{E2FD03F8-544C-F46C-AD90-AC34C80F920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438" t="896" r="10105" b="6150"/>
          <a:stretch/>
        </p:blipFill>
        <p:spPr bwMode="auto">
          <a:xfrm>
            <a:off x="700925" y="3545468"/>
            <a:ext cx="4423814" cy="314885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Slide10">
            <a:extLst>
              <a:ext uri="{FF2B5EF4-FFF2-40B4-BE49-F238E27FC236}">
                <a16:creationId xmlns:a16="http://schemas.microsoft.com/office/drawing/2014/main" id="{18629A8F-5C10-C051-E83D-8B52C4C5DDCC}"/>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0769" t="2179" r="26331" b="11561"/>
          <a:stretch/>
        </p:blipFill>
        <p:spPr bwMode="auto">
          <a:xfrm>
            <a:off x="5211874" y="3545468"/>
            <a:ext cx="2784046" cy="3148852"/>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Slide16">
            <a:extLst>
              <a:ext uri="{FF2B5EF4-FFF2-40B4-BE49-F238E27FC236}">
                <a16:creationId xmlns:a16="http://schemas.microsoft.com/office/drawing/2014/main" id="{EFB31B58-E248-2A4E-431F-B023D6E60A9B}"/>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7250" t="16000" r="25000" b="13481"/>
          <a:stretch/>
        </p:blipFill>
        <p:spPr bwMode="auto">
          <a:xfrm>
            <a:off x="8083056" y="3545467"/>
            <a:ext cx="3790530" cy="3148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76691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Slide14">
            <a:extLst>
              <a:ext uri="{FF2B5EF4-FFF2-40B4-BE49-F238E27FC236}">
                <a16:creationId xmlns:a16="http://schemas.microsoft.com/office/drawing/2014/main" id="{6AC11DF7-E588-22C1-6FD1-08D1A564A4F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96000" y="1819849"/>
            <a:ext cx="5721426" cy="3218302"/>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Slide15">
            <a:extLst>
              <a:ext uri="{FF2B5EF4-FFF2-40B4-BE49-F238E27FC236}">
                <a16:creationId xmlns:a16="http://schemas.microsoft.com/office/drawing/2014/main" id="{CB1FA104-E7B3-4BE5-3728-E961266D4B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4574" y="1819849"/>
            <a:ext cx="5721425" cy="321830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9484567-EAF2-5917-CE7B-2565562A5993}"/>
              </a:ext>
            </a:extLst>
          </p:cNvPr>
          <p:cNvSpPr txBox="1"/>
          <p:nvPr/>
        </p:nvSpPr>
        <p:spPr>
          <a:xfrm>
            <a:off x="670766" y="414669"/>
            <a:ext cx="8991600" cy="707886"/>
          </a:xfrm>
          <a:prstGeom prst="rect">
            <a:avLst/>
          </a:prstGeom>
          <a:noFill/>
        </p:spPr>
        <p:txBody>
          <a:bodyPr wrap="square" rtlCol="0">
            <a:spAutoFit/>
          </a:bodyPr>
          <a:lstStyle/>
          <a:p>
            <a:r>
              <a:rPr lang="en-US" sz="4000" dirty="0"/>
              <a:t>Changes in puberty taught in Year 4:</a:t>
            </a:r>
            <a:endParaRPr lang="en-GB" sz="4000" dirty="0"/>
          </a:p>
        </p:txBody>
      </p:sp>
      <p:sp>
        <p:nvSpPr>
          <p:cNvPr id="3" name="TextBox 2">
            <a:extLst>
              <a:ext uri="{FF2B5EF4-FFF2-40B4-BE49-F238E27FC236}">
                <a16:creationId xmlns:a16="http://schemas.microsoft.com/office/drawing/2014/main" id="{8D8E3DE6-EBAF-1C85-9B2D-515787176651}"/>
              </a:ext>
            </a:extLst>
          </p:cNvPr>
          <p:cNvSpPr txBox="1"/>
          <p:nvPr/>
        </p:nvSpPr>
        <p:spPr>
          <a:xfrm>
            <a:off x="461445" y="5118425"/>
            <a:ext cx="11355981" cy="892552"/>
          </a:xfrm>
          <a:prstGeom prst="rect">
            <a:avLst/>
          </a:prstGeom>
          <a:noFill/>
        </p:spPr>
        <p:txBody>
          <a:bodyPr wrap="square" rtlCol="0">
            <a:spAutoFit/>
          </a:bodyPr>
          <a:lstStyle/>
          <a:p>
            <a:r>
              <a:rPr lang="en-US" sz="2600" dirty="0">
                <a:solidFill>
                  <a:schemeClr val="accent2"/>
                </a:solidFill>
              </a:rPr>
              <a:t>This is a light introduction to puberty to prepare children for changes they may be starting to experience but without going into detail until Year 5.</a:t>
            </a:r>
            <a:endParaRPr lang="en-GB" sz="2800" b="0" i="0" dirty="0">
              <a:solidFill>
                <a:srgbClr val="212529"/>
              </a:solidFill>
              <a:effectLst/>
              <a:latin typeface="din-2014"/>
            </a:endParaRPr>
          </a:p>
        </p:txBody>
      </p:sp>
    </p:spTree>
    <p:extLst>
      <p:ext uri="{BB962C8B-B14F-4D97-AF65-F5344CB8AC3E}">
        <p14:creationId xmlns:p14="http://schemas.microsoft.com/office/powerpoint/2010/main" val="1081147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6665EC-097A-2C3B-CC13-933807C8147F}"/>
              </a:ext>
            </a:extLst>
          </p:cNvPr>
          <p:cNvSpPr txBox="1"/>
          <p:nvPr/>
        </p:nvSpPr>
        <p:spPr>
          <a:xfrm>
            <a:off x="541557" y="279159"/>
            <a:ext cx="8991600" cy="707886"/>
          </a:xfrm>
          <a:prstGeom prst="rect">
            <a:avLst/>
          </a:prstGeom>
          <a:noFill/>
        </p:spPr>
        <p:txBody>
          <a:bodyPr wrap="square" rtlCol="0">
            <a:spAutoFit/>
          </a:bodyPr>
          <a:lstStyle/>
          <a:p>
            <a:r>
              <a:rPr lang="en-US" sz="4000" dirty="0"/>
              <a:t>Changing Me Topic – Year 5</a:t>
            </a:r>
            <a:endParaRPr lang="en-GB" sz="4000" dirty="0"/>
          </a:p>
        </p:txBody>
      </p:sp>
      <p:graphicFrame>
        <p:nvGraphicFramePr>
          <p:cNvPr id="10" name="Table 10">
            <a:extLst>
              <a:ext uri="{FF2B5EF4-FFF2-40B4-BE49-F238E27FC236}">
                <a16:creationId xmlns:a16="http://schemas.microsoft.com/office/drawing/2014/main" id="{E6B12190-9F29-1722-A77D-EB4D9B4213E3}"/>
              </a:ext>
            </a:extLst>
          </p:cNvPr>
          <p:cNvGraphicFramePr>
            <a:graphicFrameLocks noGrp="1"/>
          </p:cNvGraphicFramePr>
          <p:nvPr>
            <p:extLst>
              <p:ext uri="{D42A27DB-BD31-4B8C-83A1-F6EECF244321}">
                <p14:modId xmlns:p14="http://schemas.microsoft.com/office/powerpoint/2010/main" val="450013157"/>
              </p:ext>
            </p:extLst>
          </p:nvPr>
        </p:nvGraphicFramePr>
        <p:xfrm>
          <a:off x="2879725" y="1059781"/>
          <a:ext cx="9055100" cy="3662680"/>
        </p:xfrm>
        <a:graphic>
          <a:graphicData uri="http://schemas.openxmlformats.org/drawingml/2006/table">
            <a:tbl>
              <a:tblPr firstRow="1" bandRow="1">
                <a:tableStyleId>{B301B821-A1FF-4177-AEE7-76D212191A09}</a:tableStyleId>
              </a:tblPr>
              <a:tblGrid>
                <a:gridCol w="4568825">
                  <a:extLst>
                    <a:ext uri="{9D8B030D-6E8A-4147-A177-3AD203B41FA5}">
                      <a16:colId xmlns:a16="http://schemas.microsoft.com/office/drawing/2014/main" val="1582975467"/>
                    </a:ext>
                  </a:extLst>
                </a:gridCol>
                <a:gridCol w="4486275">
                  <a:extLst>
                    <a:ext uri="{9D8B030D-6E8A-4147-A177-3AD203B41FA5}">
                      <a16:colId xmlns:a16="http://schemas.microsoft.com/office/drawing/2014/main" val="2419529907"/>
                    </a:ext>
                  </a:extLst>
                </a:gridCol>
              </a:tblGrid>
              <a:tr h="370840">
                <a:tc>
                  <a:txBody>
                    <a:bodyPr/>
                    <a:lstStyle/>
                    <a:p>
                      <a:r>
                        <a:rPr lang="en-US" sz="1200" u="sng" dirty="0">
                          <a:solidFill>
                            <a:schemeClr val="tx2"/>
                          </a:solidFill>
                        </a:rPr>
                        <a:t>LESSON</a:t>
                      </a:r>
                      <a:endParaRPr lang="en-GB" sz="1200" u="sng" dirty="0">
                        <a:solidFill>
                          <a:schemeClr val="tx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u="sng" dirty="0">
                          <a:solidFill>
                            <a:schemeClr val="tx2"/>
                          </a:solidFill>
                        </a:rPr>
                        <a:t>VOCABULARY</a:t>
                      </a:r>
                      <a:endParaRPr lang="en-GB" sz="1200" u="sng" dirty="0">
                        <a:solidFill>
                          <a:schemeClr val="tx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55706231"/>
                  </a:ext>
                </a:extLst>
              </a:tr>
              <a:tr h="370840">
                <a:tc>
                  <a:txBody>
                    <a:bodyPr/>
                    <a:lstStyle/>
                    <a:p>
                      <a:r>
                        <a:rPr lang="en-US" sz="1200" dirty="0"/>
                        <a:t>Lesson 1 – Self and Body Image</a:t>
                      </a:r>
                    </a:p>
                    <a:p>
                      <a:r>
                        <a:rPr lang="en-US" sz="1200" b="1" i="0" kern="1200" dirty="0">
                          <a:solidFill>
                            <a:schemeClr val="dk1"/>
                          </a:solidFill>
                          <a:effectLst/>
                          <a:latin typeface="+mn-lt"/>
                          <a:ea typeface="+mn-ea"/>
                          <a:cs typeface="+mn-cs"/>
                        </a:rPr>
                        <a:t>Children to understand that everyone is unique and special</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1" kern="1200" dirty="0">
                          <a:solidFill>
                            <a:schemeClr val="dk1"/>
                          </a:solidFill>
                          <a:effectLst/>
                          <a:latin typeface="+mn-lt"/>
                          <a:ea typeface="+mn-ea"/>
                          <a:cs typeface="+mn-cs"/>
                        </a:rPr>
                        <a:t>Self, Self-image, Body image, Self-esteem, Perception, Characteristics, Aspects, Affirmation</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8639252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Lesson 2 – Puberty for Girls </a:t>
                      </a:r>
                      <a:r>
                        <a:rPr lang="en-US" sz="1200" b="1" dirty="0">
                          <a:solidFill>
                            <a:srgbClr val="FF0000"/>
                          </a:solidFill>
                        </a:rPr>
                        <a:t>(CAN OPT-OUT)</a:t>
                      </a:r>
                      <a:endParaRPr lang="en-US" sz="1200" dirty="0"/>
                    </a:p>
                    <a:p>
                      <a:r>
                        <a:rPr lang="en-US" sz="1200" b="1" i="0" kern="1200" dirty="0">
                          <a:solidFill>
                            <a:schemeClr val="dk1"/>
                          </a:solidFill>
                          <a:effectLst/>
                          <a:latin typeface="+mn-lt"/>
                          <a:ea typeface="+mn-ea"/>
                          <a:cs typeface="+mn-cs"/>
                        </a:rPr>
                        <a:t>Children understand the changes that will happen to them during puberty, especially around periods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200" i="1" kern="1200" dirty="0">
                          <a:solidFill>
                            <a:schemeClr val="dk1"/>
                          </a:solidFill>
                          <a:effectLst/>
                          <a:latin typeface="+mn-lt"/>
                          <a:ea typeface="+mn-ea"/>
                          <a:cs typeface="+mn-cs"/>
                        </a:rPr>
                        <a:t>Puberty, Menstruation, Periods, Menstrual towels, Menstrual pads, Tampons, Ovary/ Ovaries, Vagina, Oestrogen, Vulva, Womb/Uterus</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5594712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Lesson 3 – Puberty for Boys </a:t>
                      </a:r>
                      <a:r>
                        <a:rPr lang="en-US" sz="1200" b="1" dirty="0">
                          <a:solidFill>
                            <a:srgbClr val="FF0000"/>
                          </a:solidFill>
                        </a:rPr>
                        <a:t>(CAN OPT-OUT)</a:t>
                      </a:r>
                      <a:endParaRPr lang="en-US" sz="1200" dirty="0"/>
                    </a:p>
                    <a:p>
                      <a:r>
                        <a:rPr lang="en-US" sz="1200" b="1" i="0" kern="1200" dirty="0">
                          <a:solidFill>
                            <a:schemeClr val="dk1"/>
                          </a:solidFill>
                          <a:effectLst/>
                          <a:latin typeface="+mn-lt"/>
                          <a:ea typeface="+mn-ea"/>
                          <a:cs typeface="+mn-cs"/>
                        </a:rPr>
                        <a:t>Children understand the changes that will happen to them during puberty</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200" i="1" kern="1200" dirty="0">
                          <a:solidFill>
                            <a:schemeClr val="dk1"/>
                          </a:solidFill>
                          <a:effectLst/>
                          <a:latin typeface="+mn-lt"/>
                          <a:ea typeface="+mn-ea"/>
                          <a:cs typeface="+mn-cs"/>
                        </a:rPr>
                        <a:t>Puberty, Sperm, Semen, Testicles/Testes, Erection, Ejaculation, Wet dream, Larynx, Facial hair, Growth spurt, Hormones</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405178136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Lesson 4 – Conception </a:t>
                      </a:r>
                      <a:r>
                        <a:rPr lang="en-US" sz="1200" b="1" dirty="0">
                          <a:solidFill>
                            <a:srgbClr val="FF0000"/>
                          </a:solidFill>
                        </a:rPr>
                        <a:t>(CAN OPT-OUT)</a:t>
                      </a:r>
                      <a:endParaRPr lang="en-US" sz="1200" dirty="0"/>
                    </a:p>
                    <a:p>
                      <a:r>
                        <a:rPr lang="en-US" sz="1200" b="1" i="0" kern="1200" dirty="0">
                          <a:solidFill>
                            <a:schemeClr val="dk1"/>
                          </a:solidFill>
                          <a:effectLst/>
                          <a:latin typeface="+mn-lt"/>
                          <a:ea typeface="+mn-ea"/>
                          <a:cs typeface="+mn-cs"/>
                        </a:rPr>
                        <a:t>Children to understand that conception is how babies are made and this is usually done through sexual intercourse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200" i="1" kern="1200" dirty="0">
                          <a:solidFill>
                            <a:schemeClr val="dk1"/>
                          </a:solidFill>
                          <a:effectLst/>
                          <a:latin typeface="+mn-lt"/>
                          <a:ea typeface="+mn-ea"/>
                          <a:cs typeface="+mn-cs"/>
                        </a:rPr>
                        <a:t>Relationships, Conception, Making love, Sexual intercourse, Fallopian tube, Fertilisation, Pregnancy, Embryo, Umbilical cord, Contraception, Fertility treatment (IVF)</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583635268"/>
                  </a:ext>
                </a:extLst>
              </a:tr>
              <a:tr h="370840">
                <a:tc>
                  <a:txBody>
                    <a:bodyPr/>
                    <a:lstStyle/>
                    <a:p>
                      <a:r>
                        <a:rPr lang="en-US" sz="1200" dirty="0"/>
                        <a:t>Lesson 5 – Looking Ahead 1</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mn-lt"/>
                          <a:ea typeface="+mn-ea"/>
                          <a:cs typeface="+mn-cs"/>
                        </a:rPr>
                        <a:t>Children learn about becoming responsible young adults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1" kern="1200" dirty="0">
                          <a:solidFill>
                            <a:schemeClr val="dk1"/>
                          </a:solidFill>
                          <a:effectLst/>
                          <a:latin typeface="+mn-lt"/>
                          <a:ea typeface="+mn-ea"/>
                          <a:cs typeface="+mn-cs"/>
                        </a:rPr>
                        <a:t>Teenager, Milestone, Perceptions,  Responsibilities </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87113942"/>
                  </a:ext>
                </a:extLst>
              </a:tr>
              <a:tr h="370840">
                <a:tc>
                  <a:txBody>
                    <a:bodyPr/>
                    <a:lstStyle/>
                    <a:p>
                      <a:r>
                        <a:rPr lang="en-US" sz="1200" dirty="0"/>
                        <a:t>Lesson 6 – Looking Ahead 2</a:t>
                      </a:r>
                    </a:p>
                    <a:p>
                      <a:r>
                        <a:rPr lang="en-US" sz="1200" b="1" i="0" kern="1200" dirty="0">
                          <a:solidFill>
                            <a:schemeClr val="dk1"/>
                          </a:solidFill>
                          <a:effectLst/>
                          <a:latin typeface="+mn-lt"/>
                          <a:ea typeface="+mn-ea"/>
                          <a:cs typeface="+mn-cs"/>
                        </a:rPr>
                        <a:t>Children are encouraged to look forward to changes ahead</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Aft>
                          <a:spcPts val="1000"/>
                        </a:spcAft>
                      </a:pPr>
                      <a:r>
                        <a:rPr lang="en-GB" sz="1200" i="1" dirty="0">
                          <a:solidFill>
                            <a:srgbClr val="212529"/>
                          </a:solidFill>
                          <a:effectLst/>
                          <a:latin typeface="Arial" panose="020B0604020202020204" pitchFamily="34" charset="0"/>
                          <a:ea typeface="Times New Roman" panose="02020603050405020304" pitchFamily="18" charset="0"/>
                          <a:cs typeface="Times New Roman" panose="02020603050405020304" pitchFamily="18" charset="0"/>
                        </a:rPr>
                        <a:t>Change, Hope, Manage, Cope, Opportunities, Emotions, Fear, Excitement, Anxious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54528644"/>
                  </a:ext>
                </a:extLst>
              </a:tr>
            </a:tbl>
          </a:graphicData>
        </a:graphic>
      </p:graphicFrame>
      <p:pic>
        <p:nvPicPr>
          <p:cNvPr id="2" name="Picture 1">
            <a:extLst>
              <a:ext uri="{FF2B5EF4-FFF2-40B4-BE49-F238E27FC236}">
                <a16:creationId xmlns:a16="http://schemas.microsoft.com/office/drawing/2014/main" id="{C851A75E-C914-B98A-96B2-D74D74729ED7}"/>
              </a:ext>
            </a:extLst>
          </p:cNvPr>
          <p:cNvPicPr>
            <a:picLocks noChangeAspect="1"/>
          </p:cNvPicPr>
          <p:nvPr/>
        </p:nvPicPr>
        <p:blipFill rotWithShape="1">
          <a:blip r:embed="rId2"/>
          <a:srcRect r="48047"/>
          <a:stretch/>
        </p:blipFill>
        <p:spPr>
          <a:xfrm>
            <a:off x="332601" y="1059781"/>
            <a:ext cx="2375620" cy="5365172"/>
          </a:xfrm>
          <a:prstGeom prst="rect">
            <a:avLst/>
          </a:prstGeom>
        </p:spPr>
      </p:pic>
      <p:sp>
        <p:nvSpPr>
          <p:cNvPr id="6" name="TextBox 5">
            <a:extLst>
              <a:ext uri="{FF2B5EF4-FFF2-40B4-BE49-F238E27FC236}">
                <a16:creationId xmlns:a16="http://schemas.microsoft.com/office/drawing/2014/main" id="{699BFF28-2A0E-0DEB-9DB1-C3D548275AD5}"/>
              </a:ext>
            </a:extLst>
          </p:cNvPr>
          <p:cNvSpPr txBox="1"/>
          <p:nvPr/>
        </p:nvSpPr>
        <p:spPr>
          <a:xfrm>
            <a:off x="3211804" y="5011847"/>
            <a:ext cx="7729192" cy="95410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400" b="1" dirty="0">
                <a:solidFill>
                  <a:schemeClr val="accent2"/>
                </a:solidFill>
              </a:rPr>
              <a:t>In Year 5 all the content relating to puberty and sex-education will be taught in the three opt-out lessons only, so parents have the choice whether or not their child learns about this. To withdraw your child from Lessons 2, 3 and 4 please simply let your child’s class teacher know or inform the school office. This request needs to be made at the start of the term. </a:t>
            </a:r>
          </a:p>
        </p:txBody>
      </p:sp>
    </p:spTree>
    <p:extLst>
      <p:ext uri="{BB962C8B-B14F-4D97-AF65-F5344CB8AC3E}">
        <p14:creationId xmlns:p14="http://schemas.microsoft.com/office/powerpoint/2010/main" val="31144897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056E51B-43D1-CC48-64EF-CC244EC22E76}"/>
              </a:ext>
            </a:extLst>
          </p:cNvPr>
          <p:cNvSpPr txBox="1"/>
          <p:nvPr/>
        </p:nvSpPr>
        <p:spPr>
          <a:xfrm>
            <a:off x="670766" y="414669"/>
            <a:ext cx="9806734" cy="1323439"/>
          </a:xfrm>
          <a:prstGeom prst="rect">
            <a:avLst/>
          </a:prstGeom>
          <a:noFill/>
        </p:spPr>
        <p:txBody>
          <a:bodyPr wrap="square" rtlCol="0">
            <a:spAutoFit/>
          </a:bodyPr>
          <a:lstStyle/>
          <a:p>
            <a:r>
              <a:rPr lang="en-US" sz="4000" dirty="0"/>
              <a:t>Year 5 vocabulary and teacher support notes about sexual intercourse: </a:t>
            </a:r>
            <a:endParaRPr lang="en-GB" sz="4000" dirty="0"/>
          </a:p>
        </p:txBody>
      </p:sp>
      <p:sp>
        <p:nvSpPr>
          <p:cNvPr id="4" name="TextBox 3">
            <a:extLst>
              <a:ext uri="{FF2B5EF4-FFF2-40B4-BE49-F238E27FC236}">
                <a16:creationId xmlns:a16="http://schemas.microsoft.com/office/drawing/2014/main" id="{1595A43C-C55F-0E76-3472-13063BB5DC4A}"/>
              </a:ext>
            </a:extLst>
          </p:cNvPr>
          <p:cNvSpPr txBox="1"/>
          <p:nvPr/>
        </p:nvSpPr>
        <p:spPr>
          <a:xfrm>
            <a:off x="317242" y="1840642"/>
            <a:ext cx="11557515" cy="134601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15000"/>
              </a:lnSpc>
              <a:spcAft>
                <a:spcPts val="1000"/>
              </a:spcAft>
            </a:pPr>
            <a:r>
              <a:rPr lang="en-GB" sz="1800" i="1" dirty="0">
                <a:solidFill>
                  <a:srgbClr val="212529"/>
                </a:solidFill>
                <a:effectLst/>
                <a:latin typeface="Arial" panose="020B0604020202020204" pitchFamily="34" charset="0"/>
                <a:ea typeface="Times New Roman" panose="02020603050405020304" pitchFamily="18" charset="0"/>
                <a:cs typeface="Times New Roman" panose="02020603050405020304" pitchFamily="18" charset="0"/>
              </a:rPr>
              <a:t>Puberty, Menstruation, Periods, Menstrual towels, Menstrual pads, Tampons, Ovary/ Ovaries, Vagina, Oestrogen, Vulva, Womb/Uterus, Puberty, Sperm, Semen, Testicles/Testes, Erection, Ejaculation, Wet dream, Larynx, Facial hair, Growth spurt, Hormones, Relationships, Conception, Making love, Sexual intercourse, Fallopian tube, Fertilisation, Pregnancy, Embryo, Umbilical cord, Contraception, Fertility treatment (IVF)</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4365E499-466C-FB4E-F97D-EDEB136313FA}"/>
              </a:ext>
            </a:extLst>
          </p:cNvPr>
          <p:cNvSpPr txBox="1"/>
          <p:nvPr/>
        </p:nvSpPr>
        <p:spPr>
          <a:xfrm>
            <a:off x="317242" y="3307845"/>
            <a:ext cx="11557515" cy="332398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l"/>
            <a:r>
              <a:rPr lang="en-US" sz="2100" b="0" i="0" dirty="0">
                <a:solidFill>
                  <a:srgbClr val="212529"/>
                </a:solidFill>
                <a:effectLst/>
                <a:latin typeface="din-2014"/>
              </a:rPr>
              <a:t>Sexual intercourse, or making love, (the penis entering the vagina) is something which can happen between 2 adults who both want this to happen. They give their ‘consent’ to each other to ‘have sex’. No-one in any relationship should ever do anything with their body they feel unsure of or uncomfortable about, and nobody should ever feel pressured into having any kind of sexual relationship.</a:t>
            </a:r>
          </a:p>
          <a:p>
            <a:pPr algn="l"/>
            <a:r>
              <a:rPr lang="en-US" sz="2100" b="0" i="0" dirty="0">
                <a:solidFill>
                  <a:srgbClr val="212529"/>
                </a:solidFill>
                <a:effectLst/>
                <a:latin typeface="din-2014"/>
              </a:rPr>
              <a:t>This is why countries have age restrictions on when people are allowed to have sexual relationships, to protect young people. In England, for example, the ‘age of consent’ is 16.</a:t>
            </a:r>
          </a:p>
          <a:p>
            <a:pPr algn="l"/>
            <a:r>
              <a:rPr lang="en-US" sz="2100" b="0" i="0" dirty="0">
                <a:solidFill>
                  <a:srgbClr val="212529"/>
                </a:solidFill>
                <a:effectLst/>
                <a:latin typeface="din-2014"/>
              </a:rPr>
              <a:t>Having sexual intercourse is a very personal and private part of an adult relationship that both people should feel comfortable with, consent to and be able to enjoy and many young people choose not to have a sexual relationship until they are in a committed relationship where they feel safe and fully ready for this, maybe waiting until they are married.</a:t>
            </a:r>
          </a:p>
        </p:txBody>
      </p:sp>
    </p:spTree>
    <p:extLst>
      <p:ext uri="{BB962C8B-B14F-4D97-AF65-F5344CB8AC3E}">
        <p14:creationId xmlns:p14="http://schemas.microsoft.com/office/powerpoint/2010/main" val="17570038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9FFF09-B280-0BAF-263F-675AA3EAA32C}"/>
              </a:ext>
            </a:extLst>
          </p:cNvPr>
          <p:cNvSpPr txBox="1"/>
          <p:nvPr/>
        </p:nvSpPr>
        <p:spPr>
          <a:xfrm>
            <a:off x="670766" y="414669"/>
            <a:ext cx="8991600" cy="707886"/>
          </a:xfrm>
          <a:prstGeom prst="rect">
            <a:avLst/>
          </a:prstGeom>
          <a:noFill/>
        </p:spPr>
        <p:txBody>
          <a:bodyPr wrap="square" rtlCol="0">
            <a:spAutoFit/>
          </a:bodyPr>
          <a:lstStyle/>
          <a:p>
            <a:r>
              <a:rPr lang="en-US" sz="4000" dirty="0"/>
              <a:t>Changing Me – Images used in Year 5</a:t>
            </a:r>
            <a:endParaRPr lang="en-GB" sz="4000" dirty="0"/>
          </a:p>
        </p:txBody>
      </p:sp>
      <p:pic>
        <p:nvPicPr>
          <p:cNvPr id="5122" name="Picture 2" descr="Slide12">
            <a:extLst>
              <a:ext uri="{FF2B5EF4-FFF2-40B4-BE49-F238E27FC236}">
                <a16:creationId xmlns:a16="http://schemas.microsoft.com/office/drawing/2014/main" id="{644476FA-EBB4-63D8-C0CA-4ADDE3D927A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26731" y="4152135"/>
            <a:ext cx="4073240" cy="2291197"/>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Slide13">
            <a:extLst>
              <a:ext uri="{FF2B5EF4-FFF2-40B4-BE49-F238E27FC236}">
                <a16:creationId xmlns:a16="http://schemas.microsoft.com/office/drawing/2014/main" id="{E587ED10-BF2C-D676-0E7A-B594E6758F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4152135"/>
            <a:ext cx="4073238" cy="2291196"/>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Slide14">
            <a:extLst>
              <a:ext uri="{FF2B5EF4-FFF2-40B4-BE49-F238E27FC236}">
                <a16:creationId xmlns:a16="http://schemas.microsoft.com/office/drawing/2014/main" id="{6886CC3C-2668-7AFB-5AB5-B00D0D02F33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554250" y="1589634"/>
            <a:ext cx="4145719" cy="2331967"/>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Slide15">
            <a:extLst>
              <a:ext uri="{FF2B5EF4-FFF2-40B4-BE49-F238E27FC236}">
                <a16:creationId xmlns:a16="http://schemas.microsoft.com/office/drawing/2014/main" id="{1BDEB7A8-D839-96BA-5E9E-A8E1F967A45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096000" y="1589634"/>
            <a:ext cx="4145719" cy="23319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151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9FFF09-B280-0BAF-263F-675AA3EAA32C}"/>
              </a:ext>
            </a:extLst>
          </p:cNvPr>
          <p:cNvSpPr txBox="1"/>
          <p:nvPr/>
        </p:nvSpPr>
        <p:spPr>
          <a:xfrm>
            <a:off x="670766" y="414669"/>
            <a:ext cx="8991600" cy="707886"/>
          </a:xfrm>
          <a:prstGeom prst="rect">
            <a:avLst/>
          </a:prstGeom>
          <a:noFill/>
        </p:spPr>
        <p:txBody>
          <a:bodyPr wrap="square" rtlCol="0">
            <a:spAutoFit/>
          </a:bodyPr>
          <a:lstStyle/>
          <a:p>
            <a:r>
              <a:rPr lang="en-US" sz="4000" dirty="0"/>
              <a:t>Changing Me – Images used in Year 5</a:t>
            </a:r>
            <a:endParaRPr lang="en-GB" sz="4000" dirty="0"/>
          </a:p>
        </p:txBody>
      </p:sp>
      <p:sp>
        <p:nvSpPr>
          <p:cNvPr id="4" name="TextBox 3">
            <a:extLst>
              <a:ext uri="{FF2B5EF4-FFF2-40B4-BE49-F238E27FC236}">
                <a16:creationId xmlns:a16="http://schemas.microsoft.com/office/drawing/2014/main" id="{0F2326DB-89C6-C502-AACE-19B2118DE454}"/>
              </a:ext>
            </a:extLst>
          </p:cNvPr>
          <p:cNvSpPr txBox="1"/>
          <p:nvPr/>
        </p:nvSpPr>
        <p:spPr>
          <a:xfrm>
            <a:off x="803564" y="6098417"/>
            <a:ext cx="6096000" cy="923330"/>
          </a:xfrm>
          <a:prstGeom prst="rect">
            <a:avLst/>
          </a:prstGeom>
          <a:noFill/>
        </p:spPr>
        <p:txBody>
          <a:bodyPr wrap="square">
            <a:spAutoFit/>
          </a:bodyPr>
          <a:lstStyle/>
          <a:p>
            <a:r>
              <a:rPr lang="en-GB" dirty="0"/>
              <a:t>Children are taught in separate groups of boys and girls for the lessons when these images are shown.</a:t>
            </a:r>
          </a:p>
          <a:p>
            <a:endParaRPr lang="en-GB" dirty="0"/>
          </a:p>
        </p:txBody>
      </p:sp>
      <p:pic>
        <p:nvPicPr>
          <p:cNvPr id="6" name="Picture 5">
            <a:extLst>
              <a:ext uri="{FF2B5EF4-FFF2-40B4-BE49-F238E27FC236}">
                <a16:creationId xmlns:a16="http://schemas.microsoft.com/office/drawing/2014/main" id="{ECACDD6C-904F-64F3-102D-2DF4B05EFB8D}"/>
              </a:ext>
            </a:extLst>
          </p:cNvPr>
          <p:cNvPicPr>
            <a:picLocks noChangeAspect="1"/>
          </p:cNvPicPr>
          <p:nvPr/>
        </p:nvPicPr>
        <p:blipFill>
          <a:blip r:embed="rId2"/>
          <a:stretch>
            <a:fillRect/>
          </a:stretch>
        </p:blipFill>
        <p:spPr>
          <a:xfrm>
            <a:off x="177032" y="1900754"/>
            <a:ext cx="5738859" cy="3228108"/>
          </a:xfrm>
          <a:prstGeom prst="rect">
            <a:avLst/>
          </a:prstGeom>
        </p:spPr>
      </p:pic>
      <p:pic>
        <p:nvPicPr>
          <p:cNvPr id="8" name="Picture 7">
            <a:extLst>
              <a:ext uri="{FF2B5EF4-FFF2-40B4-BE49-F238E27FC236}">
                <a16:creationId xmlns:a16="http://schemas.microsoft.com/office/drawing/2014/main" id="{BB3C33D7-278E-74E4-0ACD-EECD45B9553D}"/>
              </a:ext>
            </a:extLst>
          </p:cNvPr>
          <p:cNvPicPr>
            <a:picLocks noChangeAspect="1"/>
          </p:cNvPicPr>
          <p:nvPr/>
        </p:nvPicPr>
        <p:blipFill>
          <a:blip r:embed="rId3"/>
          <a:stretch>
            <a:fillRect/>
          </a:stretch>
        </p:blipFill>
        <p:spPr>
          <a:xfrm>
            <a:off x="6015950" y="1900754"/>
            <a:ext cx="5943600" cy="3343275"/>
          </a:xfrm>
          <a:prstGeom prst="rect">
            <a:avLst/>
          </a:prstGeom>
        </p:spPr>
      </p:pic>
    </p:spTree>
    <p:extLst>
      <p:ext uri="{BB962C8B-B14F-4D97-AF65-F5344CB8AC3E}">
        <p14:creationId xmlns:p14="http://schemas.microsoft.com/office/powerpoint/2010/main" val="3165620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6665EC-097A-2C3B-CC13-933807C8147F}"/>
              </a:ext>
            </a:extLst>
          </p:cNvPr>
          <p:cNvSpPr txBox="1"/>
          <p:nvPr/>
        </p:nvSpPr>
        <p:spPr>
          <a:xfrm>
            <a:off x="541557" y="279159"/>
            <a:ext cx="8991600" cy="707886"/>
          </a:xfrm>
          <a:prstGeom prst="rect">
            <a:avLst/>
          </a:prstGeom>
          <a:noFill/>
        </p:spPr>
        <p:txBody>
          <a:bodyPr wrap="square" rtlCol="0">
            <a:spAutoFit/>
          </a:bodyPr>
          <a:lstStyle/>
          <a:p>
            <a:r>
              <a:rPr lang="en-US" sz="4000" dirty="0"/>
              <a:t>Changing Me Topic – Year 6</a:t>
            </a:r>
            <a:endParaRPr lang="en-GB" sz="4000" dirty="0"/>
          </a:p>
        </p:txBody>
      </p:sp>
      <p:pic>
        <p:nvPicPr>
          <p:cNvPr id="6" name="Picture 5">
            <a:extLst>
              <a:ext uri="{FF2B5EF4-FFF2-40B4-BE49-F238E27FC236}">
                <a16:creationId xmlns:a16="http://schemas.microsoft.com/office/drawing/2014/main" id="{2F0FE3C3-0A98-FE27-BBBC-216355D1C6D4}"/>
              </a:ext>
            </a:extLst>
          </p:cNvPr>
          <p:cNvPicPr>
            <a:picLocks noChangeAspect="1"/>
          </p:cNvPicPr>
          <p:nvPr/>
        </p:nvPicPr>
        <p:blipFill rotWithShape="1">
          <a:blip r:embed="rId2"/>
          <a:srcRect l="49832"/>
          <a:stretch/>
        </p:blipFill>
        <p:spPr>
          <a:xfrm>
            <a:off x="226522" y="1016385"/>
            <a:ext cx="2293951" cy="5365172"/>
          </a:xfrm>
          <a:prstGeom prst="rect">
            <a:avLst/>
          </a:prstGeom>
        </p:spPr>
      </p:pic>
      <p:graphicFrame>
        <p:nvGraphicFramePr>
          <p:cNvPr id="7" name="Table 10">
            <a:extLst>
              <a:ext uri="{FF2B5EF4-FFF2-40B4-BE49-F238E27FC236}">
                <a16:creationId xmlns:a16="http://schemas.microsoft.com/office/drawing/2014/main" id="{DD98E943-3E7D-0F1E-98ED-EAFC4D73D539}"/>
              </a:ext>
            </a:extLst>
          </p:cNvPr>
          <p:cNvGraphicFramePr>
            <a:graphicFrameLocks noGrp="1"/>
          </p:cNvGraphicFramePr>
          <p:nvPr>
            <p:extLst>
              <p:ext uri="{D42A27DB-BD31-4B8C-83A1-F6EECF244321}">
                <p14:modId xmlns:p14="http://schemas.microsoft.com/office/powerpoint/2010/main" val="3124356779"/>
              </p:ext>
            </p:extLst>
          </p:nvPr>
        </p:nvGraphicFramePr>
        <p:xfrm>
          <a:off x="2586528" y="1016385"/>
          <a:ext cx="9378950" cy="4485640"/>
        </p:xfrm>
        <a:graphic>
          <a:graphicData uri="http://schemas.openxmlformats.org/drawingml/2006/table">
            <a:tbl>
              <a:tblPr firstRow="1" bandRow="1">
                <a:tableStyleId>{B301B821-A1FF-4177-AEE7-76D212191A09}</a:tableStyleId>
              </a:tblPr>
              <a:tblGrid>
                <a:gridCol w="4902200">
                  <a:extLst>
                    <a:ext uri="{9D8B030D-6E8A-4147-A177-3AD203B41FA5}">
                      <a16:colId xmlns:a16="http://schemas.microsoft.com/office/drawing/2014/main" val="1582975467"/>
                    </a:ext>
                  </a:extLst>
                </a:gridCol>
                <a:gridCol w="4476750">
                  <a:extLst>
                    <a:ext uri="{9D8B030D-6E8A-4147-A177-3AD203B41FA5}">
                      <a16:colId xmlns:a16="http://schemas.microsoft.com/office/drawing/2014/main" val="2419529907"/>
                    </a:ext>
                  </a:extLst>
                </a:gridCol>
              </a:tblGrid>
              <a:tr h="370840">
                <a:tc>
                  <a:txBody>
                    <a:bodyPr/>
                    <a:lstStyle/>
                    <a:p>
                      <a:r>
                        <a:rPr lang="en-US" sz="1200" u="sng" dirty="0">
                          <a:solidFill>
                            <a:schemeClr val="tx2"/>
                          </a:solidFill>
                        </a:rPr>
                        <a:t>LESSON</a:t>
                      </a:r>
                      <a:endParaRPr lang="en-GB" sz="1200" u="sng" dirty="0">
                        <a:solidFill>
                          <a:schemeClr val="tx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1200" u="sng" dirty="0">
                          <a:solidFill>
                            <a:schemeClr val="tx2"/>
                          </a:solidFill>
                        </a:rPr>
                        <a:t>VOCABULARY</a:t>
                      </a:r>
                      <a:endParaRPr lang="en-GB" sz="1200" u="sng" dirty="0">
                        <a:solidFill>
                          <a:schemeClr val="tx2"/>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55706231"/>
                  </a:ext>
                </a:extLst>
              </a:tr>
              <a:tr h="370840">
                <a:tc>
                  <a:txBody>
                    <a:bodyPr/>
                    <a:lstStyle/>
                    <a:p>
                      <a:r>
                        <a:rPr lang="en-US" sz="1200" dirty="0"/>
                        <a:t>Lesson 1 – My Self Image</a:t>
                      </a:r>
                    </a:p>
                    <a:p>
                      <a:r>
                        <a:rPr lang="en-US" sz="1200" b="1" i="0" kern="1200" dirty="0">
                          <a:solidFill>
                            <a:schemeClr val="dk1"/>
                          </a:solidFill>
                          <a:effectLst/>
                          <a:latin typeface="+mn-lt"/>
                          <a:ea typeface="+mn-ea"/>
                          <a:cs typeface="+mn-cs"/>
                        </a:rPr>
                        <a:t>Children to understand how body image fits into their own self-image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1" kern="1200" dirty="0">
                          <a:solidFill>
                            <a:schemeClr val="dk1"/>
                          </a:solidFill>
                          <a:effectLst/>
                          <a:latin typeface="+mn-lt"/>
                          <a:ea typeface="+mn-ea"/>
                          <a:cs typeface="+mn-cs"/>
                        </a:rPr>
                        <a:t>Self-image, Self-esteem, Real self, Celebrity</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86392521"/>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Lesson 2 – Puberty </a:t>
                      </a:r>
                      <a:r>
                        <a:rPr lang="en-US" sz="1200" b="1" dirty="0">
                          <a:solidFill>
                            <a:srgbClr val="FF0000"/>
                          </a:solidFill>
                        </a:rPr>
                        <a:t>(CAN OPT-OUT)</a:t>
                      </a:r>
                      <a:endParaRPr lang="en-US" sz="1200" dirty="0"/>
                    </a:p>
                    <a:p>
                      <a:r>
                        <a:rPr lang="en-US" sz="1200" b="1" i="0" kern="1200" dirty="0">
                          <a:solidFill>
                            <a:schemeClr val="dk1"/>
                          </a:solidFill>
                          <a:effectLst/>
                          <a:latin typeface="+mn-lt"/>
                          <a:ea typeface="+mn-ea"/>
                          <a:cs typeface="+mn-cs"/>
                        </a:rPr>
                        <a:t>Children understand the changes that will happen to them during puberty, and how to cope with them</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200" kern="1200" dirty="0">
                          <a:solidFill>
                            <a:schemeClr val="dk1"/>
                          </a:solidFill>
                          <a:effectLst/>
                          <a:latin typeface="+mn-lt"/>
                          <a:ea typeface="+mn-ea"/>
                          <a:cs typeface="+mn-cs"/>
                        </a:rPr>
                        <a:t>Vulva, Fallopian Tube, Womb, Vagina, Feeling Moody, Penis, Underarm Hair, Sperm, Testicles, Clitoris, Menstrual Pad, Masturbation, Menstruation, Wet Dreams, Hormones, Breasts, Tampons, Erection, Facial Hair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55947123"/>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Lesson 3 – Conception </a:t>
                      </a:r>
                      <a:r>
                        <a:rPr lang="en-US" sz="1200" b="1" dirty="0">
                          <a:solidFill>
                            <a:srgbClr val="FF0000"/>
                          </a:solidFill>
                        </a:rPr>
                        <a:t>(CAN OPT-OUT)</a:t>
                      </a:r>
                      <a:endParaRPr lang="en-US" sz="1200" dirty="0"/>
                    </a:p>
                    <a:p>
                      <a:r>
                        <a:rPr lang="en-US" sz="1200" b="1" i="0" kern="1200" dirty="0">
                          <a:solidFill>
                            <a:schemeClr val="dk1"/>
                          </a:solidFill>
                          <a:effectLst/>
                          <a:latin typeface="+mn-lt"/>
                          <a:ea typeface="+mn-ea"/>
                          <a:cs typeface="+mn-cs"/>
                        </a:rPr>
                        <a:t>Children to understand that conception is how babies are made and this is usually done through sexual intercourse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200" i="1" kern="1200" dirty="0">
                          <a:solidFill>
                            <a:schemeClr val="dk1"/>
                          </a:solidFill>
                          <a:effectLst/>
                          <a:latin typeface="+mn-lt"/>
                          <a:ea typeface="+mn-ea"/>
                          <a:cs typeface="+mn-cs"/>
                        </a:rPr>
                        <a:t>Relationships, Conception, Making love, Sexual intercourse, Fallopian tube, Fertilisation, Pregnancy, Embryo, Umbilical cord, Contraception, Fertility treatment (IVF)</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4051781369"/>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Lesson 4 – Conception </a:t>
                      </a:r>
                      <a:r>
                        <a:rPr lang="en-US" sz="1200" b="1" dirty="0">
                          <a:solidFill>
                            <a:srgbClr val="FF0000"/>
                          </a:solidFill>
                        </a:rPr>
                        <a:t>(CAN OPT-OUT)</a:t>
                      </a:r>
                      <a:endParaRPr lang="en-US" sz="1200" dirty="0"/>
                    </a:p>
                    <a:p>
                      <a:r>
                        <a:rPr lang="en-US" sz="1200" b="1" i="0" kern="1200" dirty="0">
                          <a:solidFill>
                            <a:schemeClr val="dk1"/>
                          </a:solidFill>
                          <a:effectLst/>
                          <a:latin typeface="+mn-lt"/>
                          <a:ea typeface="+mn-ea"/>
                          <a:cs typeface="+mn-cs"/>
                        </a:rPr>
                        <a:t>Children understand how a baby develops from conception to birth </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200" i="1" kern="1200" dirty="0">
                          <a:solidFill>
                            <a:schemeClr val="dk1"/>
                          </a:solidFill>
                          <a:effectLst/>
                          <a:latin typeface="+mn-lt"/>
                          <a:ea typeface="+mn-ea"/>
                          <a:cs typeface="+mn-cs"/>
                        </a:rPr>
                        <a:t>Pregnancy, Embryo, Foetus, Placenta, Umbilical cord, Labour, Contractions, Cervix, Midwife</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2583635268"/>
                  </a:ext>
                </a:extLst>
              </a:tr>
              <a:tr h="370840">
                <a:tc>
                  <a:txBody>
                    <a:bodyPr/>
                    <a:lstStyle/>
                    <a:p>
                      <a:r>
                        <a:rPr lang="en-US" sz="1200" dirty="0"/>
                        <a:t>Lesson 5 – Boyfriends and Girlfriends </a:t>
                      </a:r>
                      <a:r>
                        <a:rPr lang="en-US" sz="1200" b="1" dirty="0">
                          <a:solidFill>
                            <a:srgbClr val="FF0000"/>
                          </a:solidFill>
                        </a:rPr>
                        <a:t>(CAN OPT-OUT)</a:t>
                      </a:r>
                      <a:endParaRPr lang="en-US" sz="1200"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mn-lt"/>
                          <a:ea typeface="+mn-ea"/>
                          <a:cs typeface="+mn-cs"/>
                        </a:rPr>
                        <a:t>Children learn about creating responsible relationships</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r>
                        <a:rPr lang="en-GB" sz="1200" i="1" kern="1200" dirty="0">
                          <a:solidFill>
                            <a:schemeClr val="dk1"/>
                          </a:solidFill>
                          <a:effectLst/>
                          <a:latin typeface="+mn-lt"/>
                          <a:ea typeface="+mn-ea"/>
                          <a:cs typeface="+mn-cs"/>
                        </a:rPr>
                        <a:t>Attraction, Relationship, Pressure, Love, Sexting, Consent</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4187113942"/>
                  </a:ext>
                </a:extLst>
              </a:tr>
              <a:tr h="370840">
                <a:tc>
                  <a:txBody>
                    <a:bodyPr/>
                    <a:lstStyle/>
                    <a:p>
                      <a:r>
                        <a:rPr lang="en-US" sz="1200" dirty="0"/>
                        <a:t>Lesson 6 – Real Self and Ideal Self</a:t>
                      </a:r>
                    </a:p>
                    <a:p>
                      <a:r>
                        <a:rPr lang="en-US" sz="1200" b="1" i="0" kern="1200" dirty="0">
                          <a:solidFill>
                            <a:schemeClr val="dk1"/>
                          </a:solidFill>
                          <a:effectLst/>
                          <a:latin typeface="+mn-lt"/>
                          <a:ea typeface="+mn-ea"/>
                          <a:cs typeface="+mn-cs"/>
                        </a:rPr>
                        <a:t>Children are encouraged to develop a positive self-esteem</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1" kern="1200" dirty="0">
                          <a:solidFill>
                            <a:schemeClr val="dk1"/>
                          </a:solidFill>
                          <a:effectLst/>
                          <a:latin typeface="+mn-lt"/>
                          <a:ea typeface="+mn-ea"/>
                          <a:cs typeface="+mn-cs"/>
                        </a:rPr>
                        <a:t>Self-esteem, Negative body-talk, Choice, Feelings/emotions, Challenge, Mental health</a:t>
                      </a:r>
                      <a:endParaRPr lang="en-GB" sz="1200" kern="1200" dirty="0">
                        <a:solidFill>
                          <a:schemeClr val="dk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54528644"/>
                  </a:ext>
                </a:extLst>
              </a:tr>
              <a:tr h="370840">
                <a:tc>
                  <a:txBody>
                    <a:bodyPr/>
                    <a:lstStyle/>
                    <a:p>
                      <a:r>
                        <a:rPr lang="en-US" sz="1200" dirty="0"/>
                        <a:t>Lesson 7 – The Year Ahead</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i="0" kern="1200" dirty="0">
                          <a:solidFill>
                            <a:schemeClr val="dk1"/>
                          </a:solidFill>
                          <a:effectLst/>
                          <a:latin typeface="+mn-lt"/>
                          <a:ea typeface="+mn-ea"/>
                          <a:cs typeface="+mn-cs"/>
                        </a:rPr>
                        <a:t>Children discuss the transition to secondary and any hopes and fears they have</a:t>
                      </a:r>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1200" i="1" kern="1200" dirty="0">
                          <a:solidFill>
                            <a:schemeClr val="dk1"/>
                          </a:solidFill>
                          <a:effectLst/>
                          <a:latin typeface="+mn-lt"/>
                          <a:ea typeface="+mn-ea"/>
                          <a:cs typeface="+mn-cs"/>
                        </a:rPr>
                        <a:t>Transition, Secondary, Looking forward, Journey, Worries, Anxiety, Hopes, Excitement</a:t>
                      </a:r>
                      <a:endParaRPr lang="en-GB" sz="1200" kern="1200" dirty="0">
                        <a:solidFill>
                          <a:schemeClr val="dk1"/>
                        </a:solidFill>
                        <a:effectLst/>
                        <a:latin typeface="+mn-lt"/>
                        <a:ea typeface="+mn-ea"/>
                        <a:cs typeface="+mn-cs"/>
                      </a:endParaRPr>
                    </a:p>
                    <a:p>
                      <a:endParaRPr lang="en-GB" sz="1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190321"/>
                  </a:ext>
                </a:extLst>
              </a:tr>
            </a:tbl>
          </a:graphicData>
        </a:graphic>
      </p:graphicFrame>
      <p:sp>
        <p:nvSpPr>
          <p:cNvPr id="2" name="TextBox 1">
            <a:extLst>
              <a:ext uri="{FF2B5EF4-FFF2-40B4-BE49-F238E27FC236}">
                <a16:creationId xmlns:a16="http://schemas.microsoft.com/office/drawing/2014/main" id="{047CB750-B8E8-A139-B138-F5B491BF41B3}"/>
              </a:ext>
            </a:extLst>
          </p:cNvPr>
          <p:cNvSpPr txBox="1"/>
          <p:nvPr/>
        </p:nvSpPr>
        <p:spPr>
          <a:xfrm>
            <a:off x="3227706" y="5624734"/>
            <a:ext cx="7729192" cy="954107"/>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sz="1400" b="1" dirty="0">
                <a:solidFill>
                  <a:schemeClr val="accent2"/>
                </a:solidFill>
              </a:rPr>
              <a:t>In Year 6 all the content relating to puberty and sex-education will be taught in the four opt-out lessons only, so parents have the choice whether or not their child learns about this. To withdraw your child from Lessons 2, 3, 4 and 5 please simply let your child’s class teacher know or inform the school office. This request needs to be made at the start of the term. </a:t>
            </a:r>
          </a:p>
        </p:txBody>
      </p:sp>
    </p:spTree>
    <p:extLst>
      <p:ext uri="{BB962C8B-B14F-4D97-AF65-F5344CB8AC3E}">
        <p14:creationId xmlns:p14="http://schemas.microsoft.com/office/powerpoint/2010/main" val="23740920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9FFF09-B280-0BAF-263F-675AA3EAA32C}"/>
              </a:ext>
            </a:extLst>
          </p:cNvPr>
          <p:cNvSpPr txBox="1"/>
          <p:nvPr/>
        </p:nvSpPr>
        <p:spPr>
          <a:xfrm>
            <a:off x="670766" y="414669"/>
            <a:ext cx="8991600" cy="707886"/>
          </a:xfrm>
          <a:prstGeom prst="rect">
            <a:avLst/>
          </a:prstGeom>
          <a:noFill/>
        </p:spPr>
        <p:txBody>
          <a:bodyPr wrap="square" rtlCol="0">
            <a:spAutoFit/>
          </a:bodyPr>
          <a:lstStyle/>
          <a:p>
            <a:r>
              <a:rPr lang="en-US" sz="4000" dirty="0"/>
              <a:t>Changing Me – Images used in Year 6</a:t>
            </a:r>
            <a:endParaRPr lang="en-GB" sz="4000" dirty="0"/>
          </a:p>
        </p:txBody>
      </p:sp>
      <p:pic>
        <p:nvPicPr>
          <p:cNvPr id="5122" name="Picture 2" descr="Slide12">
            <a:extLst>
              <a:ext uri="{FF2B5EF4-FFF2-40B4-BE49-F238E27FC236}">
                <a16:creationId xmlns:a16="http://schemas.microsoft.com/office/drawing/2014/main" id="{644476FA-EBB4-63D8-C0CA-4ADDE3D927A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19578" y="1602949"/>
            <a:ext cx="2574406" cy="1448103"/>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Slide13">
            <a:extLst>
              <a:ext uri="{FF2B5EF4-FFF2-40B4-BE49-F238E27FC236}">
                <a16:creationId xmlns:a16="http://schemas.microsoft.com/office/drawing/2014/main" id="{E587ED10-BF2C-D676-0E7A-B594E6758FA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93984" y="1602949"/>
            <a:ext cx="2574406" cy="1448103"/>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Slide14">
            <a:extLst>
              <a:ext uri="{FF2B5EF4-FFF2-40B4-BE49-F238E27FC236}">
                <a16:creationId xmlns:a16="http://schemas.microsoft.com/office/drawing/2014/main" id="{6886CC3C-2668-7AFB-5AB5-B00D0D02F33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0766" y="1602949"/>
            <a:ext cx="2574405" cy="1448103"/>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Slide15">
            <a:extLst>
              <a:ext uri="{FF2B5EF4-FFF2-40B4-BE49-F238E27FC236}">
                <a16:creationId xmlns:a16="http://schemas.microsoft.com/office/drawing/2014/main" id="{1BDEB7A8-D839-96BA-5E9E-A8E1F967A454}"/>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45172" y="1602949"/>
            <a:ext cx="2574406" cy="144810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BF489FA7-BF26-E283-21E0-F0A3B2363038}"/>
              </a:ext>
            </a:extLst>
          </p:cNvPr>
          <p:cNvPicPr>
            <a:picLocks noChangeAspect="1"/>
          </p:cNvPicPr>
          <p:nvPr/>
        </p:nvPicPr>
        <p:blipFill>
          <a:blip r:embed="rId6"/>
          <a:stretch>
            <a:fillRect/>
          </a:stretch>
        </p:blipFill>
        <p:spPr>
          <a:xfrm>
            <a:off x="670766" y="3051052"/>
            <a:ext cx="2843259" cy="1599333"/>
          </a:xfrm>
          <a:prstGeom prst="rect">
            <a:avLst/>
          </a:prstGeom>
        </p:spPr>
      </p:pic>
      <p:pic>
        <p:nvPicPr>
          <p:cNvPr id="4" name="Picture 3">
            <a:extLst>
              <a:ext uri="{FF2B5EF4-FFF2-40B4-BE49-F238E27FC236}">
                <a16:creationId xmlns:a16="http://schemas.microsoft.com/office/drawing/2014/main" id="{D7A0CC81-80E9-18D6-5240-22F960AF65EE}"/>
              </a:ext>
            </a:extLst>
          </p:cNvPr>
          <p:cNvPicPr>
            <a:picLocks noChangeAspect="1"/>
          </p:cNvPicPr>
          <p:nvPr/>
        </p:nvPicPr>
        <p:blipFill>
          <a:blip r:embed="rId7"/>
          <a:stretch>
            <a:fillRect/>
          </a:stretch>
        </p:blipFill>
        <p:spPr>
          <a:xfrm>
            <a:off x="670766" y="4621042"/>
            <a:ext cx="2843258" cy="1599333"/>
          </a:xfrm>
          <a:prstGeom prst="rect">
            <a:avLst/>
          </a:prstGeom>
        </p:spPr>
      </p:pic>
      <p:sp>
        <p:nvSpPr>
          <p:cNvPr id="5" name="TextBox 4">
            <a:extLst>
              <a:ext uri="{FF2B5EF4-FFF2-40B4-BE49-F238E27FC236}">
                <a16:creationId xmlns:a16="http://schemas.microsoft.com/office/drawing/2014/main" id="{CBE2A95D-CAB1-2500-E5B3-8C27503A6196}"/>
              </a:ext>
            </a:extLst>
          </p:cNvPr>
          <p:cNvSpPr txBox="1"/>
          <p:nvPr/>
        </p:nvSpPr>
        <p:spPr>
          <a:xfrm>
            <a:off x="3793911" y="3352800"/>
            <a:ext cx="8051725" cy="258532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l"/>
            <a:r>
              <a:rPr lang="en-US" b="0" i="0" dirty="0">
                <a:solidFill>
                  <a:srgbClr val="212529"/>
                </a:solidFill>
                <a:effectLst/>
                <a:latin typeface="din-2014"/>
              </a:rPr>
              <a:t>Images and language used in Year 6 very similar to Year 5. The only notable difference is the addition of the vocabulary ‘masturbation’ and ‘clitoris’. The following description is given by Jigsaw as a guide to what to say about these:</a:t>
            </a:r>
          </a:p>
          <a:p>
            <a:pPr algn="l"/>
            <a:endParaRPr lang="en-US" dirty="0">
              <a:solidFill>
                <a:srgbClr val="212529"/>
              </a:solidFill>
              <a:latin typeface="din-2014"/>
            </a:endParaRPr>
          </a:p>
          <a:p>
            <a:r>
              <a:rPr lang="en-GB" sz="1800" i="1" dirty="0">
                <a:effectLst/>
                <a:latin typeface="Arial" panose="020B0604020202020204" pitchFamily="34" charset="0"/>
                <a:ea typeface="Times New Roman" panose="02020603050405020304" pitchFamily="18" charset="0"/>
              </a:rPr>
              <a:t>Masturbation can be simply explained as a time when a person touches their own private parts for pleasure. Stress that this is perfectly normal and it is a very PRIVATE thing to do.</a:t>
            </a:r>
            <a:endParaRPr lang="en-GB" sz="1800" dirty="0">
              <a:effectLst/>
              <a:latin typeface="Times New Roman" panose="02020603050405020304" pitchFamily="18" charset="0"/>
              <a:ea typeface="Times New Roman" panose="02020603050405020304" pitchFamily="18" charset="0"/>
            </a:endParaRPr>
          </a:p>
          <a:p>
            <a:r>
              <a:rPr lang="en-GB" sz="1800" i="1" dirty="0">
                <a:effectLst/>
                <a:latin typeface="Arial" panose="020B0604020202020204" pitchFamily="34" charset="0"/>
                <a:ea typeface="Times New Roman" panose="02020603050405020304" pitchFamily="18" charset="0"/>
              </a:rPr>
              <a:t>The clitoris can be explained as the part of a woman’s sexual organs that gives her nice feelings when having sex.</a:t>
            </a:r>
            <a:endParaRPr lang="en-US" b="0" i="0" dirty="0">
              <a:solidFill>
                <a:srgbClr val="212529"/>
              </a:solidFill>
              <a:effectLst/>
              <a:latin typeface="din-2014"/>
            </a:endParaRPr>
          </a:p>
        </p:txBody>
      </p:sp>
      <p:sp>
        <p:nvSpPr>
          <p:cNvPr id="6" name="TextBox 5">
            <a:extLst>
              <a:ext uri="{FF2B5EF4-FFF2-40B4-BE49-F238E27FC236}">
                <a16:creationId xmlns:a16="http://schemas.microsoft.com/office/drawing/2014/main" id="{1BC5D705-5964-83B8-243F-3D07B87F3A47}"/>
              </a:ext>
            </a:extLst>
          </p:cNvPr>
          <p:cNvSpPr txBox="1"/>
          <p:nvPr/>
        </p:nvSpPr>
        <p:spPr>
          <a:xfrm>
            <a:off x="574964" y="6434356"/>
            <a:ext cx="11042072" cy="646331"/>
          </a:xfrm>
          <a:prstGeom prst="rect">
            <a:avLst/>
          </a:prstGeom>
          <a:noFill/>
        </p:spPr>
        <p:txBody>
          <a:bodyPr wrap="square">
            <a:spAutoFit/>
          </a:bodyPr>
          <a:lstStyle/>
          <a:p>
            <a:r>
              <a:rPr lang="en-GB" dirty="0"/>
              <a:t>Children are taught in separate groups of boys and girls for the lessons when these images are shown.</a:t>
            </a:r>
          </a:p>
          <a:p>
            <a:endParaRPr lang="en-GB" dirty="0"/>
          </a:p>
        </p:txBody>
      </p:sp>
    </p:spTree>
    <p:extLst>
      <p:ext uri="{BB962C8B-B14F-4D97-AF65-F5344CB8AC3E}">
        <p14:creationId xmlns:p14="http://schemas.microsoft.com/office/powerpoint/2010/main" val="25974985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16665EC-097A-2C3B-CC13-933807C8147F}"/>
              </a:ext>
            </a:extLst>
          </p:cNvPr>
          <p:cNvSpPr txBox="1"/>
          <p:nvPr/>
        </p:nvSpPr>
        <p:spPr>
          <a:xfrm>
            <a:off x="1133475" y="290872"/>
            <a:ext cx="8991600" cy="938719"/>
          </a:xfrm>
          <a:prstGeom prst="rect">
            <a:avLst/>
          </a:prstGeom>
          <a:noFill/>
        </p:spPr>
        <p:txBody>
          <a:bodyPr wrap="square" rtlCol="0">
            <a:spAutoFit/>
          </a:bodyPr>
          <a:lstStyle/>
          <a:p>
            <a:r>
              <a:rPr lang="en-US" sz="5500" dirty="0"/>
              <a:t>Next Steps…</a:t>
            </a:r>
            <a:endParaRPr lang="en-GB" sz="5500" dirty="0"/>
          </a:p>
        </p:txBody>
      </p:sp>
      <p:sp>
        <p:nvSpPr>
          <p:cNvPr id="5" name="Rectangle 4">
            <a:extLst>
              <a:ext uri="{FF2B5EF4-FFF2-40B4-BE49-F238E27FC236}">
                <a16:creationId xmlns:a16="http://schemas.microsoft.com/office/drawing/2014/main" id="{8170ED7A-7A27-AAD2-59EC-FA1749A8D8BC}"/>
              </a:ext>
            </a:extLst>
          </p:cNvPr>
          <p:cNvSpPr/>
          <p:nvPr/>
        </p:nvSpPr>
        <p:spPr>
          <a:xfrm>
            <a:off x="526255" y="1183258"/>
            <a:ext cx="11399419" cy="3385542"/>
          </a:xfrm>
          <a:prstGeom prst="rect">
            <a:avLst/>
          </a:prstGeom>
        </p:spPr>
        <p:txBody>
          <a:bodyPr wrap="square">
            <a:spAutoFit/>
          </a:bodyPr>
          <a:lstStyle/>
          <a:p>
            <a:r>
              <a:rPr lang="en-GB" sz="2600" dirty="0">
                <a:solidFill>
                  <a:schemeClr val="accent2"/>
                </a:solidFill>
              </a:rPr>
              <a:t>If you are happy for your child to take part in all these lessons you do not need to do anything. We do encourage families to talk to the pupils about this content, so please ask you children about what they have been learning and continue the discussion at home.</a:t>
            </a:r>
          </a:p>
          <a:p>
            <a:endParaRPr lang="en-GB" sz="2600" dirty="0">
              <a:solidFill>
                <a:schemeClr val="accent2"/>
              </a:solidFill>
            </a:endParaRPr>
          </a:p>
          <a:p>
            <a:r>
              <a:rPr lang="en-US" sz="2800" b="1" dirty="0">
                <a:highlight>
                  <a:srgbClr val="FFFF00"/>
                </a:highlight>
              </a:rPr>
              <a:t>If you want to withdraw your child from one or all of these lessons, please ask the office for an RSE Withdrawal Form, and return this to the office no later than </a:t>
            </a:r>
            <a:r>
              <a:rPr lang="en-US" sz="2800" b="1" u="sng" dirty="0">
                <a:highlight>
                  <a:srgbClr val="FFFF00"/>
                </a:highlight>
              </a:rPr>
              <a:t>Friday 15</a:t>
            </a:r>
            <a:r>
              <a:rPr lang="en-US" sz="2800" b="1" u="sng" baseline="30000" dirty="0">
                <a:highlight>
                  <a:srgbClr val="FFFF00"/>
                </a:highlight>
              </a:rPr>
              <a:t>th</a:t>
            </a:r>
            <a:r>
              <a:rPr lang="en-US" sz="2800" b="1" u="sng" dirty="0">
                <a:highlight>
                  <a:srgbClr val="FFFF00"/>
                </a:highlight>
              </a:rPr>
              <a:t> May.</a:t>
            </a:r>
            <a:r>
              <a:rPr lang="en-US" sz="2800" dirty="0">
                <a:highlight>
                  <a:srgbClr val="FFFF00"/>
                </a:highlight>
              </a:rPr>
              <a:t> </a:t>
            </a:r>
          </a:p>
        </p:txBody>
      </p:sp>
      <p:sp>
        <p:nvSpPr>
          <p:cNvPr id="2" name="TextBox 1">
            <a:extLst>
              <a:ext uri="{FF2B5EF4-FFF2-40B4-BE49-F238E27FC236}">
                <a16:creationId xmlns:a16="http://schemas.microsoft.com/office/drawing/2014/main" id="{494AF05B-8834-F9F3-D0C7-2B4083EED863}"/>
              </a:ext>
            </a:extLst>
          </p:cNvPr>
          <p:cNvSpPr txBox="1"/>
          <p:nvPr/>
        </p:nvSpPr>
        <p:spPr>
          <a:xfrm>
            <a:off x="601473" y="4628136"/>
            <a:ext cx="5313560" cy="19389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US" sz="2400" dirty="0">
                <a:solidFill>
                  <a:schemeClr val="accent2"/>
                </a:solidFill>
              </a:rPr>
              <a:t>The Trust’s Relationship and Sex Education Policy and other relevant documents can be viewed on the school website under About Us &gt; Curriculum &gt; PSHE</a:t>
            </a:r>
            <a:endParaRPr lang="en-GB" sz="2400" dirty="0"/>
          </a:p>
        </p:txBody>
      </p:sp>
      <p:pic>
        <p:nvPicPr>
          <p:cNvPr id="3" name="Picture 2">
            <a:extLst>
              <a:ext uri="{FF2B5EF4-FFF2-40B4-BE49-F238E27FC236}">
                <a16:creationId xmlns:a16="http://schemas.microsoft.com/office/drawing/2014/main" id="{8E150EFB-55E0-9DD3-0FFA-4DC01CD2CA77}"/>
              </a:ext>
            </a:extLst>
          </p:cNvPr>
          <p:cNvPicPr>
            <a:picLocks noChangeAspect="1"/>
          </p:cNvPicPr>
          <p:nvPr/>
        </p:nvPicPr>
        <p:blipFill>
          <a:blip r:embed="rId2"/>
          <a:stretch>
            <a:fillRect/>
          </a:stretch>
        </p:blipFill>
        <p:spPr>
          <a:xfrm>
            <a:off x="6390640" y="4568800"/>
            <a:ext cx="4793487" cy="1173378"/>
          </a:xfrm>
          <a:prstGeom prst="rect">
            <a:avLst/>
          </a:prstGeom>
        </p:spPr>
      </p:pic>
      <p:pic>
        <p:nvPicPr>
          <p:cNvPr id="6" name="Picture 5">
            <a:extLst>
              <a:ext uri="{FF2B5EF4-FFF2-40B4-BE49-F238E27FC236}">
                <a16:creationId xmlns:a16="http://schemas.microsoft.com/office/drawing/2014/main" id="{B00FDCAA-4F66-4C14-B64B-69B631335543}"/>
              </a:ext>
            </a:extLst>
          </p:cNvPr>
          <p:cNvPicPr>
            <a:picLocks noChangeAspect="1"/>
          </p:cNvPicPr>
          <p:nvPr/>
        </p:nvPicPr>
        <p:blipFill rotWithShape="1">
          <a:blip r:embed="rId3"/>
          <a:srcRect t="48708" b="19170"/>
          <a:stretch/>
        </p:blipFill>
        <p:spPr>
          <a:xfrm>
            <a:off x="6225965" y="5593326"/>
            <a:ext cx="5313561" cy="1071203"/>
          </a:xfrm>
          <a:prstGeom prst="rect">
            <a:avLst/>
          </a:prstGeom>
        </p:spPr>
      </p:pic>
    </p:spTree>
    <p:extLst>
      <p:ext uri="{BB962C8B-B14F-4D97-AF65-F5344CB8AC3E}">
        <p14:creationId xmlns:p14="http://schemas.microsoft.com/office/powerpoint/2010/main" val="644758743"/>
      </p:ext>
    </p:extLst>
  </p:cSld>
  <p:clrMapOvr>
    <a:masterClrMapping/>
  </p:clrMapOvr>
</p:sld>
</file>

<file path=ppt/theme/theme1.xml><?xml version="1.0" encoding="utf-8"?>
<a:theme xmlns:a="http://schemas.openxmlformats.org/drawingml/2006/main" name="Children Playing 16x9">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3461883.potx" id="{18737D51-7733-4200-B5C9-BF22CA2CE631}" vid="{40CEFE45-12FF-4454-86EB-59F04C858872}"/>
    </a:ext>
  </a:extLst>
</a:theme>
</file>

<file path=ppt/theme/theme2.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 Happy">
      <a:dk1>
        <a:srgbClr val="595959"/>
      </a:dk1>
      <a:lt1>
        <a:sysClr val="window" lastClr="FFFFFF"/>
      </a:lt1>
      <a:dk2>
        <a:srgbClr val="000000"/>
      </a:dk2>
      <a:lt2>
        <a:srgbClr val="DDDDDD"/>
      </a:lt2>
      <a:accent1>
        <a:srgbClr val="A6B727"/>
      </a:accent1>
      <a:accent2>
        <a:srgbClr val="DF5327"/>
      </a:accent2>
      <a:accent3>
        <a:srgbClr val="FE9E00"/>
      </a:accent3>
      <a:accent4>
        <a:srgbClr val="418AB3"/>
      </a:accent4>
      <a:accent5>
        <a:srgbClr val="D9D66D"/>
      </a:accent5>
      <a:accent6>
        <a:srgbClr val="838383"/>
      </a:accent6>
      <a:hlink>
        <a:srgbClr val="F59E00"/>
      </a:hlink>
      <a:folHlink>
        <a:srgbClr val="B2B2B2"/>
      </a:folHlink>
    </a:clrScheme>
    <a:fontScheme name="Euphemia">
      <a:majorFont>
        <a:latin typeface="Euphemia"/>
        <a:ea typeface=""/>
        <a:cs typeface=""/>
      </a:majorFont>
      <a:minorFont>
        <a:latin typeface="Euphemi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Children playing education presentation design (cartoon illustration, widescreen)</Template>
  <TotalTime>919</TotalTime>
  <Words>2244</Words>
  <Application>Microsoft Office PowerPoint</Application>
  <PresentationFormat>Widescreen</PresentationFormat>
  <Paragraphs>140</Paragraphs>
  <Slides>17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Calibri</vt:lpstr>
      <vt:lpstr>din-2014</vt:lpstr>
      <vt:lpstr>Euphemia</vt:lpstr>
      <vt:lpstr>Times New Roman</vt:lpstr>
      <vt:lpstr>Wingdings</vt:lpstr>
      <vt:lpstr>Children Playing 16x9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Introducing the RSE and Science Curriculums</dc:title>
  <dc:creator>J Barker</dc:creator>
  <cp:lastModifiedBy>Jonathan Barker</cp:lastModifiedBy>
  <cp:revision>28</cp:revision>
  <dcterms:created xsi:type="dcterms:W3CDTF">2023-06-02T13:47:05Z</dcterms:created>
  <dcterms:modified xsi:type="dcterms:W3CDTF">2026-04-18T17:13:32Z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b3e3b5ea-4b98-4e48-b5c9-b587d8d98a9b_Enabled">
    <vt:lpwstr>true</vt:lpwstr>
  </property>
  <property fmtid="{D5CDD505-2E9C-101B-9397-08002B2CF9AE}" pid="3" name="MSIP_Label_b3e3b5ea-4b98-4e48-b5c9-b587d8d98a9b_SetDate">
    <vt:lpwstr>2023-06-15T23:19:28Z</vt:lpwstr>
  </property>
  <property fmtid="{D5CDD505-2E9C-101B-9397-08002B2CF9AE}" pid="4" name="MSIP_Label_b3e3b5ea-4b98-4e48-b5c9-b587d8d98a9b_Method">
    <vt:lpwstr>Privileged</vt:lpwstr>
  </property>
  <property fmtid="{D5CDD505-2E9C-101B-9397-08002B2CF9AE}" pid="5" name="MSIP_Label_b3e3b5ea-4b98-4e48-b5c9-b587d8d98a9b_Name">
    <vt:lpwstr>b3e3b5ea-4b98-4e48-b5c9-b587d8d98a9b</vt:lpwstr>
  </property>
  <property fmtid="{D5CDD505-2E9C-101B-9397-08002B2CF9AE}" pid="6" name="MSIP_Label_b3e3b5ea-4b98-4e48-b5c9-b587d8d98a9b_SiteId">
    <vt:lpwstr>a091745a-b7d8-4d7a-b2a6-1359053d4510</vt:lpwstr>
  </property>
  <property fmtid="{D5CDD505-2E9C-101B-9397-08002B2CF9AE}" pid="7" name="MSIP_Label_b3e3b5ea-4b98-4e48-b5c9-b587d8d98a9b_ActionId">
    <vt:lpwstr>78ad1160-37aa-46a5-bb2c-a74c3a744995</vt:lpwstr>
  </property>
  <property fmtid="{D5CDD505-2E9C-101B-9397-08002B2CF9AE}" pid="8" name="MSIP_Label_b3e3b5ea-4b98-4e48-b5c9-b587d8d98a9b_ContentBits">
    <vt:lpwstr>3</vt:lpwstr>
  </property>
</Properties>
</file>