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5" r:id="rId4"/>
  </p:sldMasterIdLst>
  <p:sldIdLst>
    <p:sldId id="256" r:id="rId5"/>
    <p:sldId id="263" r:id="rId6"/>
    <p:sldId id="261" r:id="rId7"/>
    <p:sldId id="257" r:id="rId8"/>
    <p:sldId id="26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3792" autoAdjust="0"/>
  </p:normalViewPr>
  <p:slideViewPr>
    <p:cSldViewPr snapToGrid="0">
      <p:cViewPr varScale="1">
        <p:scale>
          <a:sx n="67" d="100"/>
          <a:sy n="67" d="100"/>
        </p:scale>
        <p:origin x="62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9611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1716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77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741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317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127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078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828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96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623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451926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9323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164260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6958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1660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663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372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  <p:sldLayoutId id="2147483778" r:id="rId13"/>
    <p:sldLayoutId id="2147483779" r:id="rId14"/>
    <p:sldLayoutId id="2147483780" r:id="rId15"/>
    <p:sldLayoutId id="214748378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Text Box">
            <a:extLst>
              <a:ext uri="{FF2B5EF4-FFF2-40B4-BE49-F238E27FC236}">
                <a16:creationId xmlns:a16="http://schemas.microsoft.com/office/drawing/2014/main" id="{96DF3772-F158-BFBC-5E91-8FD94A626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942" y="2059036"/>
            <a:ext cx="9483587" cy="2068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2CF4461-FDD5-E561-08ED-D9D5068277E5}"/>
              </a:ext>
            </a:extLst>
          </p:cNvPr>
          <p:cNvSpPr/>
          <p:nvPr/>
        </p:nvSpPr>
        <p:spPr>
          <a:xfrm>
            <a:off x="3533888" y="3666185"/>
            <a:ext cx="5866590" cy="175432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rgbClr val="84ACB6">
                      <a:lumMod val="60000"/>
                      <a:lumOff val="40000"/>
                    </a:srgbClr>
                  </a:outerShdw>
                </a:effectLst>
                <a:latin typeface="Britannic Bold"/>
              </a:rPr>
              <a:t>Year 3 </a:t>
            </a:r>
            <a:endParaRPr lang="en-US" dirty="0"/>
          </a:p>
          <a:p>
            <a:pPr algn="ctr"/>
            <a:r>
              <a:rPr lang="en-US" sz="54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rgbClr val="84ACB6">
                      <a:lumMod val="60000"/>
                      <a:lumOff val="40000"/>
                    </a:srgbClr>
                  </a:outerShdw>
                </a:effectLst>
                <a:latin typeface="Britannic Bold"/>
              </a:rPr>
              <a:t>Music - Charanga</a:t>
            </a:r>
            <a:endParaRPr lang="en-US" sz="5400" b="1" cap="none" spc="0" dirty="0">
              <a:ln w="9525">
                <a:solidFill>
                  <a:prstClr val="white"/>
                </a:solidFill>
                <a:prstDash val="solid"/>
              </a:ln>
              <a:solidFill>
                <a:srgbClr val="7030A0"/>
              </a:solidFill>
              <a:effectLst>
                <a:outerShdw blurRad="12700" dist="38100" dir="2700000" algn="tl" rotWithShape="0">
                  <a:srgbClr val="84ACB6">
                    <a:lumMod val="60000"/>
                    <a:lumOff val="40000"/>
                  </a:srgbClr>
                </a:outerShdw>
              </a:effectLst>
              <a:latin typeface="Britannic Bold" panose="020B0903060703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A7D128-58FB-AC8D-635A-EE04BAB3B9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4077" y="162560"/>
            <a:ext cx="5783846" cy="1979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8065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1216840" y="88285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2961432"/>
              </p:ext>
            </p:extLst>
          </p:nvPr>
        </p:nvGraphicFramePr>
        <p:xfrm>
          <a:off x="374843" y="1571138"/>
          <a:ext cx="3120600" cy="5179577"/>
        </p:xfrm>
        <a:graphic>
          <a:graphicData uri="http://schemas.openxmlformats.org/drawingml/2006/table">
            <a:tbl>
              <a:tblPr firstRow="1" firstCol="1" bandRow="1"/>
              <a:tblGrid>
                <a:gridCol w="3120600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418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40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4310053">
                <a:tc>
                  <a:txBody>
                    <a:bodyPr/>
                    <a:lstStyle/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Structure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the form of the music made up of verses and choruses 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Pulse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lang="en-US" sz="1200" b="0" dirty="0"/>
                        <a:t>the regular heartbeat of the music; its steady beat.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Rhythm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l</a:t>
                      </a:r>
                      <a:r>
                        <a:rPr lang="en-US" sz="1200" b="0" dirty="0"/>
                        <a:t>ong and short sounds or patterns that happen over the pulse. 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Pitch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GB" sz="1200" b="0" dirty="0"/>
                        <a:t>high and low sounds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Tempo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dirty="0"/>
                        <a:t>– the speed of the music; fast or slow or in-between.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Texture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dirty="0"/>
                        <a:t>– layers of sound working together. </a:t>
                      </a:r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Dynamics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US" sz="1200" b="0" dirty="0"/>
                        <a:t>how loud or quiet the music is.</a:t>
                      </a:r>
                    </a:p>
                    <a:p>
                      <a:r>
                        <a:rPr lang="en-US" sz="1200" b="1" dirty="0"/>
                        <a:t>Timbre</a:t>
                      </a:r>
                      <a:r>
                        <a:rPr lang="en-US" sz="1200" dirty="0"/>
                        <a:t> – the different sound quality of each instrument. </a:t>
                      </a:r>
                      <a:r>
                        <a:rPr lang="en-US" sz="1200" b="0" dirty="0"/>
                        <a:t>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Chorus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a repeating main theme of the song in-between each verse 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Verse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the main sections of a song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Hip-hop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the backing music used for rap featuring heavy rhythm and bass sounds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Rap –</a:t>
                      </a:r>
                      <a:r>
                        <a:rPr lang="en-US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 artistic form of vocal delivery and emotive expression that incorporates rhyme, rhythmic speech, and street vernacular.</a:t>
                      </a:r>
                      <a:endParaRPr lang="en-US" sz="12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Soul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</a:t>
                      </a:r>
                      <a:r>
                        <a:rPr lang="en-US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kind of pop music incorporating elements of rhythm and blues and gospel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Gospel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a spiritual style of singing music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Synthesizer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electronic music like on a keyboard</a:t>
                      </a:r>
                      <a:endParaRPr lang="en-US" sz="12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8585014"/>
              </p:ext>
            </p:extLst>
          </p:nvPr>
        </p:nvGraphicFramePr>
        <p:xfrm>
          <a:off x="393131" y="751242"/>
          <a:ext cx="9239819" cy="6763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5683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4587004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2567132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76366">
                <a:tc>
                  <a:txBody>
                    <a:bodyPr/>
                    <a:lstStyle/>
                    <a:p>
                      <a:r>
                        <a:rPr lang="en-US" dirty="0"/>
                        <a:t>Year group: 3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 </a:t>
                      </a:r>
                      <a:r>
                        <a:rPr lang="en-US" sz="1800" b="1" i="0" u="none" strike="noStrike" noProof="0" dirty="0">
                          <a:solidFill>
                            <a:schemeClr val="bg1"/>
                          </a:solidFill>
                          <a:latin typeface="Calibri"/>
                        </a:rPr>
                        <a:t>Let Your Spirit Fly (RnB)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 Autumn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1701605A-7494-8606-FDDE-A399A9F858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7054328"/>
              </p:ext>
            </p:extLst>
          </p:nvPr>
        </p:nvGraphicFramePr>
        <p:xfrm>
          <a:off x="3606459" y="1580811"/>
          <a:ext cx="6005243" cy="4089781"/>
        </p:xfrm>
        <a:graphic>
          <a:graphicData uri="http://schemas.openxmlformats.org/drawingml/2006/table">
            <a:tbl>
              <a:tblPr firstRow="1" firstCol="1" bandRow="1"/>
              <a:tblGrid>
                <a:gridCol w="6005243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2069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2104681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Let Your Spirit Fly is written in the style of RnB.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4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instruments in the song are male and female voice, bass, drums, guitar, keyboard, synthesizer.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4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RnB is a mix of musical styles including soul, hip-hop and gospel music.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4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Famous RnB singers include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Beyoncé, Usher, Rihanna and Stevie Wonder.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4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Soul music is a popular music genre that originated in the African American community in America in the late 1950s and early 1960s. It has its roots in African-American gospel music and rhythm and blues.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sz="14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African American Gospel music is a form of euphoric, rhythmic, spiritual music rooted in the solo and responsive church singing of the African American South.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4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36E139E0-C8DC-B818-AC1E-E31A8CDC37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64678" y="303143"/>
            <a:ext cx="2252480" cy="2246392"/>
          </a:xfrm>
          <a:prstGeom prst="rect">
            <a:avLst/>
          </a:prstGeom>
        </p:spPr>
      </p:pic>
      <p:pic>
        <p:nvPicPr>
          <p:cNvPr id="1032" name="Picture 8" descr="Beyoncé - Wikipedia">
            <a:extLst>
              <a:ext uri="{FF2B5EF4-FFF2-40B4-BE49-F238E27FC236}">
                <a16:creationId xmlns:a16="http://schemas.microsoft.com/office/drawing/2014/main" id="{8AED51AC-0CDB-4739-1F34-14989ECC82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8245" y="2645276"/>
            <a:ext cx="2252479" cy="1567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tevie Wonder | Spotify">
            <a:extLst>
              <a:ext uri="{FF2B5EF4-FFF2-40B4-BE49-F238E27FC236}">
                <a16:creationId xmlns:a16="http://schemas.microsoft.com/office/drawing/2014/main" id="{7F827EE9-FCA6-E48E-033F-C70F086442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7684" y="4308464"/>
            <a:ext cx="2133600" cy="147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76858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1216840" y="88285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8094645"/>
              </p:ext>
            </p:extLst>
          </p:nvPr>
        </p:nvGraphicFramePr>
        <p:xfrm>
          <a:off x="374843" y="1571138"/>
          <a:ext cx="3120600" cy="4551870"/>
        </p:xfrm>
        <a:graphic>
          <a:graphicData uri="http://schemas.openxmlformats.org/drawingml/2006/table">
            <a:tbl>
              <a:tblPr firstRow="1" firstCol="1" bandRow="1"/>
              <a:tblGrid>
                <a:gridCol w="3120600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418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40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4310053">
                <a:tc>
                  <a:txBody>
                    <a:bodyPr/>
                    <a:lstStyle/>
                    <a:p>
                      <a:r>
                        <a:rPr lang="en-US" sz="14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Structure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the form of the music made up of verses and choruses .</a:t>
                      </a:r>
                    </a:p>
                    <a:p>
                      <a:r>
                        <a:rPr lang="en-US" sz="14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Pulse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lang="en-US" sz="1400" b="0" dirty="0"/>
                        <a:t>the regular heartbeat of the music; its steady beat.</a:t>
                      </a:r>
                    </a:p>
                    <a:p>
                      <a:r>
                        <a:rPr lang="en-US" sz="14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Rhythm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l</a:t>
                      </a:r>
                      <a:r>
                        <a:rPr lang="en-US" sz="1400" b="0" dirty="0"/>
                        <a:t>ong and short sounds or patterns that happen over the pulse. </a:t>
                      </a:r>
                    </a:p>
                    <a:p>
                      <a:r>
                        <a:rPr lang="en-US" sz="14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Pitch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GB" sz="1400" b="0" dirty="0"/>
                        <a:t>high and low sounds</a:t>
                      </a:r>
                      <a:endParaRPr lang="en-US" sz="14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4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Tempo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dirty="0"/>
                        <a:t>– the speed of the music; fast or slow or in-between. </a:t>
                      </a:r>
                      <a:endParaRPr lang="en-US" sz="14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4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Texture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dirty="0"/>
                        <a:t>– layers of sound working together. </a:t>
                      </a:r>
                      <a:r>
                        <a:rPr lang="en-US" sz="14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Dynamics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US" sz="1400" b="0" dirty="0"/>
                        <a:t>how loud or quiet the music is. </a:t>
                      </a:r>
                    </a:p>
                    <a:p>
                      <a:r>
                        <a:rPr lang="en-US" sz="14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Compose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to write a piece of music.</a:t>
                      </a:r>
                      <a:endParaRPr lang="en-US" sz="14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4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Improvise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where a melody line is made up to fit the chords of the song.</a:t>
                      </a:r>
                    </a:p>
                    <a:p>
                      <a:r>
                        <a:rPr lang="en-US" sz="14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Notation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the notes on the page that tell the musician what to play.</a:t>
                      </a:r>
                      <a:endParaRPr lang="en-US" sz="14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2929770"/>
              </p:ext>
            </p:extLst>
          </p:nvPr>
        </p:nvGraphicFramePr>
        <p:xfrm>
          <a:off x="393131" y="751242"/>
          <a:ext cx="9239819" cy="6763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5683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4587004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2567132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76366">
                <a:tc>
                  <a:txBody>
                    <a:bodyPr/>
                    <a:lstStyle/>
                    <a:p>
                      <a:r>
                        <a:rPr lang="en-US" dirty="0"/>
                        <a:t>Year group: 3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 </a:t>
                      </a:r>
                      <a:r>
                        <a:rPr lang="en-US" sz="1800" b="1" i="0" u="none" strike="noStrike" noProof="0" dirty="0">
                          <a:solidFill>
                            <a:schemeClr val="bg1"/>
                          </a:solidFill>
                          <a:latin typeface="Calibri"/>
                        </a:rPr>
                        <a:t>Glockenspiel Performance (Unit 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 Spring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1701605A-7494-8606-FDDE-A399A9F858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3769272"/>
              </p:ext>
            </p:extLst>
          </p:nvPr>
        </p:nvGraphicFramePr>
        <p:xfrm>
          <a:off x="3606459" y="1580811"/>
          <a:ext cx="6005243" cy="3632581"/>
        </p:xfrm>
        <a:graphic>
          <a:graphicData uri="http://schemas.openxmlformats.org/drawingml/2006/table">
            <a:tbl>
              <a:tblPr firstRow="1" firstCol="1" bandRow="1"/>
              <a:tblGrid>
                <a:gridCol w="6005243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2069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2104681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 glockenspiel is a tuned percussion instrument.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5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 glockenspiel uses beaters to play individual notes.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5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 glockenspiel follows treble clef music.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5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Treble clef music has a B on the middle line.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5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Treble clef notes go up and down following an 8-note scale starting and finishing on the same note. This is called a heptatonic scale, as it has 7 different notes.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5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 glockenspiel can be played loud or soft by hitting it harder or softer. </a:t>
                      </a:r>
                    </a:p>
                    <a:p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pic>
        <p:nvPicPr>
          <p:cNvPr id="7" name="Picture 2" descr="Soprano Diatonic Glockenspiel - Heritage Music UK">
            <a:extLst>
              <a:ext uri="{FF2B5EF4-FFF2-40B4-BE49-F238E27FC236}">
                <a16:creationId xmlns:a16="http://schemas.microsoft.com/office/drawing/2014/main" id="{95AF13E9-FB83-1A3A-0B2C-CC79ABE3564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98"/>
          <a:stretch/>
        </p:blipFill>
        <p:spPr bwMode="auto">
          <a:xfrm>
            <a:off x="9819109" y="2680126"/>
            <a:ext cx="2260566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C956840-57B2-AB74-C3F1-EADC5E453A5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4244"/>
          <a:stretch/>
        </p:blipFill>
        <p:spPr>
          <a:xfrm>
            <a:off x="9791345" y="4570229"/>
            <a:ext cx="2260566" cy="222671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938ADE7-CF4E-98CC-AD25-2249F8A864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43966" y="208344"/>
            <a:ext cx="2334305" cy="2340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4828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1216840" y="88285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7710696"/>
              </p:ext>
            </p:extLst>
          </p:nvPr>
        </p:nvGraphicFramePr>
        <p:xfrm>
          <a:off x="374843" y="1571138"/>
          <a:ext cx="3120600" cy="5179577"/>
        </p:xfrm>
        <a:graphic>
          <a:graphicData uri="http://schemas.openxmlformats.org/drawingml/2006/table">
            <a:tbl>
              <a:tblPr firstRow="1" firstCol="1" bandRow="1"/>
              <a:tblGrid>
                <a:gridCol w="3120600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418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40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4310053">
                <a:tc>
                  <a:txBody>
                    <a:bodyPr/>
                    <a:lstStyle/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Rock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a form of music with a powerful rhythm and beat.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Structure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the form of the music made up of verses and choruses 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Pulse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lang="en-US" sz="1200" b="0" dirty="0"/>
                        <a:t>the regular heartbeat of the music; its steady beat.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Rhythm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l</a:t>
                      </a:r>
                      <a:r>
                        <a:rPr lang="en-US" sz="1200" b="0" dirty="0"/>
                        <a:t>ong and short sounds or patterns that happen over the pulse. 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Pitch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GB" sz="1200" b="0" dirty="0"/>
                        <a:t>high and low sounds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Bridge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a fill section in-between the verse and chorus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Tempo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dirty="0"/>
                        <a:t>– the speed of the music; fast or slow or in-between.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Texture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lang="en-US" sz="1200" b="0" dirty="0"/>
                        <a:t>layers of sound working together. 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Dynamics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US" sz="1200" b="0" dirty="0"/>
                        <a:t>how loud or quiet the music is.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Chorus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a repeating main theme of the song in-between each verse 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Verse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the main sections of the song with lyrics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Improvise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where a melody line is made up to fit the chords of the song.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Compose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to write a piece of music.</a:t>
                      </a:r>
                      <a:endParaRPr lang="en-US" sz="12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Melody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The main musical pattern of a piece of music.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Reggae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a Jamaican musical style from the 1960s.</a:t>
                      </a:r>
                      <a:endParaRPr lang="en-US" sz="12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9490748"/>
              </p:ext>
            </p:extLst>
          </p:nvPr>
        </p:nvGraphicFramePr>
        <p:xfrm>
          <a:off x="374843" y="753595"/>
          <a:ext cx="9239819" cy="6763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5683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4836386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2317750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76366">
                <a:tc>
                  <a:txBody>
                    <a:bodyPr/>
                    <a:lstStyle/>
                    <a:p>
                      <a:r>
                        <a:rPr lang="en-US" dirty="0"/>
                        <a:t>Year group: 3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 </a:t>
                      </a:r>
                      <a:r>
                        <a:rPr lang="en-US" sz="1800" b="1" i="0" u="none" strike="noStrike" noProof="0" dirty="0">
                          <a:solidFill>
                            <a:schemeClr val="bg1"/>
                          </a:solidFill>
                          <a:latin typeface="Calibri"/>
                        </a:rPr>
                        <a:t>Three Little Birds (Reggae)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 Summer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pic>
        <p:nvPicPr>
          <p:cNvPr id="1026" name="Picture 2" descr="Soprano Diatonic Glockenspiel - Heritage Music UK">
            <a:extLst>
              <a:ext uri="{FF2B5EF4-FFF2-40B4-BE49-F238E27FC236}">
                <a16:creationId xmlns:a16="http://schemas.microsoft.com/office/drawing/2014/main" id="{2C12E02A-BEC9-3E71-725A-8EBB4EDC40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98"/>
          <a:stretch/>
        </p:blipFill>
        <p:spPr bwMode="auto">
          <a:xfrm>
            <a:off x="9819109" y="2680126"/>
            <a:ext cx="2260566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1701605A-7494-8606-FDDE-A399A9F858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2972426"/>
              </p:ext>
            </p:extLst>
          </p:nvPr>
        </p:nvGraphicFramePr>
        <p:xfrm>
          <a:off x="3606459" y="1580811"/>
          <a:ext cx="6005243" cy="3678301"/>
        </p:xfrm>
        <a:graphic>
          <a:graphicData uri="http://schemas.openxmlformats.org/drawingml/2006/table">
            <a:tbl>
              <a:tblPr firstRow="1" firstCol="1" bandRow="1"/>
              <a:tblGrid>
                <a:gridCol w="6005243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2069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2104681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Three Little Birds is a Reggae song written by Bob Marley in 1977.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5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Bob Marley is one of the most famous Reggae musicians and has helped make it famous world-wide.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5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 instruments in the song are vocals, backing vocals, bass, guitar, drums, keyboard and organ.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5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</a:t>
                      </a:r>
                      <a:r>
                        <a:rPr lang="en-US" sz="15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ggae is a style of popular music that originated in Jamaica in the late 1960s and quickly emerged as the country's dominant music. </a:t>
                      </a:r>
                    </a:p>
                    <a:p>
                      <a:pPr marL="171450" marR="0" lvl="0" indent="-1714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5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Other famous Reggae songs include </a:t>
                      </a:r>
                      <a:r>
                        <a:rPr lang="en-GB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Jamming by Bob Marley, </a:t>
                      </a: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Small People by Ziggy Marley, 54-46 Was My Number by Toots and </a:t>
                      </a:r>
                      <a:r>
                        <a:rPr lang="en-GB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 </a:t>
                      </a:r>
                      <a:r>
                        <a:rPr lang="en-GB" sz="15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Maytals</a:t>
                      </a:r>
                      <a:r>
                        <a:rPr lang="en-GB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and </a:t>
                      </a: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Ram Goat Liver by Pluto </a:t>
                      </a:r>
                      <a:r>
                        <a:rPr lang="en-US" sz="15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Shervington</a:t>
                      </a: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5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84D3E0C3-2864-D8D2-3812-87E26F81D2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2919" y="350352"/>
            <a:ext cx="2267559" cy="226133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F36E885-95BB-5870-B867-C2749B7401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72019" y="4561839"/>
            <a:ext cx="2307656" cy="122085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AECC14C-903A-10E7-4942-4559F1859E2F}"/>
              </a:ext>
            </a:extLst>
          </p:cNvPr>
          <p:cNvSpPr txBox="1"/>
          <p:nvPr/>
        </p:nvSpPr>
        <p:spPr>
          <a:xfrm>
            <a:off x="3800474" y="5600700"/>
            <a:ext cx="37623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To be taught over half the term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13556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1216840" y="88285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150427"/>
              </p:ext>
            </p:extLst>
          </p:nvPr>
        </p:nvGraphicFramePr>
        <p:xfrm>
          <a:off x="374843" y="1571138"/>
          <a:ext cx="3120600" cy="4813817"/>
        </p:xfrm>
        <a:graphic>
          <a:graphicData uri="http://schemas.openxmlformats.org/drawingml/2006/table">
            <a:tbl>
              <a:tblPr firstRow="1" firstCol="1" bandRow="1"/>
              <a:tblGrid>
                <a:gridCol w="3120600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418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40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4310053">
                <a:tc>
                  <a:txBody>
                    <a:bodyPr/>
                    <a:lstStyle/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Structure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the form of the music made up of verses and choruses 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Pulse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lang="en-US" sz="1200" b="0" dirty="0"/>
                        <a:t>the regular heartbeat of the music; its steady beat.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Rhythm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l</a:t>
                      </a:r>
                      <a:r>
                        <a:rPr lang="en-US" sz="1200" b="0" dirty="0"/>
                        <a:t>ong and short sounds or patterns that happen over the pulse. 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Pitch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GB" sz="1200" b="0" dirty="0"/>
                        <a:t>high and low sounds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Tempo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dirty="0"/>
                        <a:t>– the speed of the music; fast or slow or in-between.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Texture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dirty="0"/>
                        <a:t>– layers of sound working together. </a:t>
                      </a:r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Dynamics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US" sz="1200" b="0" dirty="0"/>
                        <a:t>how loud or quiet the music is.</a:t>
                      </a:r>
                    </a:p>
                    <a:p>
                      <a:r>
                        <a:rPr lang="en-US" sz="1200" b="1" dirty="0"/>
                        <a:t>Timbre</a:t>
                      </a:r>
                      <a:r>
                        <a:rPr lang="en-US" sz="1200" dirty="0"/>
                        <a:t> – the different sound quality of each instrument. </a:t>
                      </a:r>
                      <a:r>
                        <a:rPr lang="en-US" sz="1200" b="0" dirty="0"/>
                        <a:t>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Appraising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listening to and understanding styles of music.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Traditional songs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songs that were created a long time ago and are popular in a certain culture 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Folk songs – traditional songs from different cultures  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Acceptance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where you treat everyone equally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Respect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where you treat others as you would like to be treated yourself</a:t>
                      </a:r>
                      <a:endParaRPr lang="en-US" sz="12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sz="12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5456612"/>
              </p:ext>
            </p:extLst>
          </p:nvPr>
        </p:nvGraphicFramePr>
        <p:xfrm>
          <a:off x="393131" y="751242"/>
          <a:ext cx="9239819" cy="6763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5683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4587004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2567132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76366">
                <a:tc>
                  <a:txBody>
                    <a:bodyPr/>
                    <a:lstStyle/>
                    <a:p>
                      <a:r>
                        <a:rPr lang="en-US" dirty="0"/>
                        <a:t>Year group: 3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 </a:t>
                      </a:r>
                      <a:r>
                        <a:rPr lang="en-US" sz="1800" b="1" i="0" u="none" strike="noStrike" noProof="0" dirty="0">
                          <a:solidFill>
                            <a:schemeClr val="bg1"/>
                          </a:solidFill>
                          <a:latin typeface="Calibri"/>
                        </a:rPr>
                        <a:t>The Dragon Song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 Summer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1701605A-7494-8606-FDDE-A399A9F858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1851484"/>
              </p:ext>
            </p:extLst>
          </p:nvPr>
        </p:nvGraphicFramePr>
        <p:xfrm>
          <a:off x="3606459" y="1580811"/>
          <a:ext cx="6005243" cy="4364101"/>
        </p:xfrm>
        <a:graphic>
          <a:graphicData uri="http://schemas.openxmlformats.org/drawingml/2006/table">
            <a:tbl>
              <a:tblPr firstRow="1" firstCol="1" bandRow="1"/>
              <a:tblGrid>
                <a:gridCol w="6005243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2069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2104681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 Dragon Song is about themes of kindness, respect, friendship, acceptance and happiness.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8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Traditional Folk tunes are songs that come from different culture around the world.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8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Folk songs help us celebrate our differences and learn about different cultures.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8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 folk songs from around the world: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Birdsong – Chinese folk music</a:t>
                      </a:r>
                    </a:p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GB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Vaishnava Java – A Hindu Song</a:t>
                      </a:r>
                    </a:p>
                    <a:p>
                      <a:r>
                        <a:rPr lang="en-GB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A Turkish Traditional Tune</a:t>
                      </a:r>
                    </a:p>
                    <a:p>
                      <a:r>
                        <a:rPr lang="en-GB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Aitutaki Drum Dance from Polynesia</a:t>
                      </a:r>
                    </a:p>
                    <a:p>
                      <a:r>
                        <a:rPr lang="en-GB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GB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Zebaidir</a:t>
                      </a:r>
                      <a:r>
                        <a:rPr lang="en-GB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Song from Sudan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5F16E86B-D937-1658-4FEA-2F2B6E10B5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2318" y="278929"/>
            <a:ext cx="2322863" cy="2322863"/>
          </a:xfrm>
          <a:prstGeom prst="rect">
            <a:avLst/>
          </a:prstGeom>
        </p:spPr>
      </p:pic>
      <p:pic>
        <p:nvPicPr>
          <p:cNvPr id="2054" name="Picture 6" descr="Birdsong in music - Wikipedia">
            <a:extLst>
              <a:ext uri="{FF2B5EF4-FFF2-40B4-BE49-F238E27FC236}">
                <a16:creationId xmlns:a16="http://schemas.microsoft.com/office/drawing/2014/main" id="{11227642-A457-F235-8D1C-C255EF91A1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1400" y="2716025"/>
            <a:ext cx="2253781" cy="1718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Music and Dance | Tahiti dance online">
            <a:extLst>
              <a:ext uri="{FF2B5EF4-FFF2-40B4-BE49-F238E27FC236}">
                <a16:creationId xmlns:a16="http://schemas.microsoft.com/office/drawing/2014/main" id="{527619FA-993C-F02B-A321-DDECA148FE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9314" y="4548766"/>
            <a:ext cx="2990359" cy="199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E9AFF7C-926C-49DE-A0A2-2DD59ECC67AA}"/>
              </a:ext>
            </a:extLst>
          </p:cNvPr>
          <p:cNvSpPr txBox="1"/>
          <p:nvPr/>
        </p:nvSpPr>
        <p:spPr>
          <a:xfrm>
            <a:off x="3823472" y="6057535"/>
            <a:ext cx="37623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To be taught over half the term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79904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5687FBB17144BBF058BF3091118F4" ma:contentTypeVersion="18" ma:contentTypeDescription="Create a new document." ma:contentTypeScope="" ma:versionID="022ec7ac03cae412e9e122297c51b85b">
  <xsd:schema xmlns:xsd="http://www.w3.org/2001/XMLSchema" xmlns:xs="http://www.w3.org/2001/XMLSchema" xmlns:p="http://schemas.microsoft.com/office/2006/metadata/properties" xmlns:ns2="8b73fee4-4ac8-4f88-ad2e-4ab6413e1b1c" xmlns:ns3="fbdaa650-8cd8-42f6-940f-8c4192b28714" targetNamespace="http://schemas.microsoft.com/office/2006/metadata/properties" ma:root="true" ma:fieldsID="f72f75c160a832d82c99819a47462b20" ns2:_="" ns3:_="">
    <xsd:import namespace="8b73fee4-4ac8-4f88-ad2e-4ab6413e1b1c"/>
    <xsd:import namespace="fbdaa650-8cd8-42f6-940f-8c4192b287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73fee4-4ac8-4f88-ad2e-4ab6413e1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a650-8cd8-42f6-940f-8c4192b2871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e85d434-088b-4a0c-a0e6-a780414f8814}" ma:internalName="TaxCatchAll" ma:showField="CatchAllData" ma:web="fbdaa650-8cd8-42f6-940f-8c4192b2871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bdaa650-8cd8-42f6-940f-8c4192b28714" xsi:nil="true"/>
    <lcf76f155ced4ddcb4097134ff3c332f xmlns="8b73fee4-4ac8-4f88-ad2e-4ab6413e1b1c">
      <Terms xmlns="http://schemas.microsoft.com/office/infopath/2007/PartnerControls"/>
    </lcf76f155ced4ddcb4097134ff3c332f>
    <SharedWithUsers xmlns="fbdaa650-8cd8-42f6-940f-8c4192b28714">
      <UserInfo>
        <DisplayName/>
        <AccountId xsi:nil="true"/>
        <AccountType/>
      </UserInfo>
    </SharedWithUsers>
    <MediaLengthInSeconds xmlns="8b73fee4-4ac8-4f88-ad2e-4ab6413e1b1c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8C12C22-158B-475B-B04A-41C7CAC64DA8}"/>
</file>

<file path=customXml/itemProps2.xml><?xml version="1.0" encoding="utf-8"?>
<ds:datastoreItem xmlns:ds="http://schemas.openxmlformats.org/officeDocument/2006/customXml" ds:itemID="{0D770B42-6AB1-4742-A7C9-0033CE9B861B}">
  <ds:schemaRefs>
    <ds:schemaRef ds:uri="http://purl.org/dc/dcmitype/"/>
    <ds:schemaRef ds:uri="http://schemas.microsoft.com/office/infopath/2007/PartnerControls"/>
    <ds:schemaRef ds:uri="fbdaa650-8cd8-42f6-940f-8c4192b28714"/>
    <ds:schemaRef ds:uri="http://schemas.microsoft.com/office/2006/documentManagement/types"/>
    <ds:schemaRef ds:uri="http://purl.org/dc/elements/1.1/"/>
    <ds:schemaRef ds:uri="http://schemas.microsoft.com/office/2006/metadata/properties"/>
    <ds:schemaRef ds:uri="8b73fee4-4ac8-4f88-ad2e-4ab6413e1b1c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6F04AFA0-56E6-4D61-A7EE-39B33765E3D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341</TotalTime>
  <Words>1127</Words>
  <Application>Microsoft Office PowerPoint</Application>
  <PresentationFormat>Widescreen</PresentationFormat>
  <Paragraphs>121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Britannic Bold</vt:lpstr>
      <vt:lpstr>Calibri</vt:lpstr>
      <vt:lpstr>Mystical Woods Rough Script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 Beldham</dc:creator>
  <cp:lastModifiedBy>J Barker</cp:lastModifiedBy>
  <cp:revision>323</cp:revision>
  <dcterms:created xsi:type="dcterms:W3CDTF">2023-03-17T10:15:59Z</dcterms:created>
  <dcterms:modified xsi:type="dcterms:W3CDTF">2024-06-04T11:56:03Z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9d133d5-5401-4903-95cd-de83b334d2cb_Enabled">
    <vt:lpwstr>true</vt:lpwstr>
  </property>
  <property fmtid="{D5CDD505-2E9C-101B-9397-08002B2CF9AE}" pid="3" name="MSIP_Label_f9d133d5-5401-4903-95cd-de83b334d2cb_SetDate">
    <vt:lpwstr>2023-03-17T12:45:07Z</vt:lpwstr>
  </property>
  <property fmtid="{D5CDD505-2E9C-101B-9397-08002B2CF9AE}" pid="4" name="MSIP_Label_f9d133d5-5401-4903-95cd-de83b334d2cb_Method">
    <vt:lpwstr>Privileged</vt:lpwstr>
  </property>
  <property fmtid="{D5CDD505-2E9C-101B-9397-08002B2CF9AE}" pid="5" name="MSIP_Label_f9d133d5-5401-4903-95cd-de83b334d2cb_Name">
    <vt:lpwstr>f9d133d5-5401-4903-95cd-de83b334d2cb</vt:lpwstr>
  </property>
  <property fmtid="{D5CDD505-2E9C-101B-9397-08002B2CF9AE}" pid="6" name="MSIP_Label_f9d133d5-5401-4903-95cd-de83b334d2cb_SiteId">
    <vt:lpwstr>a091745a-b7d8-4d7a-b2a6-1359053d4510</vt:lpwstr>
  </property>
  <property fmtid="{D5CDD505-2E9C-101B-9397-08002B2CF9AE}" pid="7" name="MSIP_Label_f9d133d5-5401-4903-95cd-de83b334d2cb_ActionId">
    <vt:lpwstr>a000942b-8426-4c1d-9799-b3c03e53af05</vt:lpwstr>
  </property>
  <property fmtid="{D5CDD505-2E9C-101B-9397-08002B2CF9AE}" pid="8" name="MSIP_Label_f9d133d5-5401-4903-95cd-de83b334d2cb_ContentBits">
    <vt:lpwstr>0</vt:lpwstr>
  </property>
  <property fmtid="{D5CDD505-2E9C-101B-9397-08002B2CF9AE}" pid="9" name="ContentTypeId">
    <vt:lpwstr>0x010100F3E5687FBB17144BBF058BF3091118F4</vt:lpwstr>
  </property>
  <property fmtid="{D5CDD505-2E9C-101B-9397-08002B2CF9AE}" pid="10" name="Order">
    <vt:r8>26525300</vt:r8>
  </property>
  <property fmtid="{D5CDD505-2E9C-101B-9397-08002B2CF9AE}" pid="11" name="ComplianceAssetId">
    <vt:lpwstr/>
  </property>
  <property fmtid="{D5CDD505-2E9C-101B-9397-08002B2CF9AE}" pid="12" name="_ExtendedDescription">
    <vt:lpwstr/>
  </property>
  <property fmtid="{D5CDD505-2E9C-101B-9397-08002B2CF9AE}" pid="13" name="TriggerFlowInfo">
    <vt:lpwstr/>
  </property>
  <property fmtid="{D5CDD505-2E9C-101B-9397-08002B2CF9AE}" pid="14" name="MediaServiceImageTags">
    <vt:lpwstr/>
  </property>
</Properties>
</file>