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7" r:id="rId5"/>
  </p:sldIdLst>
  <p:sldSz cx="6858000" cy="12192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76" autoAdjust="0"/>
    <p:restoredTop sz="94660"/>
  </p:normalViewPr>
  <p:slideViewPr>
    <p:cSldViewPr snapToGrid="0">
      <p:cViewPr varScale="1">
        <p:scale>
          <a:sx n="34" d="100"/>
          <a:sy n="34" d="100"/>
        </p:scale>
        <p:origin x="248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5" Type="http://schemas.openxmlformats.org/officeDocument/2006/relationships/slide" Target="slides/slide1.xml"/><Relationship Id="rId4" Type="http://schemas.openxmlformats.org/officeDocument/2006/relationships/slideMaster" Target="slideMasters/slideMaster1.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14350" y="1995312"/>
            <a:ext cx="5829300" cy="4244622"/>
          </a:xfrm>
        </p:spPr>
        <p:txBody>
          <a:bodyPr anchor="b"/>
          <a:lstStyle>
            <a:lvl1pPr algn="ctr">
              <a:defRPr sz="4500"/>
            </a:lvl1pPr>
          </a:lstStyle>
          <a:p>
            <a:r>
              <a:rPr lang="en-US"/>
              <a:t>Click to edit Master title style</a:t>
            </a:r>
            <a:endParaRPr lang="en-US" dirty="0"/>
          </a:p>
        </p:txBody>
      </p:sp>
      <p:sp>
        <p:nvSpPr>
          <p:cNvPr id="3" name="Subtitle 2"/>
          <p:cNvSpPr>
            <a:spLocks noGrp="1"/>
          </p:cNvSpPr>
          <p:nvPr>
            <p:ph type="subTitle" idx="1"/>
          </p:nvPr>
        </p:nvSpPr>
        <p:spPr>
          <a:xfrm>
            <a:off x="857250" y="6403623"/>
            <a:ext cx="5143500" cy="2943577"/>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3154EC0-08D6-44E1-A56C-D007109E223D}" type="datetimeFigureOut">
              <a:rPr lang="en-GB" smtClean="0"/>
              <a:t>06/05/2025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E5D4CEE-7AFB-4168-BAE4-E9F141079B14}" type="slidenum">
              <a:rPr lang="en-GB" smtClean="0"/>
              <a:t>‹#›</a:t>
            </a:fld>
            <a:endParaRPr lang="en-GB"/>
          </a:p>
        </p:txBody>
      </p:sp>
    </p:spTree>
    <p:extLst>
      <p:ext uri="{BB962C8B-B14F-4D97-AF65-F5344CB8AC3E}">
        <p14:creationId xmlns:p14="http://schemas.microsoft.com/office/powerpoint/2010/main" val="530863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3154EC0-08D6-44E1-A56C-D007109E223D}" type="datetimeFigureOut">
              <a:rPr lang="en-GB" smtClean="0"/>
              <a:t>06/05/2025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E5D4CEE-7AFB-4168-BAE4-E9F141079B14}" type="slidenum">
              <a:rPr lang="en-GB" smtClean="0"/>
              <a:t>‹#›</a:t>
            </a:fld>
            <a:endParaRPr lang="en-GB"/>
          </a:p>
        </p:txBody>
      </p:sp>
    </p:spTree>
    <p:extLst>
      <p:ext uri="{BB962C8B-B14F-4D97-AF65-F5344CB8AC3E}">
        <p14:creationId xmlns:p14="http://schemas.microsoft.com/office/powerpoint/2010/main" val="22552408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67916" y="3039537"/>
            <a:ext cx="5915025" cy="5071532"/>
          </a:xfrm>
        </p:spPr>
        <p:txBody>
          <a:bodyPr anchor="b"/>
          <a:lstStyle>
            <a:lvl1pPr>
              <a:defRPr sz="4500"/>
            </a:lvl1pPr>
          </a:lstStyle>
          <a:p>
            <a:r>
              <a:rPr lang="en-US"/>
              <a:t>Click to edit Master title style</a:t>
            </a:r>
            <a:endParaRPr lang="en-US" dirty="0"/>
          </a:p>
        </p:txBody>
      </p:sp>
      <p:sp>
        <p:nvSpPr>
          <p:cNvPr id="3" name="Text Placeholder 2"/>
          <p:cNvSpPr>
            <a:spLocks noGrp="1"/>
          </p:cNvSpPr>
          <p:nvPr>
            <p:ph type="body" idx="1"/>
          </p:nvPr>
        </p:nvSpPr>
        <p:spPr>
          <a:xfrm>
            <a:off x="467916" y="8159048"/>
            <a:ext cx="5915025" cy="2666999"/>
          </a:xfrm>
        </p:spPr>
        <p:txBody>
          <a:bodyPr/>
          <a:lstStyle>
            <a:lvl1pPr marL="0" indent="0">
              <a:buNone/>
              <a:defRPr sz="1800">
                <a:solidFill>
                  <a:schemeClr val="tx1">
                    <a:tint val="82000"/>
                  </a:schemeClr>
                </a:solidFill>
              </a:defRPr>
            </a:lvl1pPr>
            <a:lvl2pPr marL="342900" indent="0">
              <a:buNone/>
              <a:defRPr sz="1500">
                <a:solidFill>
                  <a:schemeClr val="tx1">
                    <a:tint val="82000"/>
                  </a:schemeClr>
                </a:solidFill>
              </a:defRPr>
            </a:lvl2pPr>
            <a:lvl3pPr marL="685800" indent="0">
              <a:buNone/>
              <a:defRPr sz="1350">
                <a:solidFill>
                  <a:schemeClr val="tx1">
                    <a:tint val="82000"/>
                  </a:schemeClr>
                </a:solidFill>
              </a:defRPr>
            </a:lvl3pPr>
            <a:lvl4pPr marL="1028700" indent="0">
              <a:buNone/>
              <a:defRPr sz="1200">
                <a:solidFill>
                  <a:schemeClr val="tx1">
                    <a:tint val="82000"/>
                  </a:schemeClr>
                </a:solidFill>
              </a:defRPr>
            </a:lvl4pPr>
            <a:lvl5pPr marL="1371600" indent="0">
              <a:buNone/>
              <a:defRPr sz="1200">
                <a:solidFill>
                  <a:schemeClr val="tx1">
                    <a:tint val="82000"/>
                  </a:schemeClr>
                </a:solidFill>
              </a:defRPr>
            </a:lvl5pPr>
            <a:lvl6pPr marL="1714500" indent="0">
              <a:buNone/>
              <a:defRPr sz="1200">
                <a:solidFill>
                  <a:schemeClr val="tx1">
                    <a:tint val="82000"/>
                  </a:schemeClr>
                </a:solidFill>
              </a:defRPr>
            </a:lvl6pPr>
            <a:lvl7pPr marL="2057400" indent="0">
              <a:buNone/>
              <a:defRPr sz="1200">
                <a:solidFill>
                  <a:schemeClr val="tx1">
                    <a:tint val="82000"/>
                  </a:schemeClr>
                </a:solidFill>
              </a:defRPr>
            </a:lvl7pPr>
            <a:lvl8pPr marL="2400300" indent="0">
              <a:buNone/>
              <a:defRPr sz="1200">
                <a:solidFill>
                  <a:schemeClr val="tx1">
                    <a:tint val="82000"/>
                  </a:schemeClr>
                </a:solidFill>
              </a:defRPr>
            </a:lvl8pPr>
            <a:lvl9pPr marL="2743200" indent="0">
              <a:buNone/>
              <a:defRPr sz="12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3154EC0-08D6-44E1-A56C-D007109E223D}" type="datetimeFigureOut">
              <a:rPr lang="en-GB" smtClean="0"/>
              <a:t>06/05/2025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E5D4CEE-7AFB-4168-BAE4-E9F141079B14}" type="slidenum">
              <a:rPr lang="en-GB" smtClean="0"/>
              <a:t>‹#›</a:t>
            </a:fld>
            <a:endParaRPr lang="en-GB"/>
          </a:p>
        </p:txBody>
      </p:sp>
    </p:spTree>
    <p:extLst>
      <p:ext uri="{BB962C8B-B14F-4D97-AF65-F5344CB8AC3E}">
        <p14:creationId xmlns:p14="http://schemas.microsoft.com/office/powerpoint/2010/main" val="3513249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471488" y="3245556"/>
            <a:ext cx="2914650" cy="7735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3471863" y="3245556"/>
            <a:ext cx="2914650" cy="773571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3154EC0-08D6-44E1-A56C-D007109E223D}" type="datetimeFigureOut">
              <a:rPr lang="en-GB" smtClean="0"/>
              <a:t>06/05/2025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E5D4CEE-7AFB-4168-BAE4-E9F141079B14}" type="slidenum">
              <a:rPr lang="en-GB" smtClean="0"/>
              <a:t>‹#›</a:t>
            </a:fld>
            <a:endParaRPr lang="en-GB"/>
          </a:p>
        </p:txBody>
      </p:sp>
    </p:spTree>
    <p:extLst>
      <p:ext uri="{BB962C8B-B14F-4D97-AF65-F5344CB8AC3E}">
        <p14:creationId xmlns:p14="http://schemas.microsoft.com/office/powerpoint/2010/main" val="2353568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72381" y="649114"/>
            <a:ext cx="5915025" cy="2356556"/>
          </a:xfrm>
        </p:spPr>
        <p:txBody>
          <a:bodyPr/>
          <a:lstStyle/>
          <a:p>
            <a:r>
              <a:rPr lang="en-US"/>
              <a:t>Click to edit Master title style</a:t>
            </a:r>
            <a:endParaRPr lang="en-US" dirty="0"/>
          </a:p>
        </p:txBody>
      </p:sp>
      <p:sp>
        <p:nvSpPr>
          <p:cNvPr id="3" name="Text Placeholder 2"/>
          <p:cNvSpPr>
            <a:spLocks noGrp="1"/>
          </p:cNvSpPr>
          <p:nvPr>
            <p:ph type="body" idx="1"/>
          </p:nvPr>
        </p:nvSpPr>
        <p:spPr>
          <a:xfrm>
            <a:off x="472381" y="2988734"/>
            <a:ext cx="2901255" cy="146473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72381" y="4453467"/>
            <a:ext cx="2901255" cy="655037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3471863" y="2988734"/>
            <a:ext cx="2915543" cy="146473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3471863" y="4453467"/>
            <a:ext cx="2915543" cy="655037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3154EC0-08D6-44E1-A56C-D007109E223D}" type="datetimeFigureOut">
              <a:rPr lang="en-GB" smtClean="0"/>
              <a:t>06/05/2025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E5D4CEE-7AFB-4168-BAE4-E9F141079B14}" type="slidenum">
              <a:rPr lang="en-GB" smtClean="0"/>
              <a:t>‹#›</a:t>
            </a:fld>
            <a:endParaRPr lang="en-GB"/>
          </a:p>
        </p:txBody>
      </p:sp>
    </p:spTree>
    <p:extLst>
      <p:ext uri="{BB962C8B-B14F-4D97-AF65-F5344CB8AC3E}">
        <p14:creationId xmlns:p14="http://schemas.microsoft.com/office/powerpoint/2010/main" val="22259526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3154EC0-08D6-44E1-A56C-D007109E223D}" type="datetimeFigureOut">
              <a:rPr lang="en-GB" smtClean="0"/>
              <a:t>06/05/2025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E5D4CEE-7AFB-4168-BAE4-E9F141079B14}" type="slidenum">
              <a:rPr lang="en-GB" smtClean="0"/>
              <a:t>‹#›</a:t>
            </a:fld>
            <a:endParaRPr lang="en-GB"/>
          </a:p>
        </p:txBody>
      </p:sp>
    </p:spTree>
    <p:extLst>
      <p:ext uri="{BB962C8B-B14F-4D97-AF65-F5344CB8AC3E}">
        <p14:creationId xmlns:p14="http://schemas.microsoft.com/office/powerpoint/2010/main" val="31026359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3154EC0-08D6-44E1-A56C-D007109E223D}" type="datetimeFigureOut">
              <a:rPr lang="en-GB" smtClean="0"/>
              <a:t>06/05/2025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E5D4CEE-7AFB-4168-BAE4-E9F141079B14}" type="slidenum">
              <a:rPr lang="en-GB" smtClean="0"/>
              <a:t>‹#›</a:t>
            </a:fld>
            <a:endParaRPr lang="en-GB"/>
          </a:p>
        </p:txBody>
      </p:sp>
    </p:spTree>
    <p:extLst>
      <p:ext uri="{BB962C8B-B14F-4D97-AF65-F5344CB8AC3E}">
        <p14:creationId xmlns:p14="http://schemas.microsoft.com/office/powerpoint/2010/main" val="8753815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812800"/>
            <a:ext cx="2211884" cy="2844800"/>
          </a:xfrm>
        </p:spPr>
        <p:txBody>
          <a:bodyPr anchor="b"/>
          <a:lstStyle>
            <a:lvl1pPr>
              <a:defRPr sz="2400"/>
            </a:lvl1pPr>
          </a:lstStyle>
          <a:p>
            <a:r>
              <a:rPr lang="en-US"/>
              <a:t>Click to edit Master title style</a:t>
            </a:r>
            <a:endParaRPr lang="en-US" dirty="0"/>
          </a:p>
        </p:txBody>
      </p:sp>
      <p:sp>
        <p:nvSpPr>
          <p:cNvPr id="3" name="Content Placeholder 2"/>
          <p:cNvSpPr>
            <a:spLocks noGrp="1"/>
          </p:cNvSpPr>
          <p:nvPr>
            <p:ph idx="1"/>
          </p:nvPr>
        </p:nvSpPr>
        <p:spPr>
          <a:xfrm>
            <a:off x="2915543" y="1755425"/>
            <a:ext cx="3471863" cy="8664222"/>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72381" y="3657600"/>
            <a:ext cx="2211884" cy="6776156"/>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33154EC0-08D6-44E1-A56C-D007109E223D}" type="datetimeFigureOut">
              <a:rPr lang="en-GB" smtClean="0"/>
              <a:t>06/05/2025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E5D4CEE-7AFB-4168-BAE4-E9F141079B14}" type="slidenum">
              <a:rPr lang="en-GB" smtClean="0"/>
              <a:t>‹#›</a:t>
            </a:fld>
            <a:endParaRPr lang="en-GB"/>
          </a:p>
        </p:txBody>
      </p:sp>
    </p:spTree>
    <p:extLst>
      <p:ext uri="{BB962C8B-B14F-4D97-AF65-F5344CB8AC3E}">
        <p14:creationId xmlns:p14="http://schemas.microsoft.com/office/powerpoint/2010/main" val="210761021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381" y="812800"/>
            <a:ext cx="2211884" cy="2844800"/>
          </a:xfrm>
        </p:spPr>
        <p:txBody>
          <a:bodyPr anchor="b"/>
          <a:lstStyle>
            <a:lvl1pPr>
              <a:defRPr sz="2400"/>
            </a:lvl1pPr>
          </a:lstStyle>
          <a:p>
            <a:r>
              <a:rPr lang="en-US"/>
              <a:t>Click to edit Master title style</a:t>
            </a:r>
            <a:endParaRPr lang="en-US" dirty="0"/>
          </a:p>
        </p:txBody>
      </p:sp>
      <p:sp>
        <p:nvSpPr>
          <p:cNvPr id="3" name="Picture Placeholder 2"/>
          <p:cNvSpPr>
            <a:spLocks noGrp="1" noChangeAspect="1"/>
          </p:cNvSpPr>
          <p:nvPr>
            <p:ph type="pic" idx="1"/>
          </p:nvPr>
        </p:nvSpPr>
        <p:spPr>
          <a:xfrm>
            <a:off x="2915543" y="1755425"/>
            <a:ext cx="3471863" cy="8664222"/>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en-US"/>
              <a:t>Click icon to add picture</a:t>
            </a:r>
            <a:endParaRPr lang="en-US" dirty="0"/>
          </a:p>
        </p:txBody>
      </p:sp>
      <p:sp>
        <p:nvSpPr>
          <p:cNvPr id="4" name="Text Placeholder 3"/>
          <p:cNvSpPr>
            <a:spLocks noGrp="1"/>
          </p:cNvSpPr>
          <p:nvPr>
            <p:ph type="body" sz="half" idx="2"/>
          </p:nvPr>
        </p:nvSpPr>
        <p:spPr>
          <a:xfrm>
            <a:off x="472381" y="3657600"/>
            <a:ext cx="2211884" cy="6776156"/>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p:cNvSpPr>
            <a:spLocks noGrp="1"/>
          </p:cNvSpPr>
          <p:nvPr>
            <p:ph type="dt" sz="half" idx="10"/>
          </p:nvPr>
        </p:nvSpPr>
        <p:spPr/>
        <p:txBody>
          <a:bodyPr/>
          <a:lstStyle/>
          <a:p>
            <a:fld id="{33154EC0-08D6-44E1-A56C-D007109E223D}" type="datetimeFigureOut">
              <a:rPr lang="en-GB" smtClean="0"/>
              <a:t>06/05/2025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E5D4CEE-7AFB-4168-BAE4-E9F141079B14}" type="slidenum">
              <a:rPr lang="en-GB" smtClean="0"/>
              <a:t>‹#›</a:t>
            </a:fld>
            <a:endParaRPr lang="en-GB"/>
          </a:p>
        </p:txBody>
      </p:sp>
    </p:spTree>
    <p:extLst>
      <p:ext uri="{BB962C8B-B14F-4D97-AF65-F5344CB8AC3E}">
        <p14:creationId xmlns:p14="http://schemas.microsoft.com/office/powerpoint/2010/main" val="168893073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3154EC0-08D6-44E1-A56C-D007109E223D}" type="datetimeFigureOut">
              <a:rPr lang="en-GB" smtClean="0"/>
              <a:t>06/05/2025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E5D4CEE-7AFB-4168-BAE4-E9F141079B14}" type="slidenum">
              <a:rPr lang="en-GB" smtClean="0"/>
              <a:t>‹#›</a:t>
            </a:fld>
            <a:endParaRPr lang="en-GB"/>
          </a:p>
        </p:txBody>
      </p:sp>
    </p:spTree>
    <p:extLst>
      <p:ext uri="{BB962C8B-B14F-4D97-AF65-F5344CB8AC3E}">
        <p14:creationId xmlns:p14="http://schemas.microsoft.com/office/powerpoint/2010/main" val="40752968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907757" y="649111"/>
            <a:ext cx="1478756" cy="10332156"/>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71488" y="649111"/>
            <a:ext cx="4350544" cy="10332156"/>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3154EC0-08D6-44E1-A56C-D007109E223D}" type="datetimeFigureOut">
              <a:rPr lang="en-GB" smtClean="0"/>
              <a:t>06/05/2025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E5D4CEE-7AFB-4168-BAE4-E9F141079B14}" type="slidenum">
              <a:rPr lang="en-GB" smtClean="0"/>
              <a:t>‹#›</a:t>
            </a:fld>
            <a:endParaRPr lang="en-GB"/>
          </a:p>
        </p:txBody>
      </p:sp>
    </p:spTree>
    <p:extLst>
      <p:ext uri="{BB962C8B-B14F-4D97-AF65-F5344CB8AC3E}">
        <p14:creationId xmlns:p14="http://schemas.microsoft.com/office/powerpoint/2010/main" val="29697778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71488" y="649114"/>
            <a:ext cx="5915025" cy="2356556"/>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471488" y="3245556"/>
            <a:ext cx="5915025" cy="773571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71488" y="11300181"/>
            <a:ext cx="1543050" cy="649111"/>
          </a:xfrm>
          <a:prstGeom prst="rect">
            <a:avLst/>
          </a:prstGeom>
        </p:spPr>
        <p:txBody>
          <a:bodyPr vert="horz" lIns="91440" tIns="45720" rIns="91440" bIns="45720" rtlCol="0" anchor="ctr"/>
          <a:lstStyle>
            <a:lvl1pPr algn="l">
              <a:defRPr sz="900">
                <a:solidFill>
                  <a:schemeClr val="tx1">
                    <a:tint val="82000"/>
                  </a:schemeClr>
                </a:solidFill>
              </a:defRPr>
            </a:lvl1pPr>
          </a:lstStyle>
          <a:p>
            <a:fld id="{33154EC0-08D6-44E1-A56C-D007109E223D}" type="datetimeFigureOut">
              <a:rPr lang="en-GB" smtClean="0"/>
              <a:t>06/05/2025</a:t>
            </a:fld>
            <a:endParaRPr lang="en-GB"/>
          </a:p>
        </p:txBody>
      </p:sp>
      <p:sp>
        <p:nvSpPr>
          <p:cNvPr id="5" name="Footer Placeholder 4"/>
          <p:cNvSpPr>
            <a:spLocks noGrp="1"/>
          </p:cNvSpPr>
          <p:nvPr>
            <p:ph type="ftr" sz="quarter" idx="3"/>
          </p:nvPr>
        </p:nvSpPr>
        <p:spPr>
          <a:xfrm>
            <a:off x="2271713" y="11300181"/>
            <a:ext cx="2314575" cy="649111"/>
          </a:xfrm>
          <a:prstGeom prst="rect">
            <a:avLst/>
          </a:prstGeom>
        </p:spPr>
        <p:txBody>
          <a:bodyPr vert="horz" lIns="91440" tIns="45720" rIns="91440" bIns="45720" rtlCol="0" anchor="ctr"/>
          <a:lstStyle>
            <a:lvl1pPr algn="ctr">
              <a:defRPr sz="900">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4843463" y="11300181"/>
            <a:ext cx="1543050" cy="649111"/>
          </a:xfrm>
          <a:prstGeom prst="rect">
            <a:avLst/>
          </a:prstGeom>
        </p:spPr>
        <p:txBody>
          <a:bodyPr vert="horz" lIns="91440" tIns="45720" rIns="91440" bIns="45720" rtlCol="0" anchor="ctr"/>
          <a:lstStyle>
            <a:lvl1pPr algn="r">
              <a:defRPr sz="900">
                <a:solidFill>
                  <a:schemeClr val="tx1">
                    <a:tint val="82000"/>
                  </a:schemeClr>
                </a:solidFill>
              </a:defRPr>
            </a:lvl1pPr>
          </a:lstStyle>
          <a:p>
            <a:fld id="{4E5D4CEE-7AFB-4168-BAE4-E9F141079B14}" type="slidenum">
              <a:rPr lang="en-GB" smtClean="0"/>
              <a:t>‹#›</a:t>
            </a:fld>
            <a:endParaRPr lang="en-GB"/>
          </a:p>
        </p:txBody>
      </p:sp>
    </p:spTree>
    <p:extLst>
      <p:ext uri="{BB962C8B-B14F-4D97-AF65-F5344CB8AC3E}">
        <p14:creationId xmlns:p14="http://schemas.microsoft.com/office/powerpoint/2010/main" val="244599204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EB9338C-3D10-A447-1FF1-752810669F7B}"/>
              </a:ext>
            </a:extLst>
          </p:cNvPr>
          <p:cNvSpPr/>
          <p:nvPr/>
        </p:nvSpPr>
        <p:spPr>
          <a:xfrm>
            <a:off x="486527" y="0"/>
            <a:ext cx="5884944" cy="923330"/>
          </a:xfrm>
          <a:prstGeom prst="rect">
            <a:avLst/>
          </a:prstGeom>
          <a:noFill/>
        </p:spPr>
        <p:txBody>
          <a:bodyPr wrap="none" lIns="91440" tIns="45720" rIns="91440" bIns="45720">
            <a:spAutoFit/>
          </a:bodyPr>
          <a:lstStyle/>
          <a:p>
            <a:pPr algn="ctr"/>
            <a:r>
              <a:rPr lang="en-US" sz="5400" dirty="0">
                <a:ln w="0"/>
                <a:gradFill>
                  <a:gsLst>
                    <a:gs pos="0">
                      <a:schemeClr val="accent5">
                        <a:lumMod val="50000"/>
                      </a:schemeClr>
                    </a:gs>
                    <a:gs pos="50000">
                      <a:schemeClr val="accent5"/>
                    </a:gs>
                    <a:gs pos="100000">
                      <a:schemeClr val="accent5">
                        <a:lumMod val="60000"/>
                        <a:lumOff val="40000"/>
                      </a:schemeClr>
                    </a:gs>
                  </a:gsLst>
                  <a:lin ang="5400000"/>
                </a:gradFill>
                <a:effectLst>
                  <a:reflection blurRad="6350" stA="53000" endA="300" endPos="35500" dir="5400000" sy="-90000" algn="bl" rotWithShape="0"/>
                </a:effectLst>
                <a:latin typeface="Comic Sans MS" panose="030F0702030302020204" pitchFamily="66" charset="0"/>
              </a:rPr>
              <a:t>Year 5: Summer 1</a:t>
            </a:r>
          </a:p>
        </p:txBody>
      </p:sp>
      <p:sp>
        <p:nvSpPr>
          <p:cNvPr id="25" name="Rectangle 24">
            <a:extLst>
              <a:ext uri="{FF2B5EF4-FFF2-40B4-BE49-F238E27FC236}">
                <a16:creationId xmlns:a16="http://schemas.microsoft.com/office/drawing/2014/main" id="{DFF836CA-9D69-DA4F-E528-30B0F9287A98}"/>
              </a:ext>
            </a:extLst>
          </p:cNvPr>
          <p:cNvSpPr/>
          <p:nvPr/>
        </p:nvSpPr>
        <p:spPr>
          <a:xfrm>
            <a:off x="1856510" y="-1774969"/>
            <a:ext cx="258618" cy="110837"/>
          </a:xfrm>
          <a:prstGeom prst="rect">
            <a:avLst/>
          </a:prstGeom>
          <a:solidFill>
            <a:schemeClr val="bg1"/>
          </a:solidFill>
          <a:ln>
            <a:solidFill>
              <a:schemeClr val="bg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TextBox 39">
            <a:extLst>
              <a:ext uri="{FF2B5EF4-FFF2-40B4-BE49-F238E27FC236}">
                <a16:creationId xmlns:a16="http://schemas.microsoft.com/office/drawing/2014/main" id="{5A4E2B16-EDEF-DF61-8E55-847787C7DE2A}"/>
              </a:ext>
            </a:extLst>
          </p:cNvPr>
          <p:cNvSpPr txBox="1"/>
          <p:nvPr/>
        </p:nvSpPr>
        <p:spPr>
          <a:xfrm>
            <a:off x="787204" y="11619376"/>
            <a:ext cx="5379680" cy="307777"/>
          </a:xfrm>
          <a:prstGeom prst="rect">
            <a:avLst/>
          </a:prstGeom>
          <a:noFill/>
        </p:spPr>
        <p:txBody>
          <a:bodyPr wrap="square" rtlCol="0">
            <a:spAutoFit/>
          </a:bodyPr>
          <a:lstStyle/>
          <a:p>
            <a:pPr algn="ctr"/>
            <a:r>
              <a:rPr lang="en-GB" sz="1400" dirty="0">
                <a:latin typeface="Comic Sans MS" panose="030F0702030302020204" pitchFamily="66" charset="0"/>
              </a:rPr>
              <a:t>We look forward to sharing our learning with you next term</a:t>
            </a:r>
            <a:r>
              <a:rPr lang="en-GB" sz="1200" dirty="0">
                <a:latin typeface="Comic Sans MS" panose="030F0702030302020204" pitchFamily="66" charset="0"/>
              </a:rPr>
              <a:t>.</a:t>
            </a:r>
          </a:p>
        </p:txBody>
      </p:sp>
      <p:sp>
        <p:nvSpPr>
          <p:cNvPr id="4" name="Rectangle 3">
            <a:extLst>
              <a:ext uri="{FF2B5EF4-FFF2-40B4-BE49-F238E27FC236}">
                <a16:creationId xmlns:a16="http://schemas.microsoft.com/office/drawing/2014/main" id="{61222B43-5299-6698-654A-B0D6162ADD22}"/>
              </a:ext>
            </a:extLst>
          </p:cNvPr>
          <p:cNvSpPr/>
          <p:nvPr/>
        </p:nvSpPr>
        <p:spPr>
          <a:xfrm>
            <a:off x="215800" y="3114988"/>
            <a:ext cx="6443330" cy="2107941"/>
          </a:xfrm>
          <a:prstGeom prst="rect">
            <a:avLst/>
          </a:prstGeom>
        </p:spPr>
        <p:style>
          <a:lnRef idx="2">
            <a:schemeClr val="dk1"/>
          </a:lnRef>
          <a:fillRef idx="1">
            <a:schemeClr val="lt1"/>
          </a:fillRef>
          <a:effectRef idx="0">
            <a:schemeClr val="dk1"/>
          </a:effectRef>
          <a:fontRef idx="minor">
            <a:schemeClr val="dk1"/>
          </a:fontRef>
        </p:style>
        <p:txBody>
          <a:bodyPr rtlCol="0" anchor="ctr"/>
          <a:lstStyle/>
          <a:p>
            <a:r>
              <a:rPr lang="en-US" sz="1400" u="sng" dirty="0">
                <a:latin typeface="Comic Sans MS" panose="030F0702030302020204" pitchFamily="66" charset="0"/>
              </a:rPr>
              <a:t>English and Guided Reading</a:t>
            </a:r>
          </a:p>
          <a:p>
            <a:r>
              <a:rPr lang="en-US" sz="1400" dirty="0">
                <a:latin typeface="Comic Sans MS" panose="030F0702030302020204" pitchFamily="66" charset="0"/>
              </a:rPr>
              <a:t>This term for English, we will be writing a story based upon </a:t>
            </a:r>
          </a:p>
          <a:p>
            <a:r>
              <a:rPr lang="en-US" sz="1400" dirty="0">
                <a:latin typeface="Comic Sans MS" panose="030F0702030302020204" pitchFamily="66" charset="0"/>
              </a:rPr>
              <a:t>events in the book, ‘The Explorer’ by Katherine Rundell, as </a:t>
            </a:r>
          </a:p>
          <a:p>
            <a:r>
              <a:rPr lang="en-US" sz="1400" dirty="0">
                <a:latin typeface="Comic Sans MS" panose="030F0702030302020204" pitchFamily="66" charset="0"/>
              </a:rPr>
              <a:t>well as some instructions and a letter.</a:t>
            </a:r>
          </a:p>
          <a:p>
            <a:endParaRPr lang="en-US" sz="1400" dirty="0">
              <a:latin typeface="Comic Sans MS" panose="030F0702030302020204" pitchFamily="66" charset="0"/>
            </a:endParaRPr>
          </a:p>
          <a:p>
            <a:r>
              <a:rPr lang="en-US" sz="1400" dirty="0">
                <a:latin typeface="Comic Sans MS" panose="030F0702030302020204" pitchFamily="66" charset="0"/>
              </a:rPr>
              <a:t>‘The Explorer’ will also be the focus of our guided reading</a:t>
            </a:r>
          </a:p>
          <a:p>
            <a:r>
              <a:rPr lang="en-US" sz="1400" dirty="0">
                <a:latin typeface="Comic Sans MS" panose="030F0702030302020204" pitchFamily="66" charset="0"/>
              </a:rPr>
              <a:t>for this term. We are really looking forward to delving into </a:t>
            </a:r>
          </a:p>
          <a:p>
            <a:r>
              <a:rPr lang="en-US" sz="1400" dirty="0">
                <a:latin typeface="Comic Sans MS" panose="030F0702030302020204" pitchFamily="66" charset="0"/>
              </a:rPr>
              <a:t>the ins and outs of the book and getting a real </a:t>
            </a:r>
          </a:p>
          <a:p>
            <a:r>
              <a:rPr lang="en-US" sz="1400" dirty="0">
                <a:latin typeface="Comic Sans MS" panose="030F0702030302020204" pitchFamily="66" charset="0"/>
              </a:rPr>
              <a:t>Understanding of the themes throughout!</a:t>
            </a:r>
            <a:endParaRPr lang="en-GB" sz="1600" u="sng" dirty="0">
              <a:latin typeface="Comic Sans MS" panose="030F0702030302020204" pitchFamily="66" charset="0"/>
            </a:endParaRPr>
          </a:p>
        </p:txBody>
      </p:sp>
      <p:sp>
        <p:nvSpPr>
          <p:cNvPr id="8" name="Rectangle 7">
            <a:extLst>
              <a:ext uri="{FF2B5EF4-FFF2-40B4-BE49-F238E27FC236}">
                <a16:creationId xmlns:a16="http://schemas.microsoft.com/office/drawing/2014/main" id="{746B0EBE-C8BA-5854-213A-6D2405CA975A}"/>
              </a:ext>
            </a:extLst>
          </p:cNvPr>
          <p:cNvSpPr/>
          <p:nvPr/>
        </p:nvSpPr>
        <p:spPr>
          <a:xfrm>
            <a:off x="181685" y="5293666"/>
            <a:ext cx="6443330" cy="2659487"/>
          </a:xfrm>
          <a:prstGeom prst="rect">
            <a:avLst/>
          </a:prstGeom>
        </p:spPr>
        <p:style>
          <a:lnRef idx="2">
            <a:schemeClr val="dk1"/>
          </a:lnRef>
          <a:fillRef idx="1">
            <a:schemeClr val="lt1"/>
          </a:fillRef>
          <a:effectRef idx="0">
            <a:schemeClr val="dk1"/>
          </a:effectRef>
          <a:fontRef idx="minor">
            <a:schemeClr val="dk1"/>
          </a:fontRef>
        </p:style>
        <p:txBody>
          <a:bodyPr rtlCol="0" anchor="ctr"/>
          <a:lstStyle/>
          <a:p>
            <a:r>
              <a:rPr lang="en-US" sz="1400" u="sng" dirty="0">
                <a:latin typeface="Comic Sans MS" panose="030F0702030302020204" pitchFamily="66" charset="0"/>
              </a:rPr>
              <a:t>Maths</a:t>
            </a:r>
          </a:p>
          <a:p>
            <a:r>
              <a:rPr lang="en-US" sz="1400" dirty="0">
                <a:latin typeface="Comic Sans MS" panose="030F0702030302020204" pitchFamily="66" charset="0"/>
              </a:rPr>
              <a:t>The timetable of learning in Maths this term is as follows:</a:t>
            </a:r>
          </a:p>
          <a:p>
            <a:r>
              <a:rPr lang="en-US" sz="1400" dirty="0">
                <a:highlight>
                  <a:srgbClr val="FFFF00"/>
                </a:highlight>
                <a:latin typeface="Comic Sans MS" panose="030F0702030302020204" pitchFamily="66" charset="0"/>
              </a:rPr>
              <a:t>Week 1 </a:t>
            </a:r>
            <a:r>
              <a:rPr lang="en-US" sz="1400" dirty="0">
                <a:latin typeface="Comic Sans MS" panose="030F0702030302020204" pitchFamily="66" charset="0"/>
              </a:rPr>
              <a:t>– 4 Operations (Addition, Subtraction, </a:t>
            </a:r>
          </a:p>
          <a:p>
            <a:r>
              <a:rPr lang="en-US" sz="1400" dirty="0">
                <a:latin typeface="Comic Sans MS" panose="030F0702030302020204" pitchFamily="66" charset="0"/>
              </a:rPr>
              <a:t>Multiplication and Division).</a:t>
            </a:r>
          </a:p>
          <a:p>
            <a:r>
              <a:rPr lang="en-US" sz="1400" dirty="0">
                <a:highlight>
                  <a:srgbClr val="FFFF00"/>
                </a:highlight>
                <a:latin typeface="Comic Sans MS" panose="030F0702030302020204" pitchFamily="66" charset="0"/>
              </a:rPr>
              <a:t>Week 2 </a:t>
            </a:r>
            <a:r>
              <a:rPr lang="en-US" sz="1400" dirty="0">
                <a:latin typeface="Comic Sans MS" panose="030F0702030302020204" pitchFamily="66" charset="0"/>
              </a:rPr>
              <a:t>– Properties of Shapes.</a:t>
            </a:r>
          </a:p>
          <a:p>
            <a:r>
              <a:rPr lang="en-US" sz="1400" dirty="0">
                <a:highlight>
                  <a:srgbClr val="FFFF00"/>
                </a:highlight>
                <a:latin typeface="Comic Sans MS" panose="030F0702030302020204" pitchFamily="66" charset="0"/>
              </a:rPr>
              <a:t>Week 3 &amp; 4 </a:t>
            </a:r>
            <a:r>
              <a:rPr lang="en-US" sz="1400" dirty="0">
                <a:latin typeface="Comic Sans MS" panose="030F0702030302020204" pitchFamily="66" charset="0"/>
              </a:rPr>
              <a:t>– Properties and Direction.</a:t>
            </a:r>
          </a:p>
          <a:p>
            <a:r>
              <a:rPr lang="en-US" sz="1400" dirty="0">
                <a:highlight>
                  <a:srgbClr val="FFFF00"/>
                </a:highlight>
                <a:latin typeface="Comic Sans MS" panose="030F0702030302020204" pitchFamily="66" charset="0"/>
              </a:rPr>
              <a:t>Week 5 </a:t>
            </a:r>
            <a:r>
              <a:rPr lang="en-US" sz="1400" dirty="0">
                <a:latin typeface="Comic Sans MS" panose="030F0702030302020204" pitchFamily="66" charset="0"/>
              </a:rPr>
              <a:t>– Revisit fractions, decimals and percentages.</a:t>
            </a:r>
          </a:p>
          <a:p>
            <a:endParaRPr lang="en-US" sz="1400" dirty="0">
              <a:latin typeface="Comic Sans MS" panose="030F0702030302020204" pitchFamily="66" charset="0"/>
            </a:endParaRPr>
          </a:p>
          <a:p>
            <a:r>
              <a:rPr lang="en-US" sz="1400" dirty="0">
                <a:latin typeface="Comic Sans MS" panose="030F0702030302020204" pitchFamily="66" charset="0"/>
              </a:rPr>
              <a:t>We have decided to revisit the 4 operations and fractions, decimals and percentages, as the year 5 team believe these areas will be very helpful in furthering the children as mathematicians, not only this year but heading into year 6 and beyond!</a:t>
            </a:r>
          </a:p>
        </p:txBody>
      </p:sp>
      <p:sp>
        <p:nvSpPr>
          <p:cNvPr id="9" name="Rectangle 8">
            <a:extLst>
              <a:ext uri="{FF2B5EF4-FFF2-40B4-BE49-F238E27FC236}">
                <a16:creationId xmlns:a16="http://schemas.microsoft.com/office/drawing/2014/main" id="{BCD7105C-CAF4-EFB1-607D-16E98C1C951E}"/>
              </a:ext>
            </a:extLst>
          </p:cNvPr>
          <p:cNvSpPr/>
          <p:nvPr/>
        </p:nvSpPr>
        <p:spPr>
          <a:xfrm>
            <a:off x="152674" y="8102566"/>
            <a:ext cx="4597141" cy="1574244"/>
          </a:xfrm>
          <a:prstGeom prst="rect">
            <a:avLst/>
          </a:prstGeom>
        </p:spPr>
        <p:style>
          <a:lnRef idx="2">
            <a:schemeClr val="dk1"/>
          </a:lnRef>
          <a:fillRef idx="1">
            <a:schemeClr val="lt1"/>
          </a:fillRef>
          <a:effectRef idx="0">
            <a:schemeClr val="dk1"/>
          </a:effectRef>
          <a:fontRef idx="minor">
            <a:schemeClr val="dk1"/>
          </a:fontRef>
        </p:style>
        <p:txBody>
          <a:bodyPr rtlCol="0" anchor="ctr"/>
          <a:lstStyle/>
          <a:p>
            <a:r>
              <a:rPr lang="en-US" sz="1400" u="sng" dirty="0">
                <a:latin typeface="Comic Sans MS" panose="030F0702030302020204" pitchFamily="66" charset="0"/>
              </a:rPr>
              <a:t>Science</a:t>
            </a:r>
          </a:p>
          <a:p>
            <a:r>
              <a:rPr lang="en-GB" sz="1400" dirty="0">
                <a:latin typeface="Comic Sans MS" panose="030F0702030302020204" pitchFamily="66" charset="0"/>
              </a:rPr>
              <a:t>In science this term, we will be looking at reproduction in plants and animals. This will include aspects such as the life cycles of different organisms, including how plants reproduce through the spreading of seeds and how animals reproduce in many ways.</a:t>
            </a:r>
          </a:p>
        </p:txBody>
      </p:sp>
      <p:sp>
        <p:nvSpPr>
          <p:cNvPr id="10" name="Rectangle 9">
            <a:extLst>
              <a:ext uri="{FF2B5EF4-FFF2-40B4-BE49-F238E27FC236}">
                <a16:creationId xmlns:a16="http://schemas.microsoft.com/office/drawing/2014/main" id="{1BD55ADA-83FD-3672-4B90-1432EEAD4F25}"/>
              </a:ext>
            </a:extLst>
          </p:cNvPr>
          <p:cNvSpPr/>
          <p:nvPr/>
        </p:nvSpPr>
        <p:spPr>
          <a:xfrm>
            <a:off x="165188" y="9784665"/>
            <a:ext cx="3075128" cy="1728827"/>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sz="1200" u="sng" dirty="0">
                <a:latin typeface="Comic Sans MS" panose="030F0702030302020204" pitchFamily="66" charset="0"/>
              </a:rPr>
              <a:t>Foundation</a:t>
            </a:r>
          </a:p>
          <a:p>
            <a:pPr algn="ctr"/>
            <a:r>
              <a:rPr lang="en-US" sz="1200" dirty="0">
                <a:highlight>
                  <a:srgbClr val="FFFF00"/>
                </a:highlight>
                <a:latin typeface="Comic Sans MS" panose="030F0702030302020204" pitchFamily="66" charset="0"/>
              </a:rPr>
              <a:t>Art</a:t>
            </a:r>
            <a:r>
              <a:rPr lang="en-US" sz="1200" dirty="0">
                <a:latin typeface="Comic Sans MS" panose="030F0702030302020204" pitchFamily="66" charset="0"/>
              </a:rPr>
              <a:t> – The work of Henry Rousseau.</a:t>
            </a:r>
          </a:p>
          <a:p>
            <a:pPr algn="ctr"/>
            <a:r>
              <a:rPr lang="en-US" sz="1200" dirty="0">
                <a:highlight>
                  <a:srgbClr val="FFFF00"/>
                </a:highlight>
                <a:latin typeface="Comic Sans MS" panose="030F0702030302020204" pitchFamily="66" charset="0"/>
              </a:rPr>
              <a:t>Geography</a:t>
            </a:r>
            <a:r>
              <a:rPr lang="en-US" sz="1200" dirty="0">
                <a:latin typeface="Comic Sans MS" panose="030F0702030302020204" pitchFamily="66" charset="0"/>
              </a:rPr>
              <a:t> – Place Knowledge (comparing UK and South America).</a:t>
            </a:r>
          </a:p>
          <a:p>
            <a:pPr algn="ctr"/>
            <a:r>
              <a:rPr lang="en-US" sz="1200" dirty="0">
                <a:highlight>
                  <a:srgbClr val="FFFF00"/>
                </a:highlight>
                <a:latin typeface="Comic Sans MS" panose="030F0702030302020204" pitchFamily="66" charset="0"/>
              </a:rPr>
              <a:t>Computing</a:t>
            </a:r>
            <a:r>
              <a:rPr lang="en-US" sz="1200" dirty="0">
                <a:latin typeface="Comic Sans MS" panose="030F0702030302020204" pitchFamily="66" charset="0"/>
              </a:rPr>
              <a:t> – Online Safety &amp; Databases.</a:t>
            </a:r>
          </a:p>
          <a:p>
            <a:pPr algn="ctr"/>
            <a:r>
              <a:rPr lang="en-US" sz="1200" dirty="0">
                <a:highlight>
                  <a:srgbClr val="FFFF00"/>
                </a:highlight>
                <a:latin typeface="Comic Sans MS" panose="030F0702030302020204" pitchFamily="66" charset="0"/>
              </a:rPr>
              <a:t>RE</a:t>
            </a:r>
            <a:r>
              <a:rPr lang="en-US" sz="1200" dirty="0">
                <a:latin typeface="Comic Sans MS" panose="030F0702030302020204" pitchFamily="66" charset="0"/>
              </a:rPr>
              <a:t> – Beliefs and questions.</a:t>
            </a:r>
          </a:p>
          <a:p>
            <a:pPr algn="ctr"/>
            <a:r>
              <a:rPr lang="en-US" sz="1200" dirty="0">
                <a:highlight>
                  <a:srgbClr val="FFFF00"/>
                </a:highlight>
                <a:latin typeface="Comic Sans MS" panose="030F0702030302020204" pitchFamily="66" charset="0"/>
              </a:rPr>
              <a:t>Spanish</a:t>
            </a:r>
            <a:r>
              <a:rPr lang="en-US" sz="1200" dirty="0">
                <a:latin typeface="Comic Sans MS" panose="030F0702030302020204" pitchFamily="66" charset="0"/>
              </a:rPr>
              <a:t> – My Family and In the Café</a:t>
            </a:r>
          </a:p>
          <a:p>
            <a:pPr algn="ctr"/>
            <a:r>
              <a:rPr lang="en-US" sz="1200" dirty="0">
                <a:highlight>
                  <a:srgbClr val="FFFF00"/>
                </a:highlight>
                <a:latin typeface="Comic Sans MS" panose="030F0702030302020204" pitchFamily="66" charset="0"/>
              </a:rPr>
              <a:t>PSHE</a:t>
            </a:r>
            <a:r>
              <a:rPr lang="en-US" sz="1200" dirty="0">
                <a:latin typeface="Comic Sans MS" panose="030F0702030302020204" pitchFamily="66" charset="0"/>
              </a:rPr>
              <a:t> – Building positive and healthy relationships.</a:t>
            </a:r>
          </a:p>
        </p:txBody>
      </p:sp>
      <p:sp>
        <p:nvSpPr>
          <p:cNvPr id="11" name="Rectangle 10">
            <a:extLst>
              <a:ext uri="{FF2B5EF4-FFF2-40B4-BE49-F238E27FC236}">
                <a16:creationId xmlns:a16="http://schemas.microsoft.com/office/drawing/2014/main" id="{9CDF623F-8EB3-D987-8118-6DE68BF0EA5D}"/>
              </a:ext>
            </a:extLst>
          </p:cNvPr>
          <p:cNvSpPr/>
          <p:nvPr/>
        </p:nvSpPr>
        <p:spPr>
          <a:xfrm>
            <a:off x="3310297" y="9799654"/>
            <a:ext cx="3265330" cy="1728827"/>
          </a:xfrm>
          <a:prstGeom prst="rect">
            <a:avLst/>
          </a:prstGeom>
        </p:spPr>
        <p:style>
          <a:lnRef idx="2">
            <a:schemeClr val="dk1"/>
          </a:lnRef>
          <a:fillRef idx="1">
            <a:schemeClr val="lt1"/>
          </a:fillRef>
          <a:effectRef idx="0">
            <a:schemeClr val="dk1"/>
          </a:effectRef>
          <a:fontRef idx="minor">
            <a:schemeClr val="dk1"/>
          </a:fontRef>
        </p:style>
        <p:txBody>
          <a:bodyPr rtlCol="0" anchor="ctr"/>
          <a:lstStyle/>
          <a:p>
            <a:pPr algn="ctr"/>
            <a:r>
              <a:rPr lang="en-US" sz="1200" u="sng" dirty="0">
                <a:latin typeface="Comic Sans MS" panose="030F0702030302020204" pitchFamily="66" charset="0"/>
              </a:rPr>
              <a:t>How can you help?</a:t>
            </a:r>
          </a:p>
          <a:p>
            <a:pPr algn="ctr"/>
            <a:r>
              <a:rPr lang="en-GB" sz="1200" dirty="0">
                <a:highlight>
                  <a:srgbClr val="FFFF00"/>
                </a:highlight>
                <a:latin typeface="Comic Sans MS" panose="030F0702030302020204" pitchFamily="66" charset="0"/>
              </a:rPr>
              <a:t>TTRS</a:t>
            </a:r>
            <a:r>
              <a:rPr lang="en-GB" sz="1200" dirty="0">
                <a:latin typeface="Comic Sans MS" panose="030F0702030302020204" pitchFamily="66" charset="0"/>
              </a:rPr>
              <a:t> – Encouraging your children to play TTRS will help massively with their maths skills across the whole curriculum.</a:t>
            </a:r>
          </a:p>
          <a:p>
            <a:pPr algn="ctr"/>
            <a:r>
              <a:rPr lang="en-GB" sz="1200" dirty="0">
                <a:highlight>
                  <a:srgbClr val="FFFF00"/>
                </a:highlight>
                <a:latin typeface="Comic Sans MS" panose="030F0702030302020204" pitchFamily="66" charset="0"/>
              </a:rPr>
              <a:t>Reading</a:t>
            </a:r>
            <a:r>
              <a:rPr lang="en-GB" sz="1200" dirty="0">
                <a:latin typeface="Comic Sans MS" panose="030F0702030302020204" pitchFamily="66" charset="0"/>
              </a:rPr>
              <a:t> – Will help with both English and Guided Reading.</a:t>
            </a:r>
          </a:p>
          <a:p>
            <a:pPr algn="ctr"/>
            <a:r>
              <a:rPr lang="en-GB" sz="1200" dirty="0">
                <a:highlight>
                  <a:srgbClr val="FFFF00"/>
                </a:highlight>
                <a:latin typeface="Comic Sans MS" panose="030F0702030302020204" pitchFamily="66" charset="0"/>
              </a:rPr>
              <a:t>Purple Mash </a:t>
            </a:r>
            <a:r>
              <a:rPr lang="en-GB" sz="1200" dirty="0">
                <a:latin typeface="Comic Sans MS" panose="030F0702030302020204" pitchFamily="66" charset="0"/>
              </a:rPr>
              <a:t>– Can be used to further their learning – either through work set by teachers or individually.</a:t>
            </a:r>
            <a:endParaRPr lang="en-US" sz="1200" dirty="0">
              <a:latin typeface="Comic Sans MS" panose="030F0702030302020204" pitchFamily="66" charset="0"/>
            </a:endParaRPr>
          </a:p>
        </p:txBody>
      </p:sp>
      <p:pic>
        <p:nvPicPr>
          <p:cNvPr id="12" name="Picture 11">
            <a:extLst>
              <a:ext uri="{FF2B5EF4-FFF2-40B4-BE49-F238E27FC236}">
                <a16:creationId xmlns:a16="http://schemas.microsoft.com/office/drawing/2014/main" id="{5B07B50C-15E4-D789-6C17-5FE559DB3566}"/>
              </a:ext>
            </a:extLst>
          </p:cNvPr>
          <p:cNvPicPr>
            <a:picLocks noChangeAspect="1"/>
          </p:cNvPicPr>
          <p:nvPr/>
        </p:nvPicPr>
        <p:blipFill>
          <a:blip r:embed="rId2"/>
          <a:stretch>
            <a:fillRect/>
          </a:stretch>
        </p:blipFill>
        <p:spPr>
          <a:xfrm>
            <a:off x="5306734" y="3187593"/>
            <a:ext cx="1303293" cy="1864854"/>
          </a:xfrm>
          <a:prstGeom prst="rect">
            <a:avLst/>
          </a:prstGeom>
        </p:spPr>
      </p:pic>
      <p:pic>
        <p:nvPicPr>
          <p:cNvPr id="13" name="Picture 12">
            <a:extLst>
              <a:ext uri="{FF2B5EF4-FFF2-40B4-BE49-F238E27FC236}">
                <a16:creationId xmlns:a16="http://schemas.microsoft.com/office/drawing/2014/main" id="{95970A21-4557-C89A-03B5-75815593E503}"/>
              </a:ext>
            </a:extLst>
          </p:cNvPr>
          <p:cNvPicPr>
            <a:picLocks noChangeAspect="1"/>
          </p:cNvPicPr>
          <p:nvPr/>
        </p:nvPicPr>
        <p:blipFill>
          <a:blip r:embed="rId3"/>
          <a:stretch>
            <a:fillRect/>
          </a:stretch>
        </p:blipFill>
        <p:spPr>
          <a:xfrm>
            <a:off x="5232172" y="1060151"/>
            <a:ext cx="1473428" cy="1827427"/>
          </a:xfrm>
          <a:prstGeom prst="rect">
            <a:avLst/>
          </a:prstGeom>
        </p:spPr>
      </p:pic>
      <p:pic>
        <p:nvPicPr>
          <p:cNvPr id="14" name="Picture 13">
            <a:extLst>
              <a:ext uri="{FF2B5EF4-FFF2-40B4-BE49-F238E27FC236}">
                <a16:creationId xmlns:a16="http://schemas.microsoft.com/office/drawing/2014/main" id="{22DE08E1-DE44-20D4-58B4-6BED0DF3D7D2}"/>
              </a:ext>
            </a:extLst>
          </p:cNvPr>
          <p:cNvPicPr>
            <a:picLocks noChangeAspect="1"/>
          </p:cNvPicPr>
          <p:nvPr/>
        </p:nvPicPr>
        <p:blipFill>
          <a:blip r:embed="rId4"/>
          <a:stretch>
            <a:fillRect/>
          </a:stretch>
        </p:blipFill>
        <p:spPr>
          <a:xfrm>
            <a:off x="4896604" y="5801005"/>
            <a:ext cx="1625600" cy="1052436"/>
          </a:xfrm>
          <a:prstGeom prst="rect">
            <a:avLst/>
          </a:prstGeom>
        </p:spPr>
      </p:pic>
      <p:pic>
        <p:nvPicPr>
          <p:cNvPr id="15" name="Picture 14">
            <a:extLst>
              <a:ext uri="{FF2B5EF4-FFF2-40B4-BE49-F238E27FC236}">
                <a16:creationId xmlns:a16="http://schemas.microsoft.com/office/drawing/2014/main" id="{BB9D8BAD-2071-51DA-836F-BDCF763C854E}"/>
              </a:ext>
            </a:extLst>
          </p:cNvPr>
          <p:cNvPicPr>
            <a:picLocks noChangeAspect="1"/>
          </p:cNvPicPr>
          <p:nvPr/>
        </p:nvPicPr>
        <p:blipFill>
          <a:blip r:embed="rId5"/>
          <a:stretch>
            <a:fillRect/>
          </a:stretch>
        </p:blipFill>
        <p:spPr>
          <a:xfrm>
            <a:off x="4817960" y="8210191"/>
            <a:ext cx="1834777" cy="1395961"/>
          </a:xfrm>
          <a:prstGeom prst="rect">
            <a:avLst/>
          </a:prstGeom>
        </p:spPr>
      </p:pic>
      <p:sp>
        <p:nvSpPr>
          <p:cNvPr id="5" name="TextBox 4">
            <a:extLst>
              <a:ext uri="{FF2B5EF4-FFF2-40B4-BE49-F238E27FC236}">
                <a16:creationId xmlns:a16="http://schemas.microsoft.com/office/drawing/2014/main" id="{5D645881-BCCB-EB43-33D5-DA720101F05C}"/>
              </a:ext>
            </a:extLst>
          </p:cNvPr>
          <p:cNvSpPr txBox="1"/>
          <p:nvPr/>
        </p:nvSpPr>
        <p:spPr>
          <a:xfrm>
            <a:off x="1693332" y="1050240"/>
            <a:ext cx="3420535" cy="2031325"/>
          </a:xfrm>
          <a:prstGeom prst="rect">
            <a:avLst/>
          </a:prstGeom>
          <a:noFill/>
        </p:spPr>
        <p:txBody>
          <a:bodyPr wrap="square">
            <a:spAutoFit/>
          </a:bodyPr>
          <a:lstStyle/>
          <a:p>
            <a:pPr algn="ctr"/>
            <a:r>
              <a:rPr lang="en-GB" sz="1400" dirty="0">
                <a:latin typeface="Comic Sans MS" panose="030F0702030302020204" pitchFamily="66" charset="0"/>
              </a:rPr>
              <a:t>In the spring term, our children will be learning a wide range of exciting and fascinating topics.</a:t>
            </a:r>
          </a:p>
          <a:p>
            <a:pPr algn="ctr"/>
            <a:endParaRPr lang="en-GB" sz="1400" dirty="0">
              <a:latin typeface="Comic Sans MS" panose="030F0702030302020204" pitchFamily="66" charset="0"/>
            </a:endParaRPr>
          </a:p>
          <a:p>
            <a:pPr algn="ctr"/>
            <a:r>
              <a:rPr lang="en-GB" sz="1400" dirty="0">
                <a:latin typeface="Comic Sans MS" panose="030F0702030302020204" pitchFamily="66" charset="0"/>
              </a:rPr>
              <a:t>Our curriculum driver is Under the canopy, as the children will be learning about South America, the Amazon Rainforest and visiting Twycross Zoo this term.</a:t>
            </a:r>
          </a:p>
        </p:txBody>
      </p:sp>
      <p:pic>
        <p:nvPicPr>
          <p:cNvPr id="17" name="Picture 16">
            <a:extLst>
              <a:ext uri="{FF2B5EF4-FFF2-40B4-BE49-F238E27FC236}">
                <a16:creationId xmlns:a16="http://schemas.microsoft.com/office/drawing/2014/main" id="{5CFE065A-0AB2-F766-681B-A24ED4727E5E}"/>
              </a:ext>
            </a:extLst>
          </p:cNvPr>
          <p:cNvPicPr>
            <a:picLocks noChangeAspect="1"/>
          </p:cNvPicPr>
          <p:nvPr/>
        </p:nvPicPr>
        <p:blipFill>
          <a:blip r:embed="rId6"/>
          <a:stretch>
            <a:fillRect/>
          </a:stretch>
        </p:blipFill>
        <p:spPr>
          <a:xfrm>
            <a:off x="135466" y="995141"/>
            <a:ext cx="1597288" cy="1900460"/>
          </a:xfrm>
          <a:prstGeom prst="rect">
            <a:avLst/>
          </a:prstGeom>
        </p:spPr>
      </p:pic>
    </p:spTree>
    <p:extLst>
      <p:ext uri="{BB962C8B-B14F-4D97-AF65-F5344CB8AC3E}">
        <p14:creationId xmlns:p14="http://schemas.microsoft.com/office/powerpoint/2010/main" val="109857222"/>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fbdaa650-8cd8-42f6-940f-8c4192b28714" xsi:nil="true"/>
    <lcf76f155ced4ddcb4097134ff3c332f xmlns="8b73fee4-4ac8-4f88-ad2e-4ab6413e1b1c">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F3E5687FBB17144BBF058BF3091118F4" ma:contentTypeVersion="19" ma:contentTypeDescription="Create a new document." ma:contentTypeScope="" ma:versionID="50b55327f4dd6c053fecbada356e7d4a">
  <xsd:schema xmlns:xsd="http://www.w3.org/2001/XMLSchema" xmlns:xs="http://www.w3.org/2001/XMLSchema" xmlns:p="http://schemas.microsoft.com/office/2006/metadata/properties" xmlns:ns2="8b73fee4-4ac8-4f88-ad2e-4ab6413e1b1c" xmlns:ns3="fbdaa650-8cd8-42f6-940f-8c4192b28714" targetNamespace="http://schemas.microsoft.com/office/2006/metadata/properties" ma:root="true" ma:fieldsID="d6eb83c42c69189f3d1f4b6614ca2320" ns2:_="" ns3:_="">
    <xsd:import namespace="8b73fee4-4ac8-4f88-ad2e-4ab6413e1b1c"/>
    <xsd:import namespace="fbdaa650-8cd8-42f6-940f-8c4192b28714"/>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ServiceLocation" minOccurs="0"/>
                <xsd:element ref="ns3:SharedWithUsers" minOccurs="0"/>
                <xsd:element ref="ns3:SharedWithDetails" minOccurs="0"/>
                <xsd:element ref="ns2:MediaServiceAutoKeyPoints" minOccurs="0"/>
                <xsd:element ref="ns2:MediaServiceKeyPoints"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b73fee4-4ac8-4f88-ad2e-4ab6413e1b1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Location" ma:index="15" nillable="true" ma:displayName="Location" ma:internalName="MediaServiceLocatio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2e733c78-517b-4f47-afa2-e28324867814"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fbdaa650-8cd8-42f6-940f-8c4192b28714"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fe85d434-088b-4a0c-a0e6-a780414f8814}" ma:internalName="TaxCatchAll" ma:showField="CatchAllData" ma:web="fbdaa650-8cd8-42f6-940f-8c4192b28714">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2F443FD-B449-4E47-A7DD-6854ADAC1942}">
  <ds:schemaRefs>
    <ds:schemaRef ds:uri="http://schemas.microsoft.com/sharepoint/v3/contenttype/forms"/>
  </ds:schemaRefs>
</ds:datastoreItem>
</file>

<file path=customXml/itemProps2.xml><?xml version="1.0" encoding="utf-8"?>
<ds:datastoreItem xmlns:ds="http://schemas.openxmlformats.org/officeDocument/2006/customXml" ds:itemID="{BB96C59E-229C-4208-9F69-F79AEA06DC20}">
  <ds:schemaRefs>
    <ds:schemaRef ds:uri="http://purl.org/dc/elements/1.1/"/>
    <ds:schemaRef ds:uri="http://schemas.openxmlformats.org/package/2006/metadata/core-properties"/>
    <ds:schemaRef ds:uri="http://schemas.microsoft.com/office/infopath/2007/PartnerControls"/>
    <ds:schemaRef ds:uri="http://purl.org/dc/terms/"/>
    <ds:schemaRef ds:uri="fbdaa650-8cd8-42f6-940f-8c4192b28714"/>
    <ds:schemaRef ds:uri="8b73fee4-4ac8-4f88-ad2e-4ab6413e1b1c"/>
    <ds:schemaRef ds:uri="http://schemas.microsoft.com/office/2006/documentManagement/types"/>
    <ds:schemaRef ds:uri="http://schemas.microsoft.com/office/2006/metadata/properties"/>
    <ds:schemaRef ds:uri="http://www.w3.org/XML/1998/namespace"/>
    <ds:schemaRef ds:uri="http://purl.org/dc/dcmitype/"/>
  </ds:schemaRefs>
</ds:datastoreItem>
</file>

<file path=customXml/itemProps3.xml><?xml version="1.0" encoding="utf-8"?>
<ds:datastoreItem xmlns:ds="http://schemas.openxmlformats.org/officeDocument/2006/customXml" ds:itemID="{D86278FA-F50D-4F00-8C2D-84BCFCEA921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b73fee4-4ac8-4f88-ad2e-4ab6413e1b1c"/>
    <ds:schemaRef ds:uri="fbdaa650-8cd8-42f6-940f-8c4192b2871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177</TotalTime>
  <Words>396</Words>
  <Application>Microsoft Office PowerPoint</Application>
  <PresentationFormat>Widescreen</PresentationFormat>
  <Paragraphs>36</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Aptos</vt:lpstr>
      <vt:lpstr>Aptos Display</vt:lpstr>
      <vt:lpstr>Arial</vt:lpstr>
      <vt:lpstr>Comic Sans MS</vt:lpstr>
      <vt:lpstr>Office Theme</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 Taylor- Hutchinson</dc:creator>
  <cp:lastModifiedBy>L Beldham</cp:lastModifiedBy>
  <cp:revision>2</cp:revision>
  <dcterms:created xsi:type="dcterms:W3CDTF">2025-04-02T10:27:55Z</dcterms:created>
  <dcterms:modified xsi:type="dcterms:W3CDTF">2025-05-06T13:22:27Z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f9d133d5-5401-4903-95cd-de83b334d2cb_Enabled">
    <vt:lpwstr>true</vt:lpwstr>
  </property>
  <property fmtid="{D5CDD505-2E9C-101B-9397-08002B2CF9AE}" pid="3" name="MSIP_Label_f9d133d5-5401-4903-95cd-de83b334d2cb_SetDate">
    <vt:lpwstr>2025-04-02T10:48:44Z</vt:lpwstr>
  </property>
  <property fmtid="{D5CDD505-2E9C-101B-9397-08002B2CF9AE}" pid="4" name="MSIP_Label_f9d133d5-5401-4903-95cd-de83b334d2cb_Method">
    <vt:lpwstr>Privileged</vt:lpwstr>
  </property>
  <property fmtid="{D5CDD505-2E9C-101B-9397-08002B2CF9AE}" pid="5" name="MSIP_Label_f9d133d5-5401-4903-95cd-de83b334d2cb_Name">
    <vt:lpwstr>f9d133d5-5401-4903-95cd-de83b334d2cb</vt:lpwstr>
  </property>
  <property fmtid="{D5CDD505-2E9C-101B-9397-08002B2CF9AE}" pid="6" name="MSIP_Label_f9d133d5-5401-4903-95cd-de83b334d2cb_SiteId">
    <vt:lpwstr>a091745a-b7d8-4d7a-b2a6-1359053d4510</vt:lpwstr>
  </property>
  <property fmtid="{D5CDD505-2E9C-101B-9397-08002B2CF9AE}" pid="7" name="MSIP_Label_f9d133d5-5401-4903-95cd-de83b334d2cb_ActionId">
    <vt:lpwstr>68b52ea7-6db6-4cae-95ff-c99a908d6f86</vt:lpwstr>
  </property>
  <property fmtid="{D5CDD505-2E9C-101B-9397-08002B2CF9AE}" pid="8" name="MSIP_Label_f9d133d5-5401-4903-95cd-de83b334d2cb_ContentBits">
    <vt:lpwstr>0</vt:lpwstr>
  </property>
  <property fmtid="{D5CDD505-2E9C-101B-9397-08002B2CF9AE}" pid="9" name="MSIP_Label_f9d133d5-5401-4903-95cd-de83b334d2cb_Tag">
    <vt:lpwstr>10, 0, 1, 1</vt:lpwstr>
  </property>
  <property fmtid="{D5CDD505-2E9C-101B-9397-08002B2CF9AE}" pid="10" name="ContentTypeId">
    <vt:lpwstr>0x010100F3E5687FBB17144BBF058BF3091118F4</vt:lpwstr>
  </property>
  <property fmtid="{D5CDD505-2E9C-101B-9397-08002B2CF9AE}" pid="11" name="MediaServiceImageTags">
    <vt:lpwstr/>
  </property>
</Properties>
</file>