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D1CEE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1F77D6-6114-456F-96A8-5A304F72A1AC}" v="5" dt="2023-12-07T20:12:14.587"/>
    <p1510:client id="{7DC31749-E79B-4E08-99CA-0D405ED16AE8}" v="7" dt="2023-12-08T11:03:36.8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66" d="100"/>
          <a:sy n="66" d="100"/>
        </p:scale>
        <p:origin x="0" y="0"/>
      </p:cViewPr>
      <p:guideLst/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CB98E-1E06-6B86-B072-4C572E195B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A0DE2A-E717-34DB-9C77-3EFE42D9E7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A4369A-17E8-2B56-85EC-74F01400D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60BC28-416D-44EC-C162-502632EB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1025D-8610-AAE4-E232-19DD76350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752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2A8E59-7C0C-485B-C558-A8C6F3A9D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81AA13-CDE6-8601-18A9-2D92F2FEB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2201CE-C552-1513-4F6C-2D7D3BFE1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D0BA6-07FF-B8A9-A964-9247D9255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F5DA1-AFB9-55D2-0C89-8F20111C9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31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9F24F-E9B2-B822-EB81-017FBB2CF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12CBB0-C16E-AA38-D645-635A324EA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EABB02-5A15-F4B9-9759-A0709009A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29A251-A30F-7C2A-11AC-5F21D9289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CC4107-7D9E-D8F7-AC72-AA1CFE49B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691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63622-D122-92B8-44AF-82AE4172F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16F977-851C-3DDB-4436-576483E507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D4ADB1-0EE4-16AA-8C90-D0A94B7FE0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1D4742-BA40-93BB-4194-4B479455B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93D713-4D1B-FF9F-E5A0-1F4A2A2B2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661C5-9DF1-8F2A-D14F-18FD2818C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992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2A0D0-FFA6-EECC-981D-DC3569ECC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76E813-FD0F-94F6-A718-9B5C135EE8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AF0D80-4F9F-39E7-3AAF-597912644F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297987-68AE-C4D0-25E5-C899D40607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E289F6-5ADD-6F7D-68A3-1304DAB105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9DDAFB-5CB7-2345-7B7D-684CCBD00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18389C-19A2-DBD4-C656-AD54FF1EF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B50421-F5C4-42CC-4000-BAFA95F2C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211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61CED-DA38-7252-E2A2-221D011DB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07B510-2462-91E6-53FF-881EFEF68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FACE65-5C52-B540-67B8-49A59E3CE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0DE7F4-39E5-D4D3-86C1-D8D45F22C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699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92572A-7FCF-4743-177B-F2A840DB4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32F257-3B9C-686B-5C4C-271380D1C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EDE1E2-FCFE-9560-0AFF-5874EB5B0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340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5A10C-D922-50C9-6EFC-5C76E55AD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0A23B-E7FA-3EF1-40AA-4B432ED291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0806CE-3DE9-EDD0-3BDF-2545BB7F37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D2564C-B99E-D491-0524-76BBE9B53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72FB94-F480-AD6A-3981-E73905BF1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0CA430-1727-D2C3-7EEF-D3541867E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290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40CD4-8769-2AD2-16D7-F9A28613F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675970-532E-A299-8FE4-3003293073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6CD1D-06AD-F0C9-C80F-1727ED8EA3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35E0C-454C-5C1E-D580-366E578EF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412219-AA4B-C331-D168-861747919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ED9577-7F49-DE74-18C6-63B2CB79D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773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FDE93-2123-9519-39B8-3BC943FAF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E8DA5C-E443-3B51-47D9-DD4A19981D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91412-9FC0-C001-7BF4-9D064D0D6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F2E53-1CF8-162D-6F3E-8CD2F34F5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D055BC-F224-6C36-AA7F-22E845E0B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726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31E636-01F7-AF87-C6DF-10C3BF8167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D9335E-2AB0-79C7-B484-36C5489E2F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A39FC1-515D-C875-438D-AC46866E3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E80F6-4117-763E-052F-82AED5440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337953-551C-E228-FFA5-B147B9436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20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C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C464E6-910F-6A4C-C98B-094E34CFE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33F4CE-909D-0FD7-DCA6-CEFA609AAC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3E4755-98A0-417D-EB0F-B4AC045622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D41E2-8477-4A38-9DDD-91F595DF1D29}" type="datetimeFigureOut">
              <a:rPr lang="en-GB" smtClean="0"/>
              <a:t>08/12/2023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B7A67-BE7F-2181-79B6-733A368A8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8E7811-3D38-20D5-7881-0BBF8593F7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56A85-DFA6-471C-84B8-2E38C73BEE0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7FF473-6EE2-A2E2-1599-5E8288389F71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0" y="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A6E5AC-5475-18B0-A7F5-E979B38361E9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0" y="67056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63630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0A54A37-E164-5988-5FB7-8BE9F50F61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 </a:t>
            </a:r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6D93E11-17FC-BD75-FCCC-B740DF9715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7871" y="-27410"/>
            <a:ext cx="5797772" cy="637257"/>
          </a:xfrm>
        </p:spPr>
        <p:txBody>
          <a:bodyPr>
            <a:noAutofit/>
          </a:bodyPr>
          <a:lstStyle/>
          <a:p>
            <a:r>
              <a:rPr lang="en-US" sz="3600" b="1">
                <a:latin typeface="Alasassy Caps" panose="020B0604020202020204" pitchFamily="2" charset="0"/>
              </a:rPr>
              <a:t>Christianity through NAP</a:t>
            </a:r>
            <a:endParaRPr lang="en-GB" sz="3600" b="1">
              <a:latin typeface="Alasassy Caps" panose="020B0604020202020204" pitchFamily="2" charset="0"/>
            </a:endParaRPr>
          </a:p>
        </p:txBody>
      </p:sp>
      <p:pic>
        <p:nvPicPr>
          <p:cNvPr id="1026" name="Picture 2" descr="Christian Symbols: An Illustrated Glossary">
            <a:extLst>
              <a:ext uri="{FF2B5EF4-FFF2-40B4-BE49-F238E27FC236}">
                <a16:creationId xmlns:a16="http://schemas.microsoft.com/office/drawing/2014/main" id="{A2363010-435D-408A-778B-A22A447CA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198" y="609847"/>
            <a:ext cx="1754542" cy="123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5887D4-E648-54C6-FD58-7E52C2C86300}"/>
              </a:ext>
            </a:extLst>
          </p:cNvPr>
          <p:cNvSpPr txBox="1"/>
          <p:nvPr/>
        </p:nvSpPr>
        <p:spPr>
          <a:xfrm>
            <a:off x="125455" y="123355"/>
            <a:ext cx="1927060" cy="6086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>
                <a:solidFill>
                  <a:srgbClr val="00B050"/>
                </a:solidFill>
              </a:rPr>
              <a:t>Year 1</a:t>
            </a: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 Myself and caring for others</a:t>
            </a:r>
            <a:endParaRPr lang="en-GB" sz="1050" b="1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lost sheep 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good characteristics- care and kindness 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Christian?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T2 Beliefs and teaching </a:t>
            </a:r>
            <a:endParaRPr lang="en-GB" sz="1050" b="1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Nativity story 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Calming the storm on lake Galilee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lost coin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Feeding the 5000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Healing the ten leapers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Christian belief that God comes to Earth to help people. 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0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T3/4 Celebrations and Festivals </a:t>
            </a:r>
            <a:endParaRPr lang="en-GB" sz="1050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Easter story 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Christians celebrate Easter and Christmas 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Christian place of worship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Christian symbols 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T5/6 Symbols in Religious worship and practice </a:t>
            </a:r>
            <a:endParaRPr lang="en-GB" sz="1050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Visit to church 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religious symbols and artefacts, bible </a:t>
            </a:r>
            <a:endParaRPr lang="en-GB" sz="9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Practice of worship in a church </a:t>
            </a:r>
          </a:p>
          <a:p>
            <a:pPr>
              <a:lnSpc>
                <a:spcPct val="107000"/>
              </a:lnSpc>
            </a:pPr>
            <a:endParaRPr lang="en-US" sz="900" b="1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Enrichment </a:t>
            </a: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Visit to Church (Summer term</a:t>
            </a:r>
            <a:r>
              <a:rPr lang="en-US" sz="900" b="1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en-GB" sz="900" b="1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4E3323-702A-99AE-3F9B-62527BD0A25E}"/>
              </a:ext>
            </a:extLst>
          </p:cNvPr>
          <p:cNvSpPr txBox="1"/>
          <p:nvPr/>
        </p:nvSpPr>
        <p:spPr>
          <a:xfrm>
            <a:off x="2204042" y="1374230"/>
            <a:ext cx="1747658" cy="592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>
                <a:solidFill>
                  <a:srgbClr val="7030A0"/>
                </a:solidFill>
              </a:rPr>
              <a:t>Year 2</a:t>
            </a:r>
            <a:endParaRPr lang="en-GB" sz="1600">
              <a:solidFill>
                <a:srgbClr val="7030A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b="1" u="sng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T1/2- Leaders </a:t>
            </a:r>
            <a:endParaRPr lang="en-GB" sz="1000" u="sng">
              <a:solidFill>
                <a:srgbClr val="7030A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Jesus and St Peter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/>
            <a:r>
              <a:rPr lang="en-US" sz="9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Jesus calls Peter to follow him </a:t>
            </a:r>
            <a:r>
              <a:rPr lang="en-GB" sz="900">
                <a:effectLst/>
                <a:ea typeface="Times New Roman" panose="02020603050405020304" pitchFamily="18" charset="0"/>
              </a:rPr>
              <a:t>Peter </a:t>
            </a:r>
            <a:r>
              <a:rPr lang="en-US" sz="9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recognises Jesus as the </a:t>
            </a:r>
            <a:r>
              <a:rPr lang="en-GB" sz="900">
                <a:effectLst/>
                <a:ea typeface="Times New Roman" panose="02020603050405020304" pitchFamily="18" charset="0"/>
              </a:rPr>
              <a:t>Messiah</a:t>
            </a:r>
            <a:r>
              <a:rPr lang="en-US" sz="9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​</a:t>
            </a:r>
            <a:endParaRPr lang="en-GB" sz="900"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US" sz="9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Jesus washes Peter’s feet​</a:t>
            </a:r>
            <a:endParaRPr lang="en-GB" sz="900"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US" sz="9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Peter denies Jesus​</a:t>
            </a:r>
            <a:endParaRPr lang="en-GB" sz="900"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US" sz="9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Peter becomes the first leader of </a:t>
            </a:r>
            <a:r>
              <a:rPr lang="en-GB" sz="900">
                <a:effectLst/>
                <a:ea typeface="Times New Roman" panose="02020603050405020304" pitchFamily="18" charset="0"/>
              </a:rPr>
              <a:t>the Christians</a:t>
            </a: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 Peter was the earliest leader of the Christian Church 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 Peter was a disciple of Jesus. 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 Peter performed miracles like healing the blind.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Explore what makes a good leader- behaviour, wisdom, rules for harmonious living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Comparisons to non religious leaders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T3/4 Belonging</a:t>
            </a:r>
            <a:endParaRPr lang="en-GB" sz="1050" b="1" u="sng">
              <a:solidFill>
                <a:srgbClr val="7030A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Explore own feelings of belonging- family, school </a:t>
            </a:r>
            <a:r>
              <a:rPr lang="en-US" sz="90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etc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Belonging in Christianity – through Christening and Baptism. 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T5/6- Stories</a:t>
            </a:r>
            <a:endParaRPr lang="en-GB" sz="1050" b="1" u="sng">
              <a:solidFill>
                <a:srgbClr val="7030A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 b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Noah and the Ark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Abraham and Sarah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9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King David</a:t>
            </a:r>
            <a:endParaRPr lang="en-GB" sz="9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b="1" u="sng">
              <a:solidFill>
                <a:srgbClr val="7030A0"/>
              </a:solidFill>
            </a:endParaRPr>
          </a:p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41C945-4732-D5DF-1475-E98AEB31D7B3}"/>
              </a:ext>
            </a:extLst>
          </p:cNvPr>
          <p:cNvSpPr txBox="1"/>
          <p:nvPr/>
        </p:nvSpPr>
        <p:spPr>
          <a:xfrm>
            <a:off x="3988510" y="442906"/>
            <a:ext cx="2620942" cy="6343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16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u="sng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3 </a:t>
            </a:r>
            <a:endParaRPr lang="en-GB" sz="1600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T1/2- Beliefs and questions </a:t>
            </a:r>
            <a:endParaRPr lang="en-GB" sz="1050" u="sng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</a:t>
            </a: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Creation story (Build on Y2)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born in Bethlehem (Build on Y1)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Bible texts linked to Pentecost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Bible texts linked to Harvest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Fruit of the Spirit (Galatians 5:22)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Practices linked to Easter, Christmas, Pentecost and Harvest.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Christians ideas- incarnation, trinity, crucifixion, resurrection and Holy Spirit.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T3/4- Inspirational people </a:t>
            </a:r>
            <a:endParaRPr lang="en-GB" sz="1050" u="sng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Christian Gospels – Matthew and Mark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Bible texts on Abraham and Moses.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Stories of Jesus as the Messiah.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Inspirational people from Jewish/ Christian bible: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Moses, Jacob, Abraham,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T5- Religious, family and community: Prayer</a:t>
            </a:r>
            <a:endParaRPr lang="en-GB" sz="1050" u="sng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Meaning of the Lords Prayer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Christians pray in Church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Christians belief in God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Worship and sacred places </a:t>
            </a:r>
            <a:endParaRPr lang="en-GB" sz="1050" b="1" u="sng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 </a:t>
            </a:r>
            <a:endParaRPr lang="en-GB" sz="1050" b="1" u="sng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Churches- representing belief and worship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Features of a church- </a:t>
            </a:r>
            <a:r>
              <a:rPr lang="en-US" sz="105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alter, crucifix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endParaRPr lang="en-GB"/>
          </a:p>
        </p:txBody>
      </p:sp>
      <p:pic>
        <p:nvPicPr>
          <p:cNvPr id="1028" name="Picture 4" descr="Image result for star">
            <a:extLst>
              <a:ext uri="{FF2B5EF4-FFF2-40B4-BE49-F238E27FC236}">
                <a16:creationId xmlns:a16="http://schemas.microsoft.com/office/drawing/2014/main" id="{417F3F73-39BF-F417-5339-754EA8997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630" y="5802944"/>
            <a:ext cx="382885" cy="37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67B8025-0095-6584-027F-8E8D1C109717}"/>
              </a:ext>
            </a:extLst>
          </p:cNvPr>
          <p:cNvSpPr txBox="1"/>
          <p:nvPr/>
        </p:nvSpPr>
        <p:spPr>
          <a:xfrm>
            <a:off x="6340665" y="1600200"/>
            <a:ext cx="1788759" cy="5106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3200" b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4 </a:t>
            </a:r>
            <a:endParaRPr lang="en-GB" sz="1600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2- Spiritual expressions </a:t>
            </a:r>
            <a:endParaRPr lang="en-GB" sz="1050" u="sng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Music of Christian community </a:t>
            </a:r>
            <a:r>
              <a:rPr lang="en-US" sz="105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i.e</a:t>
            </a: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Carols, Hymns, contemporary worship music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 comparisons to other spiritual music </a:t>
            </a:r>
          </a:p>
          <a:p>
            <a:pPr>
              <a:lnSpc>
                <a:spcPct val="107000"/>
              </a:lnSpc>
            </a:pP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5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T3/4- Symbols and Religious Expression </a:t>
            </a:r>
            <a:endParaRPr lang="en-GB" sz="1050" u="sng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Journey to Holy Land – practice and rituals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Local places of pilgrimage- </a:t>
            </a:r>
            <a:r>
              <a:rPr lang="en-US" sz="105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i.e</a:t>
            </a: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5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Southwell</a:t>
            </a: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Minster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Journey of life and death </a:t>
            </a:r>
            <a:endParaRPr lang="en-GB" sz="1050" u="sng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Christians see life as a journey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life milestones Christians- Christenings, marriages, funerals 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5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Christians believe in Heaven. </a:t>
            </a:r>
            <a:endParaRPr lang="en-GB" sz="10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0771F8-C9FA-0BAE-6D9A-7A669168AEE2}"/>
              </a:ext>
            </a:extLst>
          </p:cNvPr>
          <p:cNvSpPr txBox="1"/>
          <p:nvPr/>
        </p:nvSpPr>
        <p:spPr>
          <a:xfrm>
            <a:off x="8233334" y="54190"/>
            <a:ext cx="3953106" cy="4259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10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  <a:endParaRPr lang="en-GB" sz="1000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T1/2- Inspirational people today </a:t>
            </a:r>
            <a:endParaRPr lang="en-GB" sz="1000" b="1" u="sng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is Martin Luther King?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is he an inspiration?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is William Booth? 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is he an inspiration?</a:t>
            </a:r>
          </a:p>
          <a:p>
            <a:pPr>
              <a:lnSpc>
                <a:spcPct val="107000"/>
              </a:lnSpc>
            </a:pPr>
            <a:r>
              <a:rPr lang="en-US" sz="1000" b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Enrichment</a:t>
            </a:r>
          </a:p>
          <a:p>
            <a:pPr>
              <a:lnSpc>
                <a:spcPct val="107000"/>
              </a:lnSpc>
            </a:pPr>
            <a:r>
              <a:rPr lang="en-US" sz="10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</a:t>
            </a:r>
            <a:r>
              <a:rPr lang="en-US" sz="1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 to William Booth Museum</a:t>
            </a:r>
          </a:p>
          <a:p>
            <a:pPr>
              <a:lnSpc>
                <a:spcPct val="107000"/>
              </a:lnSpc>
            </a:pPr>
            <a:r>
              <a:rPr lang="en-US" sz="1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000" b="1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10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T2- What matters to Christians?</a:t>
            </a:r>
            <a:endParaRPr lang="en-GB" sz="1000" b="1" u="sng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Meaning of Christmas, Easter, Pentecost and Eucharist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Christians can use the Bible to help guide them through challenges. 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Being a Christian involves living a good life- generosity towards God and others. 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Trinity is the belief that God is three separate persons but is still s single God- The Father, the Son and the Holy Spirit. </a:t>
            </a:r>
          </a:p>
          <a:p>
            <a:pPr>
              <a:lnSpc>
                <a:spcPct val="107000"/>
              </a:lnSpc>
            </a:pP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10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Beliefs in action in the world </a:t>
            </a:r>
            <a:endParaRPr lang="en-GB" sz="1000" b="1" u="sng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the architecture of Peter’s Basilica (largest church in the world) and </a:t>
            </a:r>
            <a:r>
              <a:rPr lang="en-US" sz="100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Southwell</a:t>
            </a: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Minster (local) 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0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54F064-77AE-DFFD-1B9E-4124557B3B33}"/>
              </a:ext>
            </a:extLst>
          </p:cNvPr>
          <p:cNvSpPr txBox="1"/>
          <p:nvPr/>
        </p:nvSpPr>
        <p:spPr>
          <a:xfrm>
            <a:off x="8127892" y="3684410"/>
            <a:ext cx="4313583" cy="3497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1000" b="1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  <a:endParaRPr lang="en-GB" sz="1000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b="1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T1- Beliefs in action in the world </a:t>
            </a:r>
            <a:endParaRPr lang="en-GB" sz="1000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 about the work of the charity ‘Christian Aid’. </a:t>
            </a:r>
          </a:p>
          <a:p>
            <a:pPr>
              <a:lnSpc>
                <a:spcPct val="107000"/>
              </a:lnSpc>
            </a:pP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000" b="1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T3/4- Wisdom and Authority</a:t>
            </a:r>
            <a:endParaRPr lang="en-GB" sz="1000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000" b="1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Religious Stories: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0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Stories with morals: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David and Goliath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Loaves and fishes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the life and values of Denzel Washington (using position to spread God’s messages)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the life and values of JK Rowling (moral themes within books) 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000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b="1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T5/6- Religion, Worldviews, Family and Community</a:t>
            </a:r>
            <a:endParaRPr lang="en-GB" sz="1000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% of Christians in Nottingham City, Nottinghamshire, England and worldwide. 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0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Interfaith networks 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pic>
        <p:nvPicPr>
          <p:cNvPr id="1030" name="Picture 6" descr="Image result for Jesus Poster">
            <a:extLst>
              <a:ext uri="{FF2B5EF4-FFF2-40B4-BE49-F238E27FC236}">
                <a16:creationId xmlns:a16="http://schemas.microsoft.com/office/drawing/2014/main" id="{5DB5C218-E809-2C6E-50BA-1FA45D044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975" y="54190"/>
            <a:ext cx="1071858" cy="1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mage result for star">
            <a:extLst>
              <a:ext uri="{FF2B5EF4-FFF2-40B4-BE49-F238E27FC236}">
                <a16:creationId xmlns:a16="http://schemas.microsoft.com/office/drawing/2014/main" id="{2266C72D-9CFD-C54E-9123-186215F25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4684" y="1291849"/>
            <a:ext cx="373123" cy="365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979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D5BDB9B8-1072-2781-BE91-0FE7D6E3F2A1}"/>
              </a:ext>
            </a:extLst>
          </p:cNvPr>
          <p:cNvSpPr txBox="1">
            <a:spLocks/>
          </p:cNvSpPr>
          <p:nvPr/>
        </p:nvSpPr>
        <p:spPr>
          <a:xfrm>
            <a:off x="3077868" y="-120800"/>
            <a:ext cx="6115825" cy="8225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>
                <a:latin typeface="Alasassy Caps" panose="020B0604020202020204" pitchFamily="2" charset="0"/>
              </a:rPr>
              <a:t>Judaism through NAP</a:t>
            </a:r>
            <a:endParaRPr lang="en-GB" sz="4400" b="1">
              <a:latin typeface="Alasassy Caps" panose="020B0604020202020204" pitchFamily="2" charset="0"/>
            </a:endParaRPr>
          </a:p>
        </p:txBody>
      </p:sp>
      <p:pic>
        <p:nvPicPr>
          <p:cNvPr id="2050" name="Picture 2" descr="Image result for judaism symbol">
            <a:extLst>
              <a:ext uri="{FF2B5EF4-FFF2-40B4-BE49-F238E27FC236}">
                <a16:creationId xmlns:a16="http://schemas.microsoft.com/office/drawing/2014/main" id="{8EE199A9-B83B-9F9D-AB25-A395BA534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361" y="795130"/>
            <a:ext cx="1711408" cy="171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F6DC25-38A5-A94A-5A06-D42B213F79C2}"/>
              </a:ext>
            </a:extLst>
          </p:cNvPr>
          <p:cNvSpPr txBox="1"/>
          <p:nvPr/>
        </p:nvSpPr>
        <p:spPr>
          <a:xfrm>
            <a:off x="144985" y="488226"/>
            <a:ext cx="2400836" cy="6596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1:</a:t>
            </a:r>
            <a:endParaRPr lang="en-GB" b="1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 Myself and caring for others </a:t>
            </a:r>
            <a:endParaRPr lang="en-GB" sz="1400" b="1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Jewish Palm 23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T3/4 Celebrations and Festivals</a:t>
            </a:r>
            <a:endParaRPr lang="en-GB" sz="1400" b="1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Story of creation 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Jews celebrate Hanukkah and Shabbat.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Jewish artefacts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Jewish celebrations- including food, songs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of worship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T5/6 Symbols in Religious worship and practice </a:t>
            </a:r>
            <a:endParaRPr lang="en-GB" sz="1400" b="1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religious symbols and artefacts, Torah Scroll 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Practice of worship in a synagogue 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95DE12-A9C8-C9FB-5EF0-EF1AAC1E7462}"/>
              </a:ext>
            </a:extLst>
          </p:cNvPr>
          <p:cNvSpPr txBox="1"/>
          <p:nvPr/>
        </p:nvSpPr>
        <p:spPr>
          <a:xfrm>
            <a:off x="2418033" y="-27410"/>
            <a:ext cx="3422328" cy="680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u="sng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2</a:t>
            </a:r>
            <a:endParaRPr lang="en-GB" b="1" u="sng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400" b="1" u="sng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T1- Leaders </a:t>
            </a:r>
            <a:endParaRPr lang="en-GB" sz="1400" b="1" u="sng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baby in the bulrushes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Parting the red sea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burning bush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ten Plagues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Moses led Jews out of slavery in Egypt.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what makes a good leader- behaviour, wisdom, rules for harmonious living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Comparisons to nonreligious leaders.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T3- Believing</a:t>
            </a:r>
            <a:endParaRPr lang="en-GB" sz="1200" b="1" u="sng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Story of creation 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Jews ideas on the story of creation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importance of Shabbat (Jewish day of rest)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Story of creation- God created the world in 6 days and rested on the 7</a:t>
            </a:r>
            <a:r>
              <a:rPr lang="en-US" sz="1200" baseline="300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Rabbi teaches Jewish law.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T5/6- Stories</a:t>
            </a:r>
            <a:endParaRPr lang="en-GB" sz="1200" b="1" u="sng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Noah and the Ark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and Sarah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King David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Torah the holy book- The teachings of Moses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/>
              <a:t>Use of Torah in Synagogue</a:t>
            </a:r>
          </a:p>
          <a:p>
            <a:r>
              <a:rPr lang="en-GB" sz="1200" b="1" u="sng">
                <a:solidFill>
                  <a:srgbClr val="7030A0"/>
                </a:solidFill>
              </a:rPr>
              <a:t>Enrichment</a:t>
            </a:r>
            <a:r>
              <a:rPr lang="en-GB" sz="1200"/>
              <a:t> </a:t>
            </a:r>
          </a:p>
          <a:p>
            <a:r>
              <a:rPr lang="en-GB" sz="1200"/>
              <a:t>Visit to Synagogue (Summer term)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C769E5-1AD0-A88A-4D6A-925C5FB8B350}"/>
              </a:ext>
            </a:extLst>
          </p:cNvPr>
          <p:cNvSpPr txBox="1"/>
          <p:nvPr/>
        </p:nvSpPr>
        <p:spPr>
          <a:xfrm>
            <a:off x="8176388" y="451118"/>
            <a:ext cx="3158061" cy="3671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b="1" u="sng">
                <a:solidFill>
                  <a:srgbClr val="0070C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endParaRPr lang="en-GB" u="sng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0070C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T3/4- Inspirational people </a:t>
            </a:r>
            <a:endParaRPr lang="en-GB" sz="1200" u="sng">
              <a:solidFill>
                <a:srgbClr val="0070C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0070C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Inspirational people from the past</a:t>
            </a:r>
            <a:endParaRPr lang="en-GB" sz="1200" u="sng">
              <a:solidFill>
                <a:srgbClr val="0070C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US" sz="12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Stories of Moses as </a:t>
            </a:r>
            <a:r>
              <a:rPr lang="en-GB" sz="1200">
                <a:effectLst/>
                <a:ea typeface="Times New Roman" panose="02020603050405020304" pitchFamily="18" charset="0"/>
              </a:rPr>
              <a:t>the servant of God. </a:t>
            </a:r>
            <a:r>
              <a:rPr lang="en-US" sz="12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​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US" sz="12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Stories of Moses as a </a:t>
            </a:r>
            <a:r>
              <a:rPr lang="en-GB" sz="1200">
                <a:effectLst/>
                <a:ea typeface="Times New Roman" panose="02020603050405020304" pitchFamily="18" charset="0"/>
              </a:rPr>
              <a:t>law-giver. </a:t>
            </a:r>
            <a:r>
              <a:rPr lang="en-US" sz="12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​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US" sz="12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Exodus and the 10 </a:t>
            </a:r>
            <a:r>
              <a:rPr lang="en-GB" sz="1200">
                <a:effectLst/>
                <a:ea typeface="Times New Roman" panose="02020603050405020304" pitchFamily="18" charset="0"/>
              </a:rPr>
              <a:t>Commandments</a:t>
            </a:r>
          </a:p>
          <a:p>
            <a:pPr fontAlgn="base"/>
            <a:r>
              <a:rPr lang="en-GB" sz="1200">
                <a:effectLst/>
                <a:ea typeface="Times New Roman" panose="02020603050405020304" pitchFamily="18" charset="0"/>
              </a:rPr>
              <a:t> </a:t>
            </a:r>
          </a:p>
          <a:p>
            <a:pPr fontAlgn="base"/>
            <a:r>
              <a:rPr lang="en-GB" sz="1200" b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Key learning: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US" sz="12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A</a:t>
            </a:r>
            <a:r>
              <a:rPr lang="en-US" sz="1200">
                <a:effectLst/>
                <a:ea typeface="Times New Roman" panose="02020603050405020304" pitchFamily="18" charset="0"/>
              </a:rPr>
              <a:t>braham and Moses- inspirational people from Jewish Bible 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US" sz="12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Qualities of a good leader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US" sz="12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Who is Abraham, what does he stand for?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 fontAlgn="base"/>
            <a:r>
              <a:rPr lang="en-US" sz="120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Religious terminology of leaders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354511-9C3B-27DE-F811-B1F546472142}"/>
              </a:ext>
            </a:extLst>
          </p:cNvPr>
          <p:cNvSpPr txBox="1"/>
          <p:nvPr/>
        </p:nvSpPr>
        <p:spPr>
          <a:xfrm>
            <a:off x="8176389" y="3827153"/>
            <a:ext cx="3267872" cy="1759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1800" b="1" u="sng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  <a:endParaRPr lang="en-GB" sz="1800" u="sng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T1- Beliefs in action in the world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pre-war Jewish life.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 about persecution and discrimination of Jewish people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Kinder transport and why it was important.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the work of National Holocaust Museum. </a:t>
            </a:r>
            <a:endParaRPr lang="en-GB" sz="1200"/>
          </a:p>
        </p:txBody>
      </p:sp>
      <p:pic>
        <p:nvPicPr>
          <p:cNvPr id="2052" name="Picture 4" descr="Image result for judaismmenorah ">
            <a:extLst>
              <a:ext uri="{FF2B5EF4-FFF2-40B4-BE49-F238E27FC236}">
                <a16:creationId xmlns:a16="http://schemas.microsoft.com/office/drawing/2014/main" id="{50B007DF-92B3-BC96-040B-E80AE6A4E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4733">
            <a:off x="6163208" y="2667888"/>
            <a:ext cx="1959522" cy="195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judaism torah">
            <a:extLst>
              <a:ext uri="{FF2B5EF4-FFF2-40B4-BE49-F238E27FC236}">
                <a16:creationId xmlns:a16="http://schemas.microsoft.com/office/drawing/2014/main" id="{9986E5F7-35FB-BF27-4412-A89D16B9C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0775">
            <a:off x="5686554" y="4842755"/>
            <a:ext cx="1636206" cy="178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mage result for star">
            <a:extLst>
              <a:ext uri="{FF2B5EF4-FFF2-40B4-BE49-F238E27FC236}">
                <a16:creationId xmlns:a16="http://schemas.microsoft.com/office/drawing/2014/main" id="{70B4F450-0C80-036B-B9C5-3F4C9D447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000" y="6259746"/>
            <a:ext cx="458649" cy="44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660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06DD8DE5-34C4-010F-EDA2-DB382DC455B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578528" y="-1554573"/>
            <a:ext cx="4651071" cy="23142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>
                <a:latin typeface="Alasassy Caps" panose="020B0604020202020204" pitchFamily="2" charset="0"/>
              </a:rPr>
              <a:t>Islam through NAP</a:t>
            </a:r>
            <a:endParaRPr lang="en-GB" sz="4400" b="1">
              <a:latin typeface="Alasassy Caps" panose="020B0604020202020204" pitchFamily="2" charset="0"/>
            </a:endParaRPr>
          </a:p>
        </p:txBody>
      </p:sp>
      <p:pic>
        <p:nvPicPr>
          <p:cNvPr id="3074" name="Picture 2" descr="Islam PNG Transparent Images - PNG All">
            <a:extLst>
              <a:ext uri="{FF2B5EF4-FFF2-40B4-BE49-F238E27FC236}">
                <a16:creationId xmlns:a16="http://schemas.microsoft.com/office/drawing/2014/main" id="{A15B18DB-32B7-E70F-9C33-1003CAB52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610" y="619760"/>
            <a:ext cx="1716779" cy="161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E969D2-7E1E-D244-38B0-97B418BF1589}"/>
              </a:ext>
            </a:extLst>
          </p:cNvPr>
          <p:cNvSpPr txBox="1"/>
          <p:nvPr/>
        </p:nvSpPr>
        <p:spPr>
          <a:xfrm>
            <a:off x="219986" y="204854"/>
            <a:ext cx="2875280" cy="1106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</a:t>
            </a:r>
            <a:endParaRPr lang="en-GB" b="1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T3/4 Celebrations and Festivals</a:t>
            </a:r>
            <a:endParaRPr lang="en-GB" sz="1200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Muslims celebrate Eid</a:t>
            </a:r>
            <a:r>
              <a:rPr lang="en-US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49D837-729C-3DF1-9CF5-A3ABB438A9E1}"/>
              </a:ext>
            </a:extLst>
          </p:cNvPr>
          <p:cNvSpPr txBox="1"/>
          <p:nvPr/>
        </p:nvSpPr>
        <p:spPr>
          <a:xfrm>
            <a:off x="216002" y="1381377"/>
            <a:ext cx="2875280" cy="4665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endParaRPr lang="en-GB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T3/4- Inspirational people </a:t>
            </a:r>
            <a:endParaRPr lang="en-GB" sz="120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Islamic stories from the life of the Prophet Muhammad [PBUH] and his companions.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Stories from the </a:t>
            </a:r>
            <a:r>
              <a:rPr lang="en-US" sz="120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Qu’ran</a:t>
            </a: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Hadith.</a:t>
            </a:r>
          </a:p>
          <a:p>
            <a:pPr>
              <a:lnSpc>
                <a:spcPct val="107000"/>
              </a:lnSpc>
            </a:pPr>
            <a:endParaRPr lang="en-US" sz="120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T5- Religious, family and community: Prayer</a:t>
            </a:r>
            <a:endParaRPr lang="en-GB" sz="120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Importance of 5 daily Islamic prayers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Practice of prayer in a Mosque.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Belief in Allah.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Worship and sacred places </a:t>
            </a:r>
            <a:endParaRPr lang="en-GB" sz="120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Mosque- representing belief and worship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Features of a Mosque- </a:t>
            </a:r>
            <a:r>
              <a:rPr lang="en-US" sz="120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i.e</a:t>
            </a: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>
                <a:solidFill>
                  <a:srgbClr val="11111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Ablutions fountain, </a:t>
            </a:r>
            <a:r>
              <a:rPr lang="en-GB" sz="1200" err="1">
                <a:solidFill>
                  <a:srgbClr val="11111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qiblah</a:t>
            </a:r>
            <a:r>
              <a:rPr lang="en-GB" sz="1200">
                <a:solidFill>
                  <a:srgbClr val="11111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wall</a:t>
            </a:r>
          </a:p>
          <a:p>
            <a:pPr>
              <a:lnSpc>
                <a:spcPct val="107000"/>
              </a:lnSpc>
            </a:pPr>
            <a:endParaRPr lang="en-GB" sz="1200">
              <a:solidFill>
                <a:srgbClr val="11111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n-GB" sz="1200" b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Enrichment:</a:t>
            </a:r>
          </a:p>
          <a:p>
            <a:pPr>
              <a:lnSpc>
                <a:spcPct val="107000"/>
              </a:lnSpc>
            </a:pPr>
            <a:r>
              <a: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Visit to Mosque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4E992D-FB5A-0926-AC86-3CB834CFA9A8}"/>
              </a:ext>
            </a:extLst>
          </p:cNvPr>
          <p:cNvSpPr txBox="1"/>
          <p:nvPr/>
        </p:nvSpPr>
        <p:spPr>
          <a:xfrm>
            <a:off x="3277554" y="2058689"/>
            <a:ext cx="2875280" cy="2740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180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endParaRPr lang="en-GB" sz="1800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T3/4- Symbols and Religious Expression </a:t>
            </a:r>
            <a:endParaRPr lang="en-GB" sz="1200" u="sng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Pilgrimage to Makkah- practice and rituals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Journey of life and death </a:t>
            </a:r>
            <a:endParaRPr lang="en-GB" sz="1200" u="sng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Muslims see life as a journey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life milestones Muslims- birth (</a:t>
            </a:r>
            <a:r>
              <a:rPr lang="en-US" sz="120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Aqiqah</a:t>
            </a:r>
            <a:r>
              <a:rPr lang="en-GB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ceremony) </a:t>
            </a: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marriages, funerals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Muslims belief around death</a:t>
            </a:r>
            <a:r>
              <a:rPr lang="en-US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BF9447-5081-9887-A2D7-82367CDE751C}"/>
              </a:ext>
            </a:extLst>
          </p:cNvPr>
          <p:cNvSpPr txBox="1"/>
          <p:nvPr/>
        </p:nvSpPr>
        <p:spPr>
          <a:xfrm>
            <a:off x="6491301" y="1599930"/>
            <a:ext cx="2641230" cy="5115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  <a:endParaRPr lang="en-GB" sz="1800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T1/2- Inspirational people today </a:t>
            </a:r>
            <a:endParaRPr lang="en-GB" sz="1200" u="sng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is Dr Hany El </a:t>
            </a:r>
            <a:r>
              <a:rPr lang="en-US" sz="12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Banna</a:t>
            </a: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is he an inspiration?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T3- Beliefs and questions </a:t>
            </a:r>
            <a:endParaRPr lang="en-GB" sz="1200" u="sng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</a:t>
            </a:r>
            <a:r>
              <a:rPr lang="en-US" sz="120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Muslims belief in Allah.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5 Pillars of Islam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belief in Muhammed.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how to become a Muslim.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Muslims practice their faith.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Muslims use the </a:t>
            </a:r>
            <a:r>
              <a:rPr lang="en-GB" sz="1200" err="1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Qran</a:t>
            </a: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examples of Islamic art- found on prayer mats ornaments and Mosques.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Beliefs in action in the world </a:t>
            </a:r>
            <a:endParaRPr lang="en-GB" sz="1200" u="sng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the architecture of Masjid al-Haram (Mecca) and Jamia Masjid (</a:t>
            </a:r>
            <a:r>
              <a:rPr lang="en-US" sz="120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Sneinton</a:t>
            </a: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4FAF94-36E8-4EBF-9BB3-C92990A54A37}"/>
              </a:ext>
            </a:extLst>
          </p:cNvPr>
          <p:cNvSpPr txBox="1"/>
          <p:nvPr/>
        </p:nvSpPr>
        <p:spPr>
          <a:xfrm>
            <a:off x="9241310" y="382356"/>
            <a:ext cx="3063333" cy="4918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 b="1" u="sng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  <a:endParaRPr lang="en-GB" sz="1800" u="sng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T1- Beliefs in action in the world </a:t>
            </a:r>
            <a:endParaRPr lang="en-GB" sz="1200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 about the work of the charity ‘Islamic relief’. </a:t>
            </a: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Enrichment:</a:t>
            </a:r>
          </a:p>
          <a:p>
            <a:pPr>
              <a:lnSpc>
                <a:spcPct val="107000"/>
              </a:lnSpc>
            </a:pPr>
            <a:r>
              <a:rPr lang="en-US" sz="12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Speaker from Islamic relief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 b="1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T3- Wisdom and Authority</a:t>
            </a:r>
            <a:endParaRPr lang="en-GB" sz="1200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 b="1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Religious Stories: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crying camel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Prophet and the ants</a:t>
            </a:r>
            <a:r>
              <a:rPr lang="en-GB" sz="1200">
                <a:solidFill>
                  <a:srgbClr val="141414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 b="1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the life and values of Amir Khan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the life and values of James </a:t>
            </a:r>
            <a:r>
              <a:rPr lang="en-GB" sz="1200" err="1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Caan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 b="1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T5/6- Religion, Worldviews, Family and Community</a:t>
            </a:r>
            <a:endParaRPr lang="en-GB" sz="1200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% of Islam followers in Nottingham City, Nottinghamshire, England and worldwide.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Interfaith networks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pic>
        <p:nvPicPr>
          <p:cNvPr id="3076" name="Picture 4" descr="Definition of Mosque or Masjid in Islam">
            <a:extLst>
              <a:ext uri="{FF2B5EF4-FFF2-40B4-BE49-F238E27FC236}">
                <a16:creationId xmlns:a16="http://schemas.microsoft.com/office/drawing/2014/main" id="{A6DD54F5-4219-6CED-F3C4-2EFBACF76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775" y="4622801"/>
            <a:ext cx="2954594" cy="196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star">
            <a:extLst>
              <a:ext uri="{FF2B5EF4-FFF2-40B4-BE49-F238E27FC236}">
                <a16:creationId xmlns:a16="http://schemas.microsoft.com/office/drawing/2014/main" id="{CA45B91B-605C-C8CA-5312-A198C1DDA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202" y="5597763"/>
            <a:ext cx="458649" cy="44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mage result for star">
            <a:extLst>
              <a:ext uri="{FF2B5EF4-FFF2-40B4-BE49-F238E27FC236}">
                <a16:creationId xmlns:a16="http://schemas.microsoft.com/office/drawing/2014/main" id="{0017C68C-C5F8-2A4C-A6E2-F12CED844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7864" y="1463590"/>
            <a:ext cx="421772" cy="413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482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701B2-D434-5700-CF07-B4CF1EF99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095" y="-833023"/>
            <a:ext cx="7405165" cy="96173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itle 4">
            <a:extLst>
              <a:ext uri="{FF2B5EF4-FFF2-40B4-BE49-F238E27FC236}">
                <a16:creationId xmlns:a16="http://schemas.microsoft.com/office/drawing/2014/main" id="{96549818-8DA5-F093-289C-FB4ECBE9204F}"/>
              </a:ext>
            </a:extLst>
          </p:cNvPr>
          <p:cNvSpPr txBox="1">
            <a:spLocks/>
          </p:cNvSpPr>
          <p:nvPr/>
        </p:nvSpPr>
        <p:spPr>
          <a:xfrm>
            <a:off x="3339548" y="-1465121"/>
            <a:ext cx="5108712" cy="23142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b="1">
                <a:latin typeface="Alasassy Caps" panose="020B0604020202020204" pitchFamily="2" charset="0"/>
              </a:rPr>
              <a:t>Hinduism through NAP</a:t>
            </a:r>
            <a:endParaRPr lang="en-GB" sz="4800" b="1">
              <a:latin typeface="Alasassy Caps" panose="020B0604020202020204" pitchFamily="2" charset="0"/>
            </a:endParaRPr>
          </a:p>
        </p:txBody>
      </p:sp>
      <p:pic>
        <p:nvPicPr>
          <p:cNvPr id="4098" name="Picture 2" descr="Image result for hinduism symbol">
            <a:extLst>
              <a:ext uri="{FF2B5EF4-FFF2-40B4-BE49-F238E27FC236}">
                <a16:creationId xmlns:a16="http://schemas.microsoft.com/office/drawing/2014/main" id="{51858590-5366-1B30-CAF4-1AE794FDD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506" y="760805"/>
            <a:ext cx="1245685" cy="124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1B3E28-9469-A4D5-45B3-8C9F0AFF84F0}"/>
              </a:ext>
            </a:extLst>
          </p:cNvPr>
          <p:cNvSpPr txBox="1"/>
          <p:nvPr/>
        </p:nvSpPr>
        <p:spPr>
          <a:xfrm>
            <a:off x="495164" y="454624"/>
            <a:ext cx="2363028" cy="1145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</a:t>
            </a:r>
            <a:endParaRPr lang="en-GB" sz="1600" b="1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b="1" u="sng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T3/4 Celebrations and Festivals</a:t>
            </a:r>
            <a:endParaRPr lang="en-GB" sz="1200" u="sng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Hindus celebrate Diwali.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92C31D-2887-EDFE-2512-5B8A88F96719}"/>
              </a:ext>
            </a:extLst>
          </p:cNvPr>
          <p:cNvSpPr txBox="1"/>
          <p:nvPr/>
        </p:nvSpPr>
        <p:spPr>
          <a:xfrm>
            <a:off x="409876" y="2320185"/>
            <a:ext cx="3719720" cy="1273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u="sng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  <a:endParaRPr lang="en-GB" sz="1600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 u="sng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Worship and sacred places </a:t>
            </a:r>
            <a:endParaRPr lang="en-GB" sz="1200" u="sng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Mandir- representing belief and worship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Features of a Mandir- </a:t>
            </a:r>
            <a:r>
              <a:rPr lang="en-US" sz="120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i.e</a:t>
            </a: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>
                <a:solidFill>
                  <a:srgbClr val="11111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Murtis, shrines for deities </a:t>
            </a:r>
            <a:endParaRPr lang="en-GB" sz="12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CE85A7-D0FB-EE53-CC60-A9111A3D848F}"/>
              </a:ext>
            </a:extLst>
          </p:cNvPr>
          <p:cNvSpPr txBox="1"/>
          <p:nvPr/>
        </p:nvSpPr>
        <p:spPr>
          <a:xfrm>
            <a:off x="3607905" y="1907099"/>
            <a:ext cx="4840355" cy="4830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4 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T1- Religion, family, community, worship, celebration, ways of living </a:t>
            </a:r>
            <a:endParaRPr lang="en-GB" sz="120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stories: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Rama and Sita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Hindu’s worship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Celebration of Diwali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Celebration of Holi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Hindu’s ideas of Gods/ </a:t>
            </a:r>
            <a:r>
              <a:rPr lang="en-US" sz="12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Godesses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Worshipping practices in the home and in Mandir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Hindu community life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T3/4- Symbols and Religious Expression </a:t>
            </a:r>
            <a:endParaRPr lang="en-GB" sz="120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Journey to Varanasi- practice and rituals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Journey of life and death </a:t>
            </a:r>
            <a:endParaRPr lang="en-GB" sz="120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Hindus see life as a journey.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life milestones for Hindu- birth marriages, funerals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Hindus belief around death. </a:t>
            </a:r>
          </a:p>
          <a:p>
            <a:pPr>
              <a:lnSpc>
                <a:spcPct val="107000"/>
              </a:lnSpc>
            </a:pPr>
            <a:r>
              <a:rPr lang="en-GB" sz="1200" b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Enrichment:</a:t>
            </a:r>
          </a:p>
          <a:p>
            <a:pPr>
              <a:lnSpc>
                <a:spcPct val="107000"/>
              </a:lnSpc>
            </a:pPr>
            <a:r>
              <a:rPr lang="en-GB" sz="12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Visit to Hindu temple- </a:t>
            </a:r>
            <a:r>
              <a:rPr lang="en-GB" sz="120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</a:t>
            </a:r>
            <a:r>
              <a:rPr lang="en-GB" sz="12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term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991C3D-0F83-F5E3-FE00-49585DD354F3}"/>
              </a:ext>
            </a:extLst>
          </p:cNvPr>
          <p:cNvSpPr txBox="1"/>
          <p:nvPr/>
        </p:nvSpPr>
        <p:spPr>
          <a:xfrm>
            <a:off x="8904377" y="492330"/>
            <a:ext cx="3211422" cy="5873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6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  <a:endParaRPr lang="en-GB" sz="1600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T1/2- Inspirational people today </a:t>
            </a:r>
            <a:endParaRPr lang="en-GB" sz="1200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is </a:t>
            </a:r>
            <a:r>
              <a:rPr lang="en-US" sz="12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Ghandi</a:t>
            </a: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is he an inspiration?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is Pandurang Shastri?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is he an inspiration?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T3- Beliefs and questions </a:t>
            </a:r>
            <a:endParaRPr lang="en-GB" sz="1200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</a:t>
            </a:r>
            <a:r>
              <a:rPr lang="en-US" sz="120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understanding of Brahman and the forms.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Hindus belief in birth, death and rebirth. 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Hindus practice their faith. 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Hindus holy book.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examples of Hindu art- including art of Gods.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Explore temple designs.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200">
                <a:solidFill>
                  <a:srgbClr val="14141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 b="1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Beliefs in action in the world </a:t>
            </a:r>
          </a:p>
          <a:p>
            <a:pPr>
              <a:lnSpc>
                <a:spcPct val="107000"/>
              </a:lnSpc>
            </a:pPr>
            <a:r>
              <a:rPr lang="en-US" sz="12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the architecture of </a:t>
            </a:r>
            <a:r>
              <a:rPr lang="en-US" sz="120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Srirangam</a:t>
            </a: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Ranganathaswamy</a:t>
            </a: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temple and Hindu temple (</a:t>
            </a:r>
            <a:r>
              <a:rPr lang="en-US" sz="120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Sneinton</a:t>
            </a:r>
            <a:r>
              <a:rPr lang="en-U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 </a:t>
            </a:r>
            <a:endParaRPr lang="en-GB" sz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16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  <p:pic>
        <p:nvPicPr>
          <p:cNvPr id="4100" name="Picture 4" descr="Image result for hindu gods">
            <a:extLst>
              <a:ext uri="{FF2B5EF4-FFF2-40B4-BE49-F238E27FC236}">
                <a16:creationId xmlns:a16="http://schemas.microsoft.com/office/drawing/2014/main" id="{F40E848F-14CF-3F66-2C45-E8E5F7AB9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242" y="3791224"/>
            <a:ext cx="2068944" cy="281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mage result for star">
            <a:extLst>
              <a:ext uri="{FF2B5EF4-FFF2-40B4-BE49-F238E27FC236}">
                <a16:creationId xmlns:a16="http://schemas.microsoft.com/office/drawing/2014/main" id="{9CFBC36D-1323-79FB-8B36-37A20C557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758" y="6155016"/>
            <a:ext cx="458648" cy="449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76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264FFE82-D184-51D4-9C1F-92A4FBB8376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77348" y="-358126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b="1">
                <a:latin typeface="Alasassy Caps" panose="020B0604020202020204" pitchFamily="2" charset="0"/>
              </a:rPr>
              <a:t>Non-Religious studies through NAP</a:t>
            </a:r>
            <a:endParaRPr lang="en-GB" sz="4800" b="1">
              <a:latin typeface="Alasassy Caps" panose="020B0604020202020204" pitchFamily="2" charset="0"/>
            </a:endParaRPr>
          </a:p>
        </p:txBody>
      </p:sp>
      <p:pic>
        <p:nvPicPr>
          <p:cNvPr id="5122" name="Picture 2" descr="Image result for heart Symbols">
            <a:extLst>
              <a:ext uri="{FF2B5EF4-FFF2-40B4-BE49-F238E27FC236}">
                <a16:creationId xmlns:a16="http://schemas.microsoft.com/office/drawing/2014/main" id="{B1C5EBB5-BAEC-B5DC-DF82-B822BBE65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994" y="770076"/>
            <a:ext cx="1282308" cy="118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FF997B-BBFB-33B9-F431-B79C71CDADB5}"/>
              </a:ext>
            </a:extLst>
          </p:cNvPr>
          <p:cNvSpPr txBox="1"/>
          <p:nvPr/>
        </p:nvSpPr>
        <p:spPr>
          <a:xfrm>
            <a:off x="544167" y="1050655"/>
            <a:ext cx="3202885" cy="43536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endParaRPr lang="en-GB" sz="1800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T4- Symbols and Religious Expression </a:t>
            </a:r>
            <a:endParaRPr lang="en-GB" sz="1800" u="sng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Spiritual journey- may reflect a religious pilgrimage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 b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 u="sng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Journey of life and death </a:t>
            </a:r>
            <a:endParaRPr lang="en-GB" sz="1800" u="sng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learning: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Non-religious views on life and death </a:t>
            </a:r>
            <a:r>
              <a:rPr lang="en-US" sz="18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i.e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committing to the life we have.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341D08-4E82-B3F7-D56E-14CDA4EA5D5A}"/>
              </a:ext>
            </a:extLst>
          </p:cNvPr>
          <p:cNvSpPr txBox="1"/>
          <p:nvPr/>
        </p:nvSpPr>
        <p:spPr>
          <a:xfrm>
            <a:off x="4405105" y="2623608"/>
            <a:ext cx="3381789" cy="206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5 </a:t>
            </a:r>
            <a:endParaRPr lang="en-GB" sz="1800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 u="sng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T6- Beliefs in action in the world </a:t>
            </a:r>
            <a:endParaRPr lang="en-GB" sz="1800" u="sng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the work of ‘Love thy </a:t>
            </a:r>
            <a:r>
              <a:rPr lang="en-US" sz="180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neighbour</a:t>
            </a:r>
            <a:r>
              <a:rPr lang="en-US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 (network of charities, churches, businesses) working to support issues in UK and beyond. </a:t>
            </a:r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DF898B-306B-0067-B2A3-650B83FA3553}"/>
              </a:ext>
            </a:extLst>
          </p:cNvPr>
          <p:cNvSpPr txBox="1"/>
          <p:nvPr/>
        </p:nvSpPr>
        <p:spPr>
          <a:xfrm>
            <a:off x="8444950" y="1360108"/>
            <a:ext cx="3047998" cy="2732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 b="1" u="sng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  <a:endParaRPr lang="en-GB" sz="1800" u="sng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 u="sng">
                <a:solidFill>
                  <a:srgbClr val="CC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T1- Beliefs in action in the world </a:t>
            </a:r>
            <a:endParaRPr lang="en-GB" sz="1800" u="sng">
              <a:solidFill>
                <a:srgbClr val="CC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spiritual concepts of justice, fairness, compassion and responsibility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 about the work of the charity ‘Save the Children’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5572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>T O'Rourke</DisplayName>
        <AccountId>380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7" ma:contentTypeDescription="Create a new document." ma:contentTypeScope="" ma:versionID="3e4ad8d1d5ee043bdd7054eb9d79b452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572a0cd170b85d76e91be1d79165d511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F9AC190-2413-49D2-91E5-6891C2C8441B}">
  <ds:schemaRefs>
    <ds:schemaRef ds:uri="8b73fee4-4ac8-4f88-ad2e-4ab6413e1b1c"/>
    <ds:schemaRef ds:uri="fbdaa650-8cd8-42f6-940f-8c4192b2871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BCEEF2F-7446-49B9-912D-52CAE570A999}">
  <ds:schemaRefs>
    <ds:schemaRef ds:uri="8b73fee4-4ac8-4f88-ad2e-4ab6413e1b1c"/>
    <ds:schemaRef ds:uri="fbdaa650-8cd8-42f6-940f-8c4192b287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659A689-AB0A-48DD-B3C1-44F3D0E6425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1796</Words>
  <Application>Microsoft Office PowerPoint</Application>
  <PresentationFormat>Widescreen</PresentationFormat>
  <Paragraphs>359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Alasassy Caps</vt:lpstr>
      <vt:lpstr>Arial</vt:lpstr>
      <vt:lpstr>Calibri</vt:lpstr>
      <vt:lpstr>Calibri Light</vt:lpstr>
      <vt:lpstr>Helvetica</vt:lpstr>
      <vt:lpstr>Office Theme</vt:lpstr>
      <vt:lpstr>Christianity through NAP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Christianity through NAP</dc:title>
  <dc:creator>L Beldham</dc:creator>
  <cp:lastModifiedBy>L Beldham</cp:lastModifiedBy>
  <cp:revision>1</cp:revision>
  <dcterms:created xsi:type="dcterms:W3CDTF">2023-12-04T11:13:47Z</dcterms:created>
  <dcterms:modified xsi:type="dcterms:W3CDTF">2023-12-08T11:14:03Z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3e3b5ea-4b98-4e48-b5c9-b587d8d98a9b_Enabled">
    <vt:lpwstr>true</vt:lpwstr>
  </property>
  <property fmtid="{D5CDD505-2E9C-101B-9397-08002B2CF9AE}" pid="3" name="MSIP_Label_b3e3b5ea-4b98-4e48-b5c9-b587d8d98a9b_SetDate">
    <vt:lpwstr>2023-12-05T14:43:39Z</vt:lpwstr>
  </property>
  <property fmtid="{D5CDD505-2E9C-101B-9397-08002B2CF9AE}" pid="4" name="MSIP_Label_b3e3b5ea-4b98-4e48-b5c9-b587d8d98a9b_Method">
    <vt:lpwstr>Privileged</vt:lpwstr>
  </property>
  <property fmtid="{D5CDD505-2E9C-101B-9397-08002B2CF9AE}" pid="5" name="MSIP_Label_b3e3b5ea-4b98-4e48-b5c9-b587d8d98a9b_Name">
    <vt:lpwstr>b3e3b5ea-4b98-4e48-b5c9-b587d8d98a9b</vt:lpwstr>
  </property>
  <property fmtid="{D5CDD505-2E9C-101B-9397-08002B2CF9AE}" pid="6" name="MSIP_Label_b3e3b5ea-4b98-4e48-b5c9-b587d8d98a9b_SiteId">
    <vt:lpwstr>a091745a-b7d8-4d7a-b2a6-1359053d4510</vt:lpwstr>
  </property>
  <property fmtid="{D5CDD505-2E9C-101B-9397-08002B2CF9AE}" pid="7" name="MSIP_Label_b3e3b5ea-4b98-4e48-b5c9-b587d8d98a9b_ActionId">
    <vt:lpwstr>189dfbfe-7e68-47f1-af63-3f930a51ab76</vt:lpwstr>
  </property>
  <property fmtid="{D5CDD505-2E9C-101B-9397-08002B2CF9AE}" pid="8" name="MSIP_Label_b3e3b5ea-4b98-4e48-b5c9-b587d8d98a9b_ContentBits">
    <vt:lpwstr>3</vt:lpwstr>
  </property>
  <property fmtid="{D5CDD505-2E9C-101B-9397-08002B2CF9AE}" pid="9" name="ClassificationContentMarkingFooterLocations">
    <vt:lpwstr>Office Theme:10</vt:lpwstr>
  </property>
  <property fmtid="{D5CDD505-2E9C-101B-9397-08002B2CF9AE}" pid="10" name="ClassificationContentMarkingFooterText">
    <vt:lpwstr>Public</vt:lpwstr>
  </property>
  <property fmtid="{D5CDD505-2E9C-101B-9397-08002B2CF9AE}" pid="11" name="ClassificationContentMarkingHeaderLocations">
    <vt:lpwstr>Office Theme:9</vt:lpwstr>
  </property>
  <property fmtid="{D5CDD505-2E9C-101B-9397-08002B2CF9AE}" pid="12" name="ClassificationContentMarkingHeaderText">
    <vt:lpwstr>Public</vt:lpwstr>
  </property>
  <property fmtid="{D5CDD505-2E9C-101B-9397-08002B2CF9AE}" pid="13" name="MediaServiceImageTags">
    <vt:lpwstr/>
  </property>
  <property fmtid="{D5CDD505-2E9C-101B-9397-08002B2CF9AE}" pid="14" name="ContentTypeId">
    <vt:lpwstr>0x010100F3E5687FBB17144BBF058BF3091118F4</vt:lpwstr>
  </property>
</Properties>
</file>