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5" r:id="rId4"/>
  </p:sldMasterIdLst>
  <p:sldIdLst>
    <p:sldId id="256" r:id="rId5"/>
    <p:sldId id="257" r:id="rId6"/>
    <p:sldId id="260" r:id="rId7"/>
    <p:sldId id="258" r:id="rId8"/>
    <p:sldId id="261" r:id="rId9"/>
    <p:sldId id="259"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71A93A-02B2-69C0-2F35-278E1021CCCD}" v="4" dt="2024-02-21T18:55:39.047"/>
    <p1510:client id="{45EA5957-8E38-0912-9FE5-D8CEB6077964}" v="2" dt="2024-02-20T23:03:13.1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 Lawson" userId="e36605a4-19d8-4bb9-aa63-36f88582cad8" providerId="ADAL" clId="{9F95F8DB-F42D-4B1A-8334-0FC7572D8F49}"/>
    <pc:docChg chg="modSld">
      <pc:chgData name="V Lawson" userId="e36605a4-19d8-4bb9-aa63-36f88582cad8" providerId="ADAL" clId="{9F95F8DB-F42D-4B1A-8334-0FC7572D8F49}" dt="2023-10-09T06:46:50.672" v="4" actId="14100"/>
      <pc:docMkLst>
        <pc:docMk/>
      </pc:docMkLst>
      <pc:sldChg chg="modSp mod">
        <pc:chgData name="V Lawson" userId="e36605a4-19d8-4bb9-aa63-36f88582cad8" providerId="ADAL" clId="{9F95F8DB-F42D-4B1A-8334-0FC7572D8F49}" dt="2023-10-09T06:46:50.672" v="4" actId="14100"/>
        <pc:sldMkLst>
          <pc:docMk/>
          <pc:sldMk cId="2141521262" sldId="260"/>
        </pc:sldMkLst>
        <pc:graphicFrameChg chg="modGraphic">
          <ac:chgData name="V Lawson" userId="e36605a4-19d8-4bb9-aa63-36f88582cad8" providerId="ADAL" clId="{9F95F8DB-F42D-4B1A-8334-0FC7572D8F49}" dt="2023-10-09T06:46:50.672" v="4" actId="14100"/>
          <ac:graphicFrameMkLst>
            <pc:docMk/>
            <pc:sldMk cId="2141521262" sldId="260"/>
            <ac:graphicFrameMk id="3" creationId="{6CF1778A-1245-DD60-F507-536F8AF9C550}"/>
          </ac:graphicFrameMkLst>
        </pc:graphicFrameChg>
      </pc:sldChg>
    </pc:docChg>
  </pc:docChgLst>
  <pc:docChgLst>
    <pc:chgData name="G Stripling" userId="S::gstripling@nottinghamacademy.org::38a0dbf3-2ba9-4341-825c-3af9949e3907" providerId="AD" clId="Web-{45EA5957-8E38-0912-9FE5-D8CEB6077964}"/>
    <pc:docChg chg="modSld">
      <pc:chgData name="G Stripling" userId="S::gstripling@nottinghamacademy.org::38a0dbf3-2ba9-4341-825c-3af9949e3907" providerId="AD" clId="Web-{45EA5957-8E38-0912-9FE5-D8CEB6077964}" dt="2024-02-20T23:03:13.148" v="1"/>
      <pc:docMkLst>
        <pc:docMk/>
      </pc:docMkLst>
      <pc:sldChg chg="modSp">
        <pc:chgData name="G Stripling" userId="S::gstripling@nottinghamacademy.org::38a0dbf3-2ba9-4341-825c-3af9949e3907" providerId="AD" clId="Web-{45EA5957-8E38-0912-9FE5-D8CEB6077964}" dt="2024-02-20T23:03:13.148" v="1"/>
        <pc:sldMkLst>
          <pc:docMk/>
          <pc:sldMk cId="3757136568" sldId="259"/>
        </pc:sldMkLst>
        <pc:graphicFrameChg chg="modGraphic">
          <ac:chgData name="G Stripling" userId="S::gstripling@nottinghamacademy.org::38a0dbf3-2ba9-4341-825c-3af9949e3907" providerId="AD" clId="Web-{45EA5957-8E38-0912-9FE5-D8CEB6077964}" dt="2024-02-20T23:03:13.148" v="1"/>
          <ac:graphicFrameMkLst>
            <pc:docMk/>
            <pc:sldMk cId="3757136568" sldId="259"/>
            <ac:graphicFrameMk id="5" creationId="{2A8A32F3-5E22-9257-F6F6-DE21D60F66FD}"/>
          </ac:graphicFrameMkLst>
        </pc:graphicFrameChg>
      </pc:sldChg>
    </pc:docChg>
  </pc:docChgLst>
  <pc:docChgLst>
    <pc:chgData name="L Beldham" userId="S::lbeldham@nottinghamacademy.org::7423f647-d816-4afc-8fbc-03de34d1b66d" providerId="AD" clId="Web-{20BBED5F-57E7-EF29-57AA-874EF39D5A41}"/>
    <pc:docChg chg="modSld">
      <pc:chgData name="L Beldham" userId="S::lbeldham@nottinghamacademy.org::7423f647-d816-4afc-8fbc-03de34d1b66d" providerId="AD" clId="Web-{20BBED5F-57E7-EF29-57AA-874EF39D5A41}" dt="2023-07-24T19:38:00.529" v="7"/>
      <pc:docMkLst>
        <pc:docMk/>
      </pc:docMkLst>
      <pc:sldChg chg="modSp">
        <pc:chgData name="L Beldham" userId="S::lbeldham@nottinghamacademy.org::7423f647-d816-4afc-8fbc-03de34d1b66d" providerId="AD" clId="Web-{20BBED5F-57E7-EF29-57AA-874EF39D5A41}" dt="2023-07-24T19:38:00.529" v="7"/>
        <pc:sldMkLst>
          <pc:docMk/>
          <pc:sldMk cId="3757136568" sldId="259"/>
        </pc:sldMkLst>
        <pc:graphicFrameChg chg="mod modGraphic">
          <ac:chgData name="L Beldham" userId="S::lbeldham@nottinghamacademy.org::7423f647-d816-4afc-8fbc-03de34d1b66d" providerId="AD" clId="Web-{20BBED5F-57E7-EF29-57AA-874EF39D5A41}" dt="2023-07-24T19:38:00.529" v="7"/>
          <ac:graphicFrameMkLst>
            <pc:docMk/>
            <pc:sldMk cId="3757136568" sldId="259"/>
            <ac:graphicFrameMk id="5" creationId="{2A8A32F3-5E22-9257-F6F6-DE21D60F66FD}"/>
          </ac:graphicFrameMkLst>
        </pc:graphicFrameChg>
      </pc:sldChg>
    </pc:docChg>
  </pc:docChgLst>
  <pc:docChgLst>
    <pc:chgData name="V Lawson" userId="e36605a4-19d8-4bb9-aa63-36f88582cad8" providerId="ADAL" clId="{169DB2C5-5B1B-4E77-AA63-3C7F81AFBCC5}"/>
    <pc:docChg chg="modSld">
      <pc:chgData name="V Lawson" userId="e36605a4-19d8-4bb9-aa63-36f88582cad8" providerId="ADAL" clId="{169DB2C5-5B1B-4E77-AA63-3C7F81AFBCC5}" dt="2023-12-12T15:14:00.203" v="0" actId="122"/>
      <pc:docMkLst>
        <pc:docMk/>
      </pc:docMkLst>
      <pc:sldChg chg="modSp mod">
        <pc:chgData name="V Lawson" userId="e36605a4-19d8-4bb9-aa63-36f88582cad8" providerId="ADAL" clId="{169DB2C5-5B1B-4E77-AA63-3C7F81AFBCC5}" dt="2023-12-12T15:14:00.203" v="0" actId="122"/>
        <pc:sldMkLst>
          <pc:docMk/>
          <pc:sldMk cId="1145400204" sldId="258"/>
        </pc:sldMkLst>
        <pc:graphicFrameChg chg="modGraphic">
          <ac:chgData name="V Lawson" userId="e36605a4-19d8-4bb9-aa63-36f88582cad8" providerId="ADAL" clId="{169DB2C5-5B1B-4E77-AA63-3C7F81AFBCC5}" dt="2023-12-12T15:14:00.203" v="0" actId="122"/>
          <ac:graphicFrameMkLst>
            <pc:docMk/>
            <pc:sldMk cId="1145400204" sldId="258"/>
            <ac:graphicFrameMk id="3" creationId="{ED1DB819-9ED9-9C11-249F-4262976FC76C}"/>
          </ac:graphicFrameMkLst>
        </pc:graphicFrameChg>
      </pc:sldChg>
    </pc:docChg>
  </pc:docChgLst>
  <pc:docChgLst>
    <pc:chgData name="L Beldham" userId="S::lbeldham@nottinghamacademy.org::7423f647-d816-4afc-8fbc-03de34d1b66d" providerId="AD" clId="Web-{3271A93A-02B2-69C0-2F35-278E1021CCCD}"/>
    <pc:docChg chg="addSld delSld modSld">
      <pc:chgData name="L Beldham" userId="S::lbeldham@nottinghamacademy.org::7423f647-d816-4afc-8fbc-03de34d1b66d" providerId="AD" clId="Web-{3271A93A-02B2-69C0-2F35-278E1021CCCD}" dt="2024-02-21T18:55:39.047" v="3"/>
      <pc:docMkLst>
        <pc:docMk/>
      </pc:docMkLst>
      <pc:sldChg chg="modSp">
        <pc:chgData name="L Beldham" userId="S::lbeldham@nottinghamacademy.org::7423f647-d816-4afc-8fbc-03de34d1b66d" providerId="AD" clId="Web-{3271A93A-02B2-69C0-2F35-278E1021CCCD}" dt="2024-02-21T18:00:47.964" v="1"/>
        <pc:sldMkLst>
          <pc:docMk/>
          <pc:sldMk cId="621355628" sldId="257"/>
        </pc:sldMkLst>
        <pc:graphicFrameChg chg="mod modGraphic">
          <ac:chgData name="L Beldham" userId="S::lbeldham@nottinghamacademy.org::7423f647-d816-4afc-8fbc-03de34d1b66d" providerId="AD" clId="Web-{3271A93A-02B2-69C0-2F35-278E1021CCCD}" dt="2024-02-21T18:00:47.964" v="1"/>
          <ac:graphicFrameMkLst>
            <pc:docMk/>
            <pc:sldMk cId="621355628" sldId="257"/>
            <ac:graphicFrameMk id="14" creationId="{D44A2164-E999-CFDE-14A3-932F98EBE082}"/>
          </ac:graphicFrameMkLst>
        </pc:graphicFrameChg>
        <pc:picChg chg="mod">
          <ac:chgData name="L Beldham" userId="S::lbeldham@nottinghamacademy.org::7423f647-d816-4afc-8fbc-03de34d1b66d" providerId="AD" clId="Web-{3271A93A-02B2-69C0-2F35-278E1021CCCD}" dt="2024-02-21T18:00:43.480" v="0" actId="1076"/>
          <ac:picMkLst>
            <pc:docMk/>
            <pc:sldMk cId="621355628" sldId="257"/>
            <ac:picMk id="5" creationId="{516D1ED0-E9C3-233D-4D1F-CD4633325F4C}"/>
          </ac:picMkLst>
        </pc:picChg>
      </pc:sldChg>
      <pc:sldChg chg="new del">
        <pc:chgData name="L Beldham" userId="S::lbeldham@nottinghamacademy.org::7423f647-d816-4afc-8fbc-03de34d1b66d" providerId="AD" clId="Web-{3271A93A-02B2-69C0-2F35-278E1021CCCD}" dt="2024-02-21T18:55:39.047" v="3"/>
        <pc:sldMkLst>
          <pc:docMk/>
          <pc:sldMk cId="2617396146" sldId="262"/>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609611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81716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99277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61558AE-FEDC-48C1-BE0C-0E2E518F8B3F}" type="datetimeFigureOut">
              <a:rPr lang="en-GB" smtClean="0"/>
              <a:t>21/02/2024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291741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61558AE-FEDC-48C1-BE0C-0E2E518F8B3F}" type="datetimeFigureOut">
              <a:rPr lang="en-GB" smtClean="0"/>
              <a:t>21/02/2024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005317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461558AE-FEDC-48C1-BE0C-0E2E518F8B3F}" type="datetimeFigureOut">
              <a:rPr lang="en-GB" smtClean="0"/>
              <a:t>21/02/2024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535127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1558AE-FEDC-48C1-BE0C-0E2E518F8B3F}" type="datetimeFigureOut">
              <a:rPr lang="en-GB" smtClean="0"/>
              <a:t>21/02/2024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3200785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61558AE-FEDC-48C1-BE0C-0E2E518F8B3F}" type="datetimeFigureOut">
              <a:rPr lang="en-GB" smtClean="0"/>
              <a:t>21/02/2024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285828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1558AE-FEDC-48C1-BE0C-0E2E518F8B3F}" type="datetimeFigureOut">
              <a:rPr lang="en-GB" smtClean="0"/>
              <a:t>21/02/2024</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23969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50623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42451926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709323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164260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0366958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5831660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169663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61558AE-FEDC-48C1-BE0C-0E2E518F8B3F}" type="datetimeFigureOut">
              <a:rPr lang="en-GB" smtClean="0"/>
              <a:t>21/02/2024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2CBC955-819F-44E1-83F7-67804025D72A}" type="slidenum">
              <a:rPr lang="en-GB" smtClean="0"/>
              <a:t>‹#›</a:t>
            </a:fld>
            <a:endParaRPr lang="en-GB"/>
          </a:p>
        </p:txBody>
      </p:sp>
    </p:spTree>
    <p:extLst>
      <p:ext uri="{BB962C8B-B14F-4D97-AF65-F5344CB8AC3E}">
        <p14:creationId xmlns:p14="http://schemas.microsoft.com/office/powerpoint/2010/main" val="2405372004"/>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 id="2147483780" r:id="rId15"/>
    <p:sldLayoutId id="214748378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4953831" cy="923330"/>
          </a:xfrm>
          <a:prstGeom prst="rect">
            <a:avLst/>
          </a:prstGeom>
          <a:noFill/>
        </p:spPr>
        <p:txBody>
          <a:bodyPr wrap="square" lIns="91440" tIns="45720" rIns="91440" bIns="45720" anchor="t">
            <a:spAutoFit/>
          </a:bodyPr>
          <a:lstStyle/>
          <a:p>
            <a:pPr algn="ctr"/>
            <a:r>
              <a:rPr lang="en-US" sz="5400" b="1" dirty="0">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Year 5 Science </a:t>
            </a:r>
            <a:endParaRPr lang="en-US" sz="5400" b="1" cap="none" spc="0" dirty="0">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panose="020B0903060703020204" pitchFamily="34" charset="0"/>
            </a:endParaRP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994806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4182318126"/>
              </p:ext>
            </p:extLst>
          </p:nvPr>
        </p:nvGraphicFramePr>
        <p:xfrm>
          <a:off x="7194533" y="1557504"/>
          <a:ext cx="4825758" cy="5298213"/>
        </p:xfrm>
        <a:graphic>
          <a:graphicData uri="http://schemas.openxmlformats.org/drawingml/2006/table">
            <a:tbl>
              <a:tblPr firstRow="1" firstCol="1" bandRow="1"/>
              <a:tblGrid>
                <a:gridCol w="4825758">
                  <a:extLst>
                    <a:ext uri="{9D8B030D-6E8A-4147-A177-3AD203B41FA5}">
                      <a16:colId xmlns:a16="http://schemas.microsoft.com/office/drawing/2014/main" val="2046514649"/>
                    </a:ext>
                  </a:extLst>
                </a:gridCol>
              </a:tblGrid>
              <a:tr h="178595">
                <a:tc>
                  <a:txBody>
                    <a:bodyPr/>
                    <a:lstStyle/>
                    <a:p>
                      <a:pPr>
                        <a:lnSpc>
                          <a:spcPct val="107000"/>
                        </a:lnSpc>
                        <a:spcAft>
                          <a:spcPts val="800"/>
                        </a:spcAft>
                      </a:pPr>
                      <a:r>
                        <a:rPr lang="en-GB" sz="1500" b="1" dirty="0">
                          <a:solidFill>
                            <a:srgbClr val="7030A0"/>
                          </a:solidFill>
                          <a:effectLst/>
                          <a:latin typeface="Calibri"/>
                          <a:ea typeface="Calibri" panose="020F0502020204030204" pitchFamily="34" charset="0"/>
                          <a:cs typeface="Times New Roman"/>
                        </a:rPr>
                        <a:t>Key vocabulary and definitions:</a:t>
                      </a:r>
                      <a:endParaRPr lang="en-GB" sz="1100" dirty="0">
                        <a:effectLst/>
                        <a:latin typeface="Calibri"/>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9609595"/>
                  </a:ext>
                </a:extLst>
              </a:tr>
              <a:tr h="5064469">
                <a:tc>
                  <a:txBody>
                    <a:bodyPr/>
                    <a:lstStyle/>
                    <a:p>
                      <a:pPr marL="0" lvl="0" indent="0" algn="l">
                        <a:lnSpc>
                          <a:spcPct val="107000"/>
                        </a:lnSpc>
                        <a:spcAft>
                          <a:spcPts val="800"/>
                        </a:spcAft>
                        <a:buNone/>
                      </a:pPr>
                      <a:r>
                        <a:rPr lang="en-GB" sz="1100" b="1" i="0" u="none" strike="noStrike" baseline="0" noProof="0" dirty="0">
                          <a:solidFill>
                            <a:srgbClr val="000000"/>
                          </a:solidFill>
                          <a:effectLst/>
                          <a:latin typeface="Calibri"/>
                        </a:rPr>
                        <a:t>Matter:</a:t>
                      </a:r>
                      <a:r>
                        <a:rPr lang="en-GB" sz="1100" b="0" i="0" u="none" strike="noStrike" baseline="0" noProof="0" dirty="0">
                          <a:solidFill>
                            <a:srgbClr val="000000"/>
                          </a:solidFill>
                          <a:effectLst/>
                          <a:latin typeface="Calibri"/>
                        </a:rPr>
                        <a:t> What everything is made out of either as a solid, liquid or gas.</a:t>
                      </a:r>
                      <a:endParaRPr lang="en-GB" sz="1600" b="0" i="0" u="none" strike="noStrike" baseline="0" noProof="0" dirty="0">
                        <a:solidFill>
                          <a:srgbClr val="000000"/>
                        </a:solidFill>
                        <a:effectLst/>
                        <a:latin typeface="Calibri"/>
                      </a:endParaRPr>
                    </a:p>
                    <a:p>
                      <a:pPr marL="0" lvl="0" indent="0" algn="l">
                        <a:lnSpc>
                          <a:spcPct val="107000"/>
                        </a:lnSpc>
                        <a:spcAft>
                          <a:spcPts val="800"/>
                        </a:spcAft>
                        <a:buNone/>
                      </a:pPr>
                      <a:r>
                        <a:rPr lang="en-GB" sz="1100" b="1" i="0" u="none" strike="noStrike" baseline="0" noProof="0" dirty="0">
                          <a:solidFill>
                            <a:srgbClr val="000000"/>
                          </a:solidFill>
                          <a:effectLst/>
                          <a:latin typeface="Calibri"/>
                        </a:rPr>
                        <a:t>Evaporation</a:t>
                      </a:r>
                      <a:r>
                        <a:rPr lang="en-GB" sz="1100" b="0" i="0" u="none" strike="noStrike" baseline="0" noProof="0" dirty="0">
                          <a:solidFill>
                            <a:srgbClr val="000000"/>
                          </a:solidFill>
                          <a:effectLst/>
                          <a:latin typeface="Calibri"/>
                        </a:rPr>
                        <a:t>: When a solid is heated and turns into gas.</a:t>
                      </a:r>
                      <a:endParaRPr lang="en-GB" sz="1600" b="0" i="0" u="none" strike="noStrike" baseline="0" noProof="0" dirty="0">
                        <a:solidFill>
                          <a:srgbClr val="000000"/>
                        </a:solidFill>
                        <a:effectLst/>
                        <a:latin typeface="Calibri"/>
                      </a:endParaRPr>
                    </a:p>
                    <a:p>
                      <a:pPr marL="0" lvl="0" indent="0" algn="l">
                        <a:lnSpc>
                          <a:spcPct val="107000"/>
                        </a:lnSpc>
                        <a:spcAft>
                          <a:spcPts val="800"/>
                        </a:spcAft>
                        <a:buNone/>
                      </a:pPr>
                      <a:r>
                        <a:rPr lang="en-GB" sz="1100" b="1" i="0" u="none" strike="noStrike" baseline="0" noProof="0" dirty="0">
                          <a:solidFill>
                            <a:srgbClr val="000000"/>
                          </a:solidFill>
                          <a:effectLst/>
                          <a:latin typeface="Calibri"/>
                        </a:rPr>
                        <a:t>Condensation:</a:t>
                      </a:r>
                      <a:r>
                        <a:rPr lang="en-GB" sz="1100" b="0" i="0" u="none" strike="noStrike" baseline="0" noProof="0" dirty="0">
                          <a:solidFill>
                            <a:srgbClr val="000000"/>
                          </a:solidFill>
                          <a:effectLst/>
                          <a:latin typeface="Calibri"/>
                        </a:rPr>
                        <a:t> When a gas cools down and turns into a liquid.</a:t>
                      </a:r>
                    </a:p>
                    <a:p>
                      <a:pPr marL="0" lvl="0" indent="0" algn="l">
                        <a:lnSpc>
                          <a:spcPct val="107000"/>
                        </a:lnSpc>
                        <a:spcAft>
                          <a:spcPts val="800"/>
                        </a:spcAft>
                        <a:buNone/>
                      </a:pPr>
                      <a:r>
                        <a:rPr lang="en-GB" sz="1100" b="1" i="0" u="none" strike="noStrike" baseline="0" noProof="0" dirty="0">
                          <a:solidFill>
                            <a:srgbClr val="000000"/>
                          </a:solidFill>
                          <a:effectLst/>
                          <a:latin typeface="Calibri"/>
                        </a:rPr>
                        <a:t>Fair Test: </a:t>
                      </a:r>
                      <a:r>
                        <a:rPr lang="en-GB" sz="1100" b="0" i="0" u="none" strike="noStrike" baseline="0" noProof="0" dirty="0">
                          <a:solidFill>
                            <a:srgbClr val="000000"/>
                          </a:solidFill>
                          <a:effectLst/>
                          <a:latin typeface="Calibri"/>
                        </a:rPr>
                        <a:t>When only one variable is changed.</a:t>
                      </a:r>
                    </a:p>
                    <a:p>
                      <a:pPr marL="0" lvl="0" indent="0" algn="l">
                        <a:lnSpc>
                          <a:spcPct val="107000"/>
                        </a:lnSpc>
                        <a:spcAft>
                          <a:spcPts val="800"/>
                        </a:spcAft>
                        <a:buNone/>
                      </a:pPr>
                      <a:r>
                        <a:rPr lang="en-GB" sz="1100" b="1" i="0" u="none" strike="noStrike" baseline="0" noProof="0" dirty="0">
                          <a:solidFill>
                            <a:srgbClr val="000000"/>
                          </a:solidFill>
                          <a:effectLst/>
                          <a:latin typeface="Calibri"/>
                        </a:rPr>
                        <a:t>Variables: </a:t>
                      </a:r>
                      <a:r>
                        <a:rPr lang="en-GB" sz="1100" b="0" i="0" u="none" strike="noStrike" baseline="0" noProof="0" dirty="0">
                          <a:solidFill>
                            <a:srgbClr val="000000"/>
                          </a:solidFill>
                          <a:effectLst/>
                          <a:latin typeface="Calibri"/>
                        </a:rPr>
                        <a:t>The aspects of a test that we change to record results.</a:t>
                      </a:r>
                    </a:p>
                    <a:p>
                      <a:pPr marL="0" lvl="0" indent="0" algn="l">
                        <a:lnSpc>
                          <a:spcPct val="107000"/>
                        </a:lnSpc>
                        <a:spcAft>
                          <a:spcPts val="800"/>
                        </a:spcAft>
                        <a:buNone/>
                      </a:pPr>
                      <a:r>
                        <a:rPr lang="en-GB" sz="1100" b="1" i="0" u="none" strike="noStrike" baseline="0" noProof="0" dirty="0">
                          <a:solidFill>
                            <a:srgbClr val="000000"/>
                          </a:solidFill>
                          <a:effectLst/>
                          <a:latin typeface="Calibri"/>
                        </a:rPr>
                        <a:t>Control Variable: </a:t>
                      </a:r>
                      <a:r>
                        <a:rPr lang="en-GB" sz="1100" b="0" i="0" u="none" strike="noStrike" baseline="0" noProof="0" dirty="0">
                          <a:solidFill>
                            <a:srgbClr val="000000"/>
                          </a:solidFill>
                          <a:effectLst/>
                          <a:latin typeface="Calibri"/>
                        </a:rPr>
                        <a:t>The one variable that is changed to make a fair test.</a:t>
                      </a:r>
                    </a:p>
                    <a:p>
                      <a:pPr marL="0" lvl="0" indent="0" algn="l">
                        <a:lnSpc>
                          <a:spcPct val="107000"/>
                        </a:lnSpc>
                        <a:spcAft>
                          <a:spcPts val="800"/>
                        </a:spcAft>
                        <a:buNone/>
                      </a:pPr>
                      <a:r>
                        <a:rPr lang="en-GB" sz="1100" b="1" i="0" u="none" strike="noStrike" baseline="0" noProof="0" dirty="0">
                          <a:solidFill>
                            <a:srgbClr val="000000"/>
                          </a:solidFill>
                          <a:effectLst/>
                          <a:latin typeface="Calibri"/>
                        </a:rPr>
                        <a:t>Insulation</a:t>
                      </a:r>
                      <a:r>
                        <a:rPr lang="en-GB" sz="1100" b="0" i="0" u="none" strike="noStrike" baseline="0" noProof="0" dirty="0">
                          <a:solidFill>
                            <a:srgbClr val="000000"/>
                          </a:solidFill>
                          <a:effectLst/>
                          <a:latin typeface="Calibri"/>
                        </a:rPr>
                        <a:t>: Where heat is trapped by materials</a:t>
                      </a:r>
                    </a:p>
                    <a:p>
                      <a:pPr marL="0" lvl="0" indent="0" algn="l">
                        <a:lnSpc>
                          <a:spcPct val="107000"/>
                        </a:lnSpc>
                        <a:spcAft>
                          <a:spcPts val="800"/>
                        </a:spcAft>
                        <a:buNone/>
                      </a:pPr>
                      <a:r>
                        <a:rPr lang="en-GB" sz="1100" b="1" i="0" u="none" strike="noStrike" baseline="0" noProof="0" dirty="0">
                          <a:solidFill>
                            <a:srgbClr val="000000"/>
                          </a:solidFill>
                          <a:effectLst/>
                          <a:latin typeface="Calibri"/>
                        </a:rPr>
                        <a:t>Thermometer</a:t>
                      </a:r>
                      <a:r>
                        <a:rPr lang="en-GB" sz="1100" b="0" i="0" u="none" strike="noStrike" baseline="0" noProof="0" dirty="0">
                          <a:solidFill>
                            <a:srgbClr val="000000"/>
                          </a:solidFill>
                          <a:effectLst/>
                          <a:latin typeface="Calibri"/>
                        </a:rPr>
                        <a:t>: What we use to measure temperature.</a:t>
                      </a:r>
                    </a:p>
                    <a:p>
                      <a:pPr marL="0" lvl="0" indent="0" algn="l">
                        <a:lnSpc>
                          <a:spcPct val="107000"/>
                        </a:lnSpc>
                        <a:spcAft>
                          <a:spcPts val="800"/>
                        </a:spcAft>
                        <a:buNone/>
                      </a:pPr>
                      <a:r>
                        <a:rPr lang="en-GB" sz="1100" b="1" i="0" u="none" strike="noStrike" baseline="0" noProof="0" dirty="0">
                          <a:solidFill>
                            <a:srgbClr val="000000"/>
                          </a:solidFill>
                          <a:effectLst/>
                          <a:latin typeface="Calibri"/>
                        </a:rPr>
                        <a:t>Magnetism:</a:t>
                      </a:r>
                      <a:r>
                        <a:rPr lang="en-GB" sz="1100" b="0" i="0" u="none" strike="noStrike" baseline="0" noProof="0" dirty="0">
                          <a:solidFill>
                            <a:srgbClr val="000000"/>
                          </a:solidFill>
                          <a:effectLst/>
                          <a:latin typeface="Calibri"/>
                        </a:rPr>
                        <a:t> Means that something is affected by magnetic force.</a:t>
                      </a:r>
                    </a:p>
                    <a:p>
                      <a:pPr marL="0" lvl="0" indent="0" algn="l">
                        <a:lnSpc>
                          <a:spcPct val="107000"/>
                        </a:lnSpc>
                        <a:spcAft>
                          <a:spcPts val="800"/>
                        </a:spcAft>
                        <a:buNone/>
                      </a:pPr>
                      <a:r>
                        <a:rPr lang="en-GB" sz="1100" b="1" i="0" u="none" strike="noStrike" baseline="0" noProof="0" dirty="0">
                          <a:solidFill>
                            <a:srgbClr val="000000"/>
                          </a:solidFill>
                          <a:effectLst/>
                          <a:latin typeface="Calibri"/>
                        </a:rPr>
                        <a:t>Magnetic Field</a:t>
                      </a:r>
                      <a:r>
                        <a:rPr lang="en-GB" sz="1100" b="0" i="0" u="none" strike="noStrike" baseline="0" noProof="0" dirty="0">
                          <a:solidFill>
                            <a:srgbClr val="000000"/>
                          </a:solidFill>
                          <a:effectLst/>
                          <a:latin typeface="Calibri"/>
                        </a:rPr>
                        <a:t>: The amount of magnetism generated by a magnet.</a:t>
                      </a:r>
                    </a:p>
                    <a:p>
                      <a:pPr marL="0" lvl="0" indent="0" algn="l">
                        <a:lnSpc>
                          <a:spcPct val="107000"/>
                        </a:lnSpc>
                        <a:spcAft>
                          <a:spcPts val="800"/>
                        </a:spcAft>
                        <a:buNone/>
                      </a:pPr>
                      <a:r>
                        <a:rPr lang="en-GB" sz="1100" b="1" i="0" u="none" strike="noStrike" baseline="0" noProof="0" dirty="0">
                          <a:solidFill>
                            <a:srgbClr val="000000"/>
                          </a:solidFill>
                          <a:effectLst/>
                          <a:latin typeface="Calibri"/>
                        </a:rPr>
                        <a:t>Ferromagnetic</a:t>
                      </a:r>
                      <a:r>
                        <a:rPr lang="en-GB" sz="1100" b="0" i="0" u="none" strike="noStrike" baseline="0" noProof="0" dirty="0">
                          <a:solidFill>
                            <a:srgbClr val="000000"/>
                          </a:solidFill>
                          <a:effectLst/>
                          <a:latin typeface="Calibri"/>
                        </a:rPr>
                        <a:t>: Means it contains either iron, nickel or cobalt, which are magnetic.</a:t>
                      </a:r>
                    </a:p>
                    <a:p>
                      <a:pPr marL="0" lvl="0" indent="0" algn="l">
                        <a:lnSpc>
                          <a:spcPct val="107000"/>
                        </a:lnSpc>
                        <a:spcAft>
                          <a:spcPts val="800"/>
                        </a:spcAft>
                        <a:buNone/>
                      </a:pPr>
                      <a:r>
                        <a:rPr lang="en-GB" sz="1100" b="1" i="0" u="none" strike="noStrike" baseline="0" noProof="0" dirty="0">
                          <a:solidFill>
                            <a:srgbClr val="000000"/>
                          </a:solidFill>
                          <a:effectLst/>
                          <a:latin typeface="Calibri"/>
                        </a:rPr>
                        <a:t>Transparent: </a:t>
                      </a:r>
                      <a:r>
                        <a:rPr lang="en-GB" sz="1100" b="0" i="0" u="none" strike="noStrike" baseline="0" noProof="0" dirty="0">
                          <a:solidFill>
                            <a:srgbClr val="000000"/>
                          </a:solidFill>
                          <a:effectLst/>
                          <a:latin typeface="Calibri"/>
                        </a:rPr>
                        <a:t>You can see completely through it.</a:t>
                      </a:r>
                    </a:p>
                    <a:p>
                      <a:pPr marL="0" lvl="0" indent="0" algn="l">
                        <a:lnSpc>
                          <a:spcPct val="107000"/>
                        </a:lnSpc>
                        <a:spcAft>
                          <a:spcPts val="800"/>
                        </a:spcAft>
                        <a:buNone/>
                      </a:pPr>
                      <a:r>
                        <a:rPr lang="en-GB" sz="1100" b="1" i="0" u="none" strike="noStrike" baseline="0" noProof="0" dirty="0">
                          <a:solidFill>
                            <a:srgbClr val="000000"/>
                          </a:solidFill>
                          <a:effectLst/>
                          <a:latin typeface="Calibri"/>
                        </a:rPr>
                        <a:t>Translucent:</a:t>
                      </a:r>
                      <a:r>
                        <a:rPr lang="en-GB" sz="1100" b="0" i="0" u="none" strike="noStrike" baseline="0" noProof="0" dirty="0">
                          <a:solidFill>
                            <a:srgbClr val="000000"/>
                          </a:solidFill>
                          <a:effectLst/>
                          <a:latin typeface="Calibri"/>
                        </a:rPr>
                        <a:t> You can see partially through it.</a:t>
                      </a:r>
                    </a:p>
                    <a:p>
                      <a:pPr marL="0" lvl="0" indent="0" algn="l">
                        <a:lnSpc>
                          <a:spcPct val="107000"/>
                        </a:lnSpc>
                        <a:spcAft>
                          <a:spcPts val="800"/>
                        </a:spcAft>
                        <a:buNone/>
                      </a:pPr>
                      <a:r>
                        <a:rPr lang="en-GB" sz="1100" b="1" i="0" u="none" strike="noStrike" baseline="0" noProof="0" dirty="0">
                          <a:solidFill>
                            <a:srgbClr val="000000"/>
                          </a:solidFill>
                          <a:effectLst/>
                          <a:latin typeface="Calibri"/>
                        </a:rPr>
                        <a:t>Opaque</a:t>
                      </a:r>
                      <a:r>
                        <a:rPr lang="en-GB" sz="1100" b="0" i="0" u="none" strike="noStrike" baseline="0" noProof="0" dirty="0">
                          <a:solidFill>
                            <a:srgbClr val="000000"/>
                          </a:solidFill>
                          <a:effectLst/>
                          <a:latin typeface="Calibri"/>
                        </a:rPr>
                        <a:t>: You cannot see through it</a:t>
                      </a:r>
                    </a:p>
                    <a:p>
                      <a:pPr marL="0" lvl="0" indent="0" algn="l">
                        <a:lnSpc>
                          <a:spcPct val="107000"/>
                        </a:lnSpc>
                        <a:spcAft>
                          <a:spcPts val="800"/>
                        </a:spcAft>
                        <a:buNone/>
                      </a:pPr>
                      <a:r>
                        <a:rPr lang="en-GB" sz="1100" b="1" i="0" u="none" strike="noStrike" baseline="0" noProof="0" dirty="0">
                          <a:solidFill>
                            <a:srgbClr val="000000"/>
                          </a:solidFill>
                          <a:effectLst/>
                          <a:latin typeface="Calibri"/>
                        </a:rPr>
                        <a:t>Separating</a:t>
                      </a:r>
                      <a:r>
                        <a:rPr lang="en-GB" sz="1100" b="0" i="0" u="none" strike="noStrike" baseline="0" noProof="0" dirty="0">
                          <a:solidFill>
                            <a:srgbClr val="000000"/>
                          </a:solidFill>
                          <a:effectLst/>
                          <a:latin typeface="Calibri"/>
                        </a:rPr>
                        <a:t>: When types of liquid, solid or gas are separated from each other.</a:t>
                      </a:r>
                    </a:p>
                    <a:p>
                      <a:pPr marL="0" lvl="0" indent="0" algn="l">
                        <a:lnSpc>
                          <a:spcPct val="107000"/>
                        </a:lnSpc>
                        <a:spcAft>
                          <a:spcPts val="800"/>
                        </a:spcAft>
                        <a:buNone/>
                      </a:pPr>
                      <a:r>
                        <a:rPr lang="en-GB" sz="1100" b="1" i="0" u="none" strike="noStrike" baseline="0" noProof="0" dirty="0">
                          <a:solidFill>
                            <a:srgbClr val="000000"/>
                          </a:solidFill>
                          <a:effectLst/>
                          <a:latin typeface="Calibri"/>
                        </a:rPr>
                        <a:t>Filtration:</a:t>
                      </a:r>
                      <a:r>
                        <a:rPr lang="en-GB" sz="1100" b="0" i="0" u="none" strike="noStrike" baseline="0" noProof="0" dirty="0">
                          <a:solidFill>
                            <a:srgbClr val="000000"/>
                          </a:solidFill>
                          <a:effectLst/>
                          <a:latin typeface="Calibri"/>
                        </a:rPr>
                        <a:t> When liquids or solids or gases are separated using filters.</a:t>
                      </a:r>
                    </a:p>
                    <a:p>
                      <a:pPr marL="0" lvl="0" indent="0" algn="l">
                        <a:lnSpc>
                          <a:spcPct val="107000"/>
                        </a:lnSpc>
                        <a:spcAft>
                          <a:spcPts val="800"/>
                        </a:spcAft>
                        <a:buNone/>
                      </a:pPr>
                      <a:r>
                        <a:rPr lang="en-GB" sz="1100" b="1" i="0" u="none" strike="noStrike" baseline="0" noProof="0" dirty="0">
                          <a:solidFill>
                            <a:srgbClr val="000000"/>
                          </a:solidFill>
                          <a:effectLst/>
                          <a:latin typeface="Calibri"/>
                        </a:rPr>
                        <a:t>Reversible Change:</a:t>
                      </a:r>
                      <a:r>
                        <a:rPr lang="en-GB" sz="1100" b="0" i="0" u="none" strike="noStrike" baseline="0" noProof="0" dirty="0">
                          <a:solidFill>
                            <a:srgbClr val="000000"/>
                          </a:solidFill>
                          <a:effectLst/>
                          <a:latin typeface="Calibri"/>
                        </a:rPr>
                        <a:t> When a change is permanent and cannot be undone.</a:t>
                      </a:r>
                    </a:p>
                    <a:p>
                      <a:pPr marL="0" lvl="0" indent="0" algn="l">
                        <a:lnSpc>
                          <a:spcPct val="107000"/>
                        </a:lnSpc>
                        <a:spcAft>
                          <a:spcPts val="800"/>
                        </a:spcAft>
                        <a:buNone/>
                      </a:pPr>
                      <a:r>
                        <a:rPr lang="en-GB" sz="1100" b="1" i="0" u="none" strike="noStrike" baseline="0" noProof="0" dirty="0">
                          <a:solidFill>
                            <a:srgbClr val="000000"/>
                          </a:solidFill>
                          <a:effectLst/>
                          <a:latin typeface="Calibri"/>
                        </a:rPr>
                        <a:t>Irreversible Change</a:t>
                      </a:r>
                      <a:r>
                        <a:rPr lang="en-GB" sz="1100" b="0" i="0" u="none" strike="noStrike" baseline="0" noProof="0" dirty="0">
                          <a:solidFill>
                            <a:srgbClr val="000000"/>
                          </a:solidFill>
                          <a:effectLst/>
                          <a:latin typeface="Calibri"/>
                        </a:rPr>
                        <a:t>: When a change is not permanent and it can be undone.</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1928102467"/>
              </p:ext>
            </p:extLst>
          </p:nvPr>
        </p:nvGraphicFramePr>
        <p:xfrm>
          <a:off x="352567" y="3707641"/>
          <a:ext cx="5766389" cy="3114373"/>
        </p:xfrm>
        <a:graphic>
          <a:graphicData uri="http://schemas.openxmlformats.org/drawingml/2006/table">
            <a:tbl>
              <a:tblPr firstRow="1" firstCol="1" bandRow="1"/>
              <a:tblGrid>
                <a:gridCol w="5766389">
                  <a:extLst>
                    <a:ext uri="{9D8B030D-6E8A-4147-A177-3AD203B41FA5}">
                      <a16:colId xmlns:a16="http://schemas.microsoft.com/office/drawing/2014/main" val="3891409649"/>
                    </a:ext>
                  </a:extLst>
                </a:gridCol>
              </a:tblGrid>
              <a:tr h="173020">
                <a:tc>
                  <a:txBody>
                    <a:bodyPr/>
                    <a:lstStyle/>
                    <a:p>
                      <a:pPr>
                        <a:lnSpc>
                          <a:spcPct val="107000"/>
                        </a:lnSpc>
                        <a:spcAft>
                          <a:spcPts val="800"/>
                        </a:spcAft>
                      </a:pPr>
                      <a:r>
                        <a:rPr lang="en-GB" sz="1100" b="1" dirty="0">
                          <a:solidFill>
                            <a:srgbClr val="7030A0"/>
                          </a:solidFill>
                          <a:effectLst/>
                          <a:latin typeface="Calibri"/>
                          <a:ea typeface="Calibri" panose="020F0502020204030204" pitchFamily="34" charset="0"/>
                          <a:cs typeface="Times New Roman"/>
                        </a:rPr>
                        <a:t>Substantive knowledge:</a:t>
                      </a: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2941353">
                <a:tc>
                  <a:txBody>
                    <a:bodyPr/>
                    <a:lstStyle/>
                    <a:p>
                      <a:pPr marL="342900" lvl="0" indent="-342900">
                        <a:lnSpc>
                          <a:spcPct val="107000"/>
                        </a:lnSpc>
                        <a:buFont typeface="Symbol" panose="05050102010706020507" pitchFamily="18" charset="2"/>
                        <a:buChar char=""/>
                      </a:pPr>
                      <a:endParaRPr lang="en-GB" sz="1100" dirty="0">
                        <a:effectLst/>
                        <a:latin typeface="Calibri"/>
                        <a:ea typeface="Calibri" panose="020F0502020204030204" pitchFamily="34" charset="0"/>
                        <a:cs typeface="Times New Roman"/>
                      </a:endParaRPr>
                    </a:p>
                    <a:p>
                      <a:pPr marL="342900" lvl="0" indent="-342900" algn="l">
                        <a:lnSpc>
                          <a:spcPct val="107000"/>
                        </a:lnSpc>
                        <a:buFont typeface="Symbol" panose="05050102010706020507" pitchFamily="18" charset="2"/>
                        <a:buChar char=""/>
                      </a:pPr>
                      <a:r>
                        <a:rPr lang="en-GB" sz="1100" b="0" i="0" u="none" strike="noStrike" baseline="0" noProof="0" dirty="0">
                          <a:solidFill>
                            <a:srgbClr val="000000"/>
                          </a:solidFill>
                          <a:effectLst/>
                          <a:latin typeface="Calibri"/>
                        </a:rPr>
                        <a:t>Objects are either transparent, translucent or opaque </a:t>
                      </a:r>
                    </a:p>
                    <a:p>
                      <a:pPr marL="342900" lvl="0" indent="-342900" algn="l">
                        <a:lnSpc>
                          <a:spcPct val="107000"/>
                        </a:lnSpc>
                        <a:buFont typeface="Symbol" panose="05050102010706020507" pitchFamily="18" charset="2"/>
                        <a:buChar char=""/>
                      </a:pPr>
                      <a:r>
                        <a:rPr lang="en-GB" sz="1100" b="0" i="0" u="none" strike="noStrike" baseline="0" noProof="0" dirty="0">
                          <a:solidFill>
                            <a:srgbClr val="000000"/>
                          </a:solidFill>
                          <a:effectLst/>
                          <a:latin typeface="Calibri"/>
                        </a:rPr>
                        <a:t>Some materials are magnetic- such as iron and nickel</a:t>
                      </a:r>
                    </a:p>
                    <a:p>
                      <a:pPr marL="342900" lvl="0" indent="-342900" algn="l">
                        <a:lnSpc>
                          <a:spcPct val="107000"/>
                        </a:lnSpc>
                        <a:buFont typeface="Symbol" panose="05050102010706020507" pitchFamily="18" charset="2"/>
                        <a:buChar char=""/>
                      </a:pPr>
                      <a:r>
                        <a:rPr lang="en-GB" sz="1100" b="0" i="0" u="none" strike="noStrike" baseline="0" noProof="0" dirty="0">
                          <a:solidFill>
                            <a:srgbClr val="000000"/>
                          </a:solidFill>
                          <a:effectLst/>
                          <a:latin typeface="Calibri"/>
                        </a:rPr>
                        <a:t>Magnets can attract or repel each other</a:t>
                      </a:r>
                    </a:p>
                    <a:p>
                      <a:pPr marL="342900" lvl="0" indent="-342900" algn="l">
                        <a:lnSpc>
                          <a:spcPct val="107000"/>
                        </a:lnSpc>
                        <a:buFont typeface="Symbol" panose="05050102010706020507" pitchFamily="18" charset="2"/>
                        <a:buChar char=""/>
                      </a:pPr>
                      <a:r>
                        <a:rPr lang="en-GB" sz="1100" b="0" i="0" u="none" strike="noStrike" baseline="0" noProof="0" dirty="0">
                          <a:solidFill>
                            <a:srgbClr val="000000"/>
                          </a:solidFill>
                          <a:effectLst/>
                          <a:latin typeface="Calibri"/>
                        </a:rPr>
                        <a:t>Magnets always have a north and south magnetic pole</a:t>
                      </a:r>
                    </a:p>
                    <a:p>
                      <a:pPr marL="342900" lvl="0" indent="-342900" algn="l">
                        <a:lnSpc>
                          <a:spcPct val="107000"/>
                        </a:lnSpc>
                        <a:buFont typeface="Symbol" panose="05050102010706020507" pitchFamily="18" charset="2"/>
                        <a:buChar char=""/>
                      </a:pPr>
                      <a:r>
                        <a:rPr lang="en-GB" sz="1100" b="0" i="0" u="none" strike="noStrike" baseline="0" noProof="0" dirty="0">
                          <a:solidFill>
                            <a:srgbClr val="000000"/>
                          </a:solidFill>
                          <a:effectLst/>
                          <a:latin typeface="Calibri"/>
                        </a:rPr>
                        <a:t>Magnets are used in a lot of electronic devices</a:t>
                      </a:r>
                    </a:p>
                    <a:p>
                      <a:pPr marL="342900" lvl="0" indent="-342900" algn="l">
                        <a:lnSpc>
                          <a:spcPct val="107000"/>
                        </a:lnSpc>
                        <a:buFont typeface="Symbol" panose="05050102010706020507" pitchFamily="18" charset="2"/>
                        <a:buChar char=""/>
                      </a:pPr>
                      <a:r>
                        <a:rPr lang="en-GB" sz="1100" b="0" i="0" u="none" strike="noStrike" baseline="0" noProof="0" dirty="0">
                          <a:solidFill>
                            <a:srgbClr val="000000"/>
                          </a:solidFill>
                          <a:effectLst/>
                          <a:latin typeface="Calibri"/>
                        </a:rPr>
                        <a:t>Magnets can be used to speed up or slow down objects, including trains or rollercoasters</a:t>
                      </a:r>
                    </a:p>
                    <a:p>
                      <a:pPr marL="342900" lvl="0" indent="-342900" algn="l">
                        <a:lnSpc>
                          <a:spcPct val="107000"/>
                        </a:lnSpc>
                        <a:buFont typeface="Symbol" panose="05050102010706020507" pitchFamily="18" charset="2"/>
                        <a:buChar char=""/>
                      </a:pPr>
                      <a:r>
                        <a:rPr lang="en-GB" sz="1100" b="0" i="0" u="none" strike="noStrike" baseline="0" noProof="0" dirty="0">
                          <a:solidFill>
                            <a:srgbClr val="000000"/>
                          </a:solidFill>
                          <a:effectLst/>
                          <a:latin typeface="Calibri"/>
                        </a:rPr>
                        <a:t>The Earth has its own magnetic field with a North and South pole – like a giant magnet</a:t>
                      </a:r>
                    </a:p>
                    <a:p>
                      <a:pPr marL="342900" lvl="0" indent="-342900" algn="l">
                        <a:lnSpc>
                          <a:spcPct val="107000"/>
                        </a:lnSpc>
                        <a:buFont typeface="Symbol" panose="05050102010706020507" pitchFamily="18" charset="2"/>
                        <a:buChar char=""/>
                      </a:pPr>
                      <a:r>
                        <a:rPr lang="en-GB" sz="1100" b="0" i="0" u="none" strike="noStrike" baseline="0" noProof="0" dirty="0">
                          <a:solidFill>
                            <a:srgbClr val="000000"/>
                          </a:solidFill>
                          <a:effectLst/>
                          <a:latin typeface="Calibri"/>
                        </a:rPr>
                        <a:t>Thermal insulation can be used to keep things warm</a:t>
                      </a:r>
                    </a:p>
                    <a:p>
                      <a:pPr marL="342900" lvl="0" indent="-342900" algn="l">
                        <a:lnSpc>
                          <a:spcPct val="107000"/>
                        </a:lnSpc>
                        <a:buFont typeface="Symbol" panose="05050102010706020507" pitchFamily="18" charset="2"/>
                        <a:buChar char=""/>
                      </a:pPr>
                      <a:r>
                        <a:rPr lang="en-GB" sz="1100" b="0" i="0" u="none" strike="noStrike" baseline="0" noProof="0" dirty="0">
                          <a:solidFill>
                            <a:srgbClr val="000000"/>
                          </a:solidFill>
                          <a:effectLst/>
                          <a:latin typeface="Calibri"/>
                        </a:rPr>
                        <a:t>Different materials have different thermal properties</a:t>
                      </a:r>
                    </a:p>
                    <a:p>
                      <a:pPr marL="342900" lvl="0" indent="-342900" algn="l">
                        <a:lnSpc>
                          <a:spcPct val="107000"/>
                        </a:lnSpc>
                        <a:buFont typeface="Symbol" panose="05050102010706020507" pitchFamily="18" charset="2"/>
                        <a:buChar char=""/>
                      </a:pPr>
                      <a:r>
                        <a:rPr lang="en-GB" sz="1100" b="0" i="0" u="none" strike="noStrike" baseline="0" noProof="0" dirty="0">
                          <a:solidFill>
                            <a:srgbClr val="000000"/>
                          </a:solidFill>
                          <a:effectLst/>
                          <a:latin typeface="Calibri"/>
                        </a:rPr>
                        <a:t>Layers of material trap air which can be used as a thermal insulator</a:t>
                      </a:r>
                    </a:p>
                    <a:p>
                      <a:pPr marL="342900" lvl="0" indent="-342900" algn="l">
                        <a:lnSpc>
                          <a:spcPct val="107000"/>
                        </a:lnSpc>
                        <a:buFont typeface="Symbol" panose="05050102010706020507" pitchFamily="18" charset="2"/>
                        <a:buChar char=""/>
                      </a:pPr>
                      <a:r>
                        <a:rPr lang="en-GB" sz="1100" b="0" i="0" u="none" strike="noStrike" baseline="0" noProof="0" dirty="0">
                          <a:solidFill>
                            <a:srgbClr val="000000"/>
                          </a:solidFill>
                          <a:effectLst/>
                          <a:latin typeface="Calibri"/>
                        </a:rPr>
                        <a:t>When we dissolve a solid into a liquid, we create a solution</a:t>
                      </a:r>
                    </a:p>
                    <a:p>
                      <a:pPr marL="342900" lvl="0" indent="-342900" algn="l">
                        <a:lnSpc>
                          <a:spcPct val="107000"/>
                        </a:lnSpc>
                        <a:buFont typeface="Symbol" panose="05050102010706020507" pitchFamily="18" charset="2"/>
                        <a:buChar char=""/>
                      </a:pPr>
                      <a:r>
                        <a:rPr lang="en-GB" sz="1100" b="0" i="0" u="none" strike="noStrike" baseline="0" noProof="0" dirty="0">
                          <a:solidFill>
                            <a:srgbClr val="000000"/>
                          </a:solidFill>
                          <a:effectLst/>
                          <a:latin typeface="Calibri"/>
                        </a:rPr>
                        <a:t>When you cannot dissolve any more solid it means the solution is saturated </a:t>
                      </a:r>
                    </a:p>
                    <a:p>
                      <a:pPr marL="342900" lvl="0" indent="-342900" algn="l">
                        <a:lnSpc>
                          <a:spcPct val="107000"/>
                        </a:lnSpc>
                        <a:buFont typeface="Symbol" panose="05050102010706020507" pitchFamily="18" charset="2"/>
                        <a:buChar char=""/>
                      </a:pPr>
                      <a:r>
                        <a:rPr lang="en-GB" sz="1100" b="0" i="0" u="none" strike="noStrike" baseline="0" noProof="0" dirty="0">
                          <a:solidFill>
                            <a:srgbClr val="000000"/>
                          </a:solidFill>
                          <a:effectLst/>
                          <a:latin typeface="Calibri"/>
                        </a:rPr>
                        <a:t>If a solid dissolves in water, it is soluble, if not it is insoluble </a:t>
                      </a:r>
                    </a:p>
                    <a:p>
                      <a:pPr marL="342900" lvl="0" indent="-342900" algn="l">
                        <a:lnSpc>
                          <a:spcPct val="107000"/>
                        </a:lnSpc>
                        <a:buFont typeface="Symbol" panose="05050102010706020507" pitchFamily="18" charset="2"/>
                        <a:buChar char=""/>
                      </a:pPr>
                      <a:r>
                        <a:rPr lang="en-GB" sz="1100" b="0" i="0" u="none" strike="noStrike" baseline="0" noProof="0" dirty="0">
                          <a:solidFill>
                            <a:srgbClr val="000000"/>
                          </a:solidFill>
                          <a:effectLst/>
                          <a:latin typeface="Calibri"/>
                        </a:rPr>
                        <a:t>Objects in a solution can be separated through filtration or evaporation</a:t>
                      </a:r>
                    </a:p>
                    <a:p>
                      <a:pPr marL="342900" lvl="0" indent="-342900" algn="l">
                        <a:lnSpc>
                          <a:spcPct val="107000"/>
                        </a:lnSpc>
                        <a:buFont typeface="Symbol" panose="05050102010706020507" pitchFamily="18" charset="2"/>
                        <a:buChar char=""/>
                      </a:pPr>
                      <a:r>
                        <a:rPr lang="en-GB" sz="1100" b="0" i="0" u="none" strike="noStrike" baseline="0" noProof="0" dirty="0">
                          <a:solidFill>
                            <a:srgbClr val="000000"/>
                          </a:solidFill>
                          <a:effectLst/>
                          <a:latin typeface="Calibri"/>
                        </a:rPr>
                        <a:t>Solids can be separated using sieves or magnets.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1960704954"/>
              </p:ext>
            </p:extLst>
          </p:nvPr>
        </p:nvGraphicFramePr>
        <p:xfrm>
          <a:off x="2140322" y="753996"/>
          <a:ext cx="7070280" cy="640080"/>
        </p:xfrm>
        <a:graphic>
          <a:graphicData uri="http://schemas.openxmlformats.org/drawingml/2006/table">
            <a:tbl>
              <a:tblPr firstRow="1" bandRow="1">
                <a:tableStyleId>{5C22544A-7EE6-4342-B048-85BDC9FD1C3A}</a:tableStyleId>
              </a:tblPr>
              <a:tblGrid>
                <a:gridCol w="1595960">
                  <a:extLst>
                    <a:ext uri="{9D8B030D-6E8A-4147-A177-3AD203B41FA5}">
                      <a16:colId xmlns:a16="http://schemas.microsoft.com/office/drawing/2014/main" val="1701158635"/>
                    </a:ext>
                  </a:extLst>
                </a:gridCol>
                <a:gridCol w="4096057">
                  <a:extLst>
                    <a:ext uri="{9D8B030D-6E8A-4147-A177-3AD203B41FA5}">
                      <a16:colId xmlns:a16="http://schemas.microsoft.com/office/drawing/2014/main" val="3034589352"/>
                    </a:ext>
                  </a:extLst>
                </a:gridCol>
                <a:gridCol w="1378263">
                  <a:extLst>
                    <a:ext uri="{9D8B030D-6E8A-4147-A177-3AD203B41FA5}">
                      <a16:colId xmlns:a16="http://schemas.microsoft.com/office/drawing/2014/main" val="1922066720"/>
                    </a:ext>
                  </a:extLst>
                </a:gridCol>
              </a:tblGrid>
              <a:tr h="635112">
                <a:tc>
                  <a:txBody>
                    <a:bodyPr/>
                    <a:lstStyle/>
                    <a:p>
                      <a:r>
                        <a:rPr lang="en-US" dirty="0"/>
                        <a:t>Year group:</a:t>
                      </a:r>
                    </a:p>
                    <a:p>
                      <a:pPr lvl="0">
                        <a:buNone/>
                      </a:pPr>
                      <a:r>
                        <a:rPr lang="en-US" dirty="0"/>
                        <a:t>5</a:t>
                      </a:r>
                    </a:p>
                  </a:txBody>
                  <a:tcPr/>
                </a:tc>
                <a:tc>
                  <a:txBody>
                    <a:bodyPr/>
                    <a:lstStyle/>
                    <a:p>
                      <a:r>
                        <a:rPr lang="en-US" dirty="0"/>
                        <a:t>Topic:</a:t>
                      </a:r>
                    </a:p>
                    <a:p>
                      <a:pPr lvl="0">
                        <a:buNone/>
                      </a:pPr>
                      <a:r>
                        <a:rPr lang="en-US" dirty="0"/>
                        <a:t>Properties and changing materials </a:t>
                      </a:r>
                    </a:p>
                  </a:txBody>
                  <a:tcPr/>
                </a:tc>
                <a:tc>
                  <a:txBody>
                    <a:bodyPr/>
                    <a:lstStyle/>
                    <a:p>
                      <a:r>
                        <a:rPr lang="en-US" dirty="0"/>
                        <a:t>Term: </a:t>
                      </a:r>
                      <a:endParaRPr lang="en-US"/>
                    </a:p>
                    <a:p>
                      <a:pPr lvl="0">
                        <a:buNone/>
                      </a:pPr>
                      <a:r>
                        <a:rPr lang="en-US" dirty="0" err="1"/>
                        <a:t>Aut</a:t>
                      </a:r>
                      <a:r>
                        <a:rPr lang="en-US" dirty="0"/>
                        <a:t> 1 </a:t>
                      </a:r>
                    </a:p>
                  </a:txBody>
                  <a:tcPr/>
                </a:tc>
                <a:extLst>
                  <a:ext uri="{0D108BD9-81ED-4DB2-BD59-A6C34878D82A}">
                    <a16:rowId xmlns:a16="http://schemas.microsoft.com/office/drawing/2014/main" val="3581570372"/>
                  </a:ext>
                </a:extLst>
              </a:tr>
            </a:tbl>
          </a:graphicData>
        </a:graphic>
      </p:graphicFrame>
      <p:pic>
        <p:nvPicPr>
          <p:cNvPr id="5" name="Picture 6" descr="Diagram&#10;&#10;Description automatically generated">
            <a:extLst>
              <a:ext uri="{FF2B5EF4-FFF2-40B4-BE49-F238E27FC236}">
                <a16:creationId xmlns:a16="http://schemas.microsoft.com/office/drawing/2014/main" id="{516D1ED0-E9C3-233D-4D1F-CD4633325F4C}"/>
              </a:ext>
            </a:extLst>
          </p:cNvPr>
          <p:cNvPicPr>
            <a:picLocks noChangeAspect="1"/>
          </p:cNvPicPr>
          <p:nvPr/>
        </p:nvPicPr>
        <p:blipFill>
          <a:blip r:embed="rId2"/>
          <a:stretch>
            <a:fillRect/>
          </a:stretch>
        </p:blipFill>
        <p:spPr>
          <a:xfrm>
            <a:off x="5144782" y="3528860"/>
            <a:ext cx="1894956" cy="1208718"/>
          </a:xfrm>
          <a:prstGeom prst="rect">
            <a:avLst/>
          </a:prstGeom>
        </p:spPr>
      </p:pic>
      <p:graphicFrame>
        <p:nvGraphicFramePr>
          <p:cNvPr id="4" name="Table 3">
            <a:extLst>
              <a:ext uri="{FF2B5EF4-FFF2-40B4-BE49-F238E27FC236}">
                <a16:creationId xmlns:a16="http://schemas.microsoft.com/office/drawing/2014/main" id="{B5A02AC6-C68E-5169-F687-2DECF9EC1757}"/>
              </a:ext>
            </a:extLst>
          </p:cNvPr>
          <p:cNvGraphicFramePr>
            <a:graphicFrameLocks noGrp="1"/>
          </p:cNvGraphicFramePr>
          <p:nvPr>
            <p:extLst>
              <p:ext uri="{D42A27DB-BD31-4B8C-83A1-F6EECF244321}">
                <p14:modId xmlns:p14="http://schemas.microsoft.com/office/powerpoint/2010/main" val="2571386564"/>
              </p:ext>
            </p:extLst>
          </p:nvPr>
        </p:nvGraphicFramePr>
        <p:xfrm>
          <a:off x="368788" y="1372016"/>
          <a:ext cx="6097796" cy="2136458"/>
        </p:xfrm>
        <a:graphic>
          <a:graphicData uri="http://schemas.openxmlformats.org/drawingml/2006/table">
            <a:tbl>
              <a:tblPr firstRow="1" bandRow="1">
                <a:tableStyleId>{5940675A-B579-460E-94D1-54222C63F5DA}</a:tableStyleId>
              </a:tblPr>
              <a:tblGrid>
                <a:gridCol w="6097796">
                  <a:extLst>
                    <a:ext uri="{9D8B030D-6E8A-4147-A177-3AD203B41FA5}">
                      <a16:colId xmlns:a16="http://schemas.microsoft.com/office/drawing/2014/main" val="2240390226"/>
                    </a:ext>
                  </a:extLst>
                </a:gridCol>
              </a:tblGrid>
              <a:tr h="253055">
                <a:tc>
                  <a:txBody>
                    <a:bodyPr/>
                    <a:lstStyle/>
                    <a:p>
                      <a:pPr algn="l" rtl="0" fontAlgn="base"/>
                      <a:r>
                        <a:rPr lang="en-GB" sz="1100" b="1" dirty="0">
                          <a:solidFill>
                            <a:srgbClr val="7030A0"/>
                          </a:solidFill>
                          <a:effectLst/>
                        </a:rPr>
                        <a:t>Prior Learning:​</a:t>
                      </a:r>
                      <a:endParaRPr lang="en-GB" sz="1100" b="1">
                        <a:solidFill>
                          <a:srgbClr val="7030A0"/>
                        </a:solidFill>
                        <a:effectLst/>
                      </a:endParaRPr>
                    </a:p>
                  </a:txBody>
                  <a:tcPr/>
                </a:tc>
                <a:extLst>
                  <a:ext uri="{0D108BD9-81ED-4DB2-BD59-A6C34878D82A}">
                    <a16:rowId xmlns:a16="http://schemas.microsoft.com/office/drawing/2014/main" val="1764125527"/>
                  </a:ext>
                </a:extLst>
              </a:tr>
              <a:tr h="1850467">
                <a:tc>
                  <a:txBody>
                    <a:bodyPr/>
                    <a:lstStyle/>
                    <a:p>
                      <a:pPr marL="0" lvl="0" indent="0">
                        <a:lnSpc>
                          <a:spcPct val="107000"/>
                        </a:lnSpc>
                        <a:buNone/>
                      </a:pPr>
                      <a:r>
                        <a:rPr lang="en-GB" sz="1100" b="1" i="0" u="none" strike="noStrike" noProof="0" dirty="0">
                          <a:solidFill>
                            <a:srgbClr val="7030A0"/>
                          </a:solidFill>
                          <a:effectLst/>
                          <a:latin typeface="Calibri"/>
                        </a:rPr>
                        <a:t>EYFS</a:t>
                      </a:r>
                      <a:r>
                        <a:rPr lang="en-GB" sz="1100" b="0" i="0" u="none" strike="noStrike" noProof="0" dirty="0">
                          <a:solidFill>
                            <a:srgbClr val="7030A0"/>
                          </a:solidFill>
                          <a:effectLst/>
                          <a:latin typeface="Calibri"/>
                        </a:rPr>
                        <a:t>: </a:t>
                      </a:r>
                      <a:r>
                        <a:rPr lang="en-GB" sz="1100" b="0" i="0" u="none" strike="noStrike" noProof="0" dirty="0">
                          <a:solidFill>
                            <a:srgbClr val="000000"/>
                          </a:solidFill>
                          <a:effectLst/>
                          <a:latin typeface="Calibri"/>
                        </a:rPr>
                        <a:t>Exploring plastic and its effect on the environment.</a:t>
                      </a:r>
                      <a:endParaRPr lang="en-US" sz="1100" b="0" i="0" u="none" strike="noStrike" noProof="0">
                        <a:solidFill>
                          <a:srgbClr val="000000"/>
                        </a:solidFill>
                        <a:effectLst/>
                        <a:latin typeface="Calibri"/>
                      </a:endParaRPr>
                    </a:p>
                    <a:p>
                      <a:pPr marL="0" lvl="0" indent="0">
                        <a:lnSpc>
                          <a:spcPct val="107000"/>
                        </a:lnSpc>
                        <a:buNone/>
                      </a:pPr>
                      <a:r>
                        <a:rPr lang="en-GB" sz="1100" b="0" i="0" u="none" strike="noStrike" noProof="0" dirty="0">
                          <a:solidFill>
                            <a:srgbClr val="000000"/>
                          </a:solidFill>
                          <a:effectLst/>
                          <a:latin typeface="Calibri"/>
                        </a:rPr>
                        <a:t>Vocab linked to the 'touch lens' to describe natural and man-made materials. </a:t>
                      </a:r>
                      <a:endParaRPr lang="en-US" sz="1100" b="0" i="0" u="none" strike="noStrike" noProof="0">
                        <a:solidFill>
                          <a:srgbClr val="000000"/>
                        </a:solidFill>
                        <a:effectLst/>
                        <a:latin typeface="Calibri"/>
                      </a:endParaRPr>
                    </a:p>
                    <a:p>
                      <a:pPr marL="0" lvl="0" indent="0">
                        <a:lnSpc>
                          <a:spcPct val="107000"/>
                        </a:lnSpc>
                        <a:buNone/>
                      </a:pPr>
                      <a:r>
                        <a:rPr lang="en-GB" sz="1100" b="1" i="0" u="none" strike="noStrike" noProof="0" dirty="0">
                          <a:solidFill>
                            <a:srgbClr val="7030A0"/>
                          </a:solidFill>
                          <a:effectLst/>
                          <a:latin typeface="Calibri"/>
                        </a:rPr>
                        <a:t>Year 1</a:t>
                      </a:r>
                      <a:r>
                        <a:rPr lang="en-GB" sz="1100" b="0" i="0" u="none" strike="noStrike" noProof="0" dirty="0">
                          <a:solidFill>
                            <a:srgbClr val="000000"/>
                          </a:solidFill>
                          <a:effectLst/>
                          <a:latin typeface="Calibri"/>
                        </a:rPr>
                        <a:t>: Common materials around us include wood, plastic, glass, metal, water and rock were identified; an understanding that wood is hard, plastic and metals are smooth, and water is wet was developed; children also started to identify what objects are waterproof, hard and squishy.</a:t>
                      </a:r>
                      <a:endParaRPr lang="en-GB" sz="1100">
                        <a:latin typeface="Calibri"/>
                      </a:endParaRPr>
                    </a:p>
                    <a:p>
                      <a:pPr marL="0" lvl="0" indent="0" algn="l">
                        <a:lnSpc>
                          <a:spcPct val="107000"/>
                        </a:lnSpc>
                        <a:buClr>
                          <a:srgbClr val="000000"/>
                        </a:buClr>
                        <a:buNone/>
                      </a:pPr>
                      <a:r>
                        <a:rPr lang="en-GB" sz="1100" b="1" dirty="0">
                          <a:solidFill>
                            <a:srgbClr val="7030A0"/>
                          </a:solidFill>
                          <a:effectLst/>
                          <a:latin typeface="Calibri"/>
                        </a:rPr>
                        <a:t>Year 2: </a:t>
                      </a:r>
                      <a:r>
                        <a:rPr lang="en-GB" sz="1100" u="none" strike="noStrike" noProof="0" dirty="0">
                          <a:solidFill>
                            <a:srgbClr val="000000"/>
                          </a:solidFill>
                          <a:effectLst/>
                          <a:latin typeface="Calibri"/>
                        </a:rPr>
                        <a:t> Children explore the best materials to build a house .What materials are waterproof, transparent, absorbent and opaque are investigated and sorted.</a:t>
                      </a:r>
                    </a:p>
                    <a:p>
                      <a:pPr marL="0" lvl="0" indent="0" algn="l">
                        <a:lnSpc>
                          <a:spcPct val="107000"/>
                        </a:lnSpc>
                        <a:buNone/>
                      </a:pPr>
                      <a:r>
                        <a:rPr lang="en-GB" sz="1100" b="1" u="none" strike="noStrike" noProof="0" dirty="0">
                          <a:solidFill>
                            <a:schemeClr val="accent1">
                              <a:lumMod val="75000"/>
                            </a:schemeClr>
                          </a:solidFill>
                          <a:effectLst/>
                          <a:latin typeface="Calibri"/>
                        </a:rPr>
                        <a:t>Year 3-</a:t>
                      </a:r>
                      <a:r>
                        <a:rPr lang="en-GB" sz="1100" u="none" strike="noStrike" noProof="0" dirty="0">
                          <a:solidFill>
                            <a:srgbClr val="000000"/>
                          </a:solidFill>
                          <a:effectLst/>
                          <a:latin typeface="Calibri"/>
                        </a:rPr>
                        <a:t> magnets and forces </a:t>
                      </a:r>
                    </a:p>
                    <a:p>
                      <a:pPr marL="0" lvl="0" indent="0" algn="l">
                        <a:lnSpc>
                          <a:spcPct val="107000"/>
                        </a:lnSpc>
                        <a:buNone/>
                      </a:pPr>
                      <a:r>
                        <a:rPr lang="en-GB" sz="1100" b="1" u="none" strike="noStrike" noProof="0" dirty="0">
                          <a:solidFill>
                            <a:schemeClr val="accent1">
                              <a:lumMod val="75000"/>
                            </a:schemeClr>
                          </a:solidFill>
                          <a:effectLst/>
                          <a:latin typeface="Calibri"/>
                        </a:rPr>
                        <a:t>Year 4- </a:t>
                      </a:r>
                      <a:r>
                        <a:rPr lang="en-GB" sz="1100" b="0" u="none" strike="noStrike" noProof="0" dirty="0">
                          <a:solidFill>
                            <a:schemeClr val="tx1"/>
                          </a:solidFill>
                          <a:effectLst/>
                          <a:latin typeface="Calibri"/>
                        </a:rPr>
                        <a:t>states of matter- solids, liquids and gases, condensation, evaporation, freezing and melting </a:t>
                      </a:r>
                    </a:p>
                    <a:p>
                      <a:pPr marL="0" lvl="0" indent="0" algn="l">
                        <a:lnSpc>
                          <a:spcPct val="107000"/>
                        </a:lnSpc>
                        <a:buNone/>
                      </a:pPr>
                      <a:endParaRPr lang="en-GB" sz="1100" u="none" strike="noStrike" noProof="0" dirty="0">
                        <a:solidFill>
                          <a:srgbClr val="000000"/>
                        </a:solidFill>
                        <a:effectLst/>
                        <a:latin typeface="Calibri"/>
                      </a:endParaRPr>
                    </a:p>
                  </a:txBody>
                  <a:tcPr/>
                </a:tc>
                <a:extLst>
                  <a:ext uri="{0D108BD9-81ED-4DB2-BD59-A6C34878D82A}">
                    <a16:rowId xmlns:a16="http://schemas.microsoft.com/office/drawing/2014/main" val="898134263"/>
                  </a:ext>
                </a:extLst>
              </a:tr>
            </a:tbl>
          </a:graphicData>
        </a:graphic>
      </p:graphicFrame>
      <p:pic>
        <p:nvPicPr>
          <p:cNvPr id="3" name="Picture 6" descr="A diagram of a solution&#10;&#10;Description automatically generated">
            <a:extLst>
              <a:ext uri="{FF2B5EF4-FFF2-40B4-BE49-F238E27FC236}">
                <a16:creationId xmlns:a16="http://schemas.microsoft.com/office/drawing/2014/main" id="{5F6303C4-7245-9750-8404-21097D9E8E1B}"/>
              </a:ext>
            </a:extLst>
          </p:cNvPr>
          <p:cNvPicPr>
            <a:picLocks noChangeAspect="1"/>
          </p:cNvPicPr>
          <p:nvPr/>
        </p:nvPicPr>
        <p:blipFill>
          <a:blip r:embed="rId3"/>
          <a:stretch>
            <a:fillRect/>
          </a:stretch>
        </p:blipFill>
        <p:spPr>
          <a:xfrm>
            <a:off x="9384748" y="-1453"/>
            <a:ext cx="2743200" cy="1537950"/>
          </a:xfrm>
          <a:prstGeom prst="rect">
            <a:avLst/>
          </a:prstGeom>
        </p:spPr>
      </p:pic>
    </p:spTree>
    <p:extLst>
      <p:ext uri="{BB962C8B-B14F-4D97-AF65-F5344CB8AC3E}">
        <p14:creationId xmlns:p14="http://schemas.microsoft.com/office/powerpoint/2010/main" val="621355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CD1785A1-1D22-DBF5-B6ED-C5ABF7594602}"/>
              </a:ext>
            </a:extLst>
          </p:cNvPr>
          <p:cNvGraphicFramePr>
            <a:graphicFrameLocks noGrp="1"/>
          </p:cNvGraphicFramePr>
          <p:nvPr>
            <p:ph idx="1"/>
            <p:extLst>
              <p:ext uri="{D42A27DB-BD31-4B8C-83A1-F6EECF244321}">
                <p14:modId xmlns:p14="http://schemas.microsoft.com/office/powerpoint/2010/main" val="2550344896"/>
              </p:ext>
            </p:extLst>
          </p:nvPr>
        </p:nvGraphicFramePr>
        <p:xfrm>
          <a:off x="308517" y="3359561"/>
          <a:ext cx="3078501" cy="3427747"/>
        </p:xfrm>
        <a:graphic>
          <a:graphicData uri="http://schemas.openxmlformats.org/drawingml/2006/table">
            <a:tbl>
              <a:tblPr firstRow="1" firstCol="1" bandRow="1"/>
              <a:tblGrid>
                <a:gridCol w="3078501">
                  <a:extLst>
                    <a:ext uri="{9D8B030D-6E8A-4147-A177-3AD203B41FA5}">
                      <a16:colId xmlns:a16="http://schemas.microsoft.com/office/drawing/2014/main" val="4195797026"/>
                    </a:ext>
                  </a:extLst>
                </a:gridCol>
              </a:tblGrid>
              <a:tr h="201498">
                <a:tc>
                  <a:txBody>
                    <a:bodyPr/>
                    <a:lstStyle/>
                    <a:p>
                      <a:pPr>
                        <a:lnSpc>
                          <a:spcPct val="107000"/>
                        </a:lnSpc>
                        <a:spcAft>
                          <a:spcPts val="800"/>
                        </a:spcAft>
                      </a:pPr>
                      <a:r>
                        <a:rPr lang="en-GB" sz="1400" b="1" dirty="0">
                          <a:solidFill>
                            <a:srgbClr val="7030A0"/>
                          </a:solidFill>
                          <a:effectLst/>
                          <a:latin typeface="Calibri"/>
                          <a:ea typeface="Calibri" panose="020F0502020204030204" pitchFamily="34" charset="0"/>
                          <a:cs typeface="Times New Roman"/>
                        </a:rPr>
                        <a:t>Key vocabulary and definitions:</a:t>
                      </a:r>
                      <a:endParaRPr lang="en-GB" sz="140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1794231"/>
                  </a:ext>
                </a:extLst>
              </a:tr>
              <a:tr h="3209561">
                <a:tc>
                  <a:txBody>
                    <a:bodyPr/>
                    <a:lstStyle/>
                    <a:p>
                      <a:pPr>
                        <a:lnSpc>
                          <a:spcPct val="107000"/>
                        </a:lnSpc>
                        <a:spcAft>
                          <a:spcPts val="800"/>
                        </a:spcAft>
                      </a:pPr>
                      <a:endParaRPr lang="en-GB" sz="1400" dirty="0">
                        <a:effectLst/>
                        <a:latin typeface="Calibri"/>
                        <a:ea typeface="Calibri" panose="020F0502020204030204" pitchFamily="34" charset="0"/>
                        <a:cs typeface="Times New Roman"/>
                      </a:endParaRPr>
                    </a:p>
                    <a:p>
                      <a:pPr marL="0" lvl="0" indent="0" algn="l">
                        <a:lnSpc>
                          <a:spcPct val="100000"/>
                        </a:lnSpc>
                        <a:spcBef>
                          <a:spcPts val="0"/>
                        </a:spcBef>
                        <a:spcAft>
                          <a:spcPts val="0"/>
                        </a:spcAft>
                        <a:buNone/>
                      </a:pPr>
                      <a:r>
                        <a:rPr lang="en-GB" sz="1400" b="1" i="0" u="none" strike="noStrike" noProof="0" dirty="0">
                          <a:effectLst/>
                          <a:latin typeface="Calibri"/>
                        </a:rPr>
                        <a:t>Gravity </a:t>
                      </a:r>
                      <a:r>
                        <a:rPr lang="en-GB" sz="1400" b="0" i="0" u="none" strike="noStrike" noProof="0" dirty="0">
                          <a:effectLst/>
                          <a:latin typeface="Calibri"/>
                        </a:rPr>
                        <a:t>– is an invisible force that pulls objects towards each other </a:t>
                      </a:r>
                      <a:endParaRPr lang="en-GB" sz="1400" b="0" i="0" u="none" strike="noStrike" noProof="0">
                        <a:effectLst/>
                        <a:latin typeface="Calibri"/>
                      </a:endParaRPr>
                    </a:p>
                    <a:p>
                      <a:pPr marL="0" lvl="0" indent="0" algn="l">
                        <a:lnSpc>
                          <a:spcPct val="100000"/>
                        </a:lnSpc>
                        <a:spcBef>
                          <a:spcPts val="0"/>
                        </a:spcBef>
                        <a:spcAft>
                          <a:spcPts val="0"/>
                        </a:spcAft>
                        <a:buNone/>
                      </a:pPr>
                      <a:endParaRPr lang="en-GB" sz="1400" b="0" i="0" u="none" strike="noStrike" noProof="0" dirty="0">
                        <a:effectLst/>
                        <a:latin typeface="Calibri"/>
                      </a:endParaRPr>
                    </a:p>
                    <a:p>
                      <a:pPr marL="0" lvl="0" indent="0" algn="l">
                        <a:lnSpc>
                          <a:spcPct val="100000"/>
                        </a:lnSpc>
                        <a:spcBef>
                          <a:spcPts val="0"/>
                        </a:spcBef>
                        <a:spcAft>
                          <a:spcPts val="0"/>
                        </a:spcAft>
                        <a:buNone/>
                      </a:pPr>
                      <a:r>
                        <a:rPr lang="en-GB" sz="1400" b="1" i="0" u="none" strike="noStrike" noProof="0" dirty="0">
                          <a:effectLst/>
                          <a:latin typeface="Calibri"/>
                        </a:rPr>
                        <a:t>Air resistance </a:t>
                      </a:r>
                      <a:r>
                        <a:rPr lang="en-GB" sz="1400" b="0" i="0" u="none" strike="noStrike" noProof="0" dirty="0">
                          <a:effectLst/>
                          <a:latin typeface="Calibri"/>
                        </a:rPr>
                        <a:t>is a type of friction between air and another material</a:t>
                      </a:r>
                      <a:endParaRPr lang="en-GB" sz="1400" b="0" i="0" u="none" strike="noStrike" noProof="0">
                        <a:effectLst/>
                        <a:latin typeface="Calibri"/>
                      </a:endParaRPr>
                    </a:p>
                    <a:p>
                      <a:pPr marL="0" lvl="0" indent="0" algn="l">
                        <a:lnSpc>
                          <a:spcPct val="100000"/>
                        </a:lnSpc>
                        <a:spcBef>
                          <a:spcPts val="0"/>
                        </a:spcBef>
                        <a:spcAft>
                          <a:spcPts val="0"/>
                        </a:spcAft>
                        <a:buNone/>
                      </a:pPr>
                      <a:endParaRPr lang="en-GB" sz="1400" b="1" i="0" u="none" strike="noStrike" noProof="0" dirty="0">
                        <a:effectLst/>
                        <a:latin typeface="Calibri"/>
                      </a:endParaRPr>
                    </a:p>
                    <a:p>
                      <a:pPr marL="0" lvl="0" indent="0" algn="l">
                        <a:lnSpc>
                          <a:spcPct val="100000"/>
                        </a:lnSpc>
                        <a:spcBef>
                          <a:spcPts val="0"/>
                        </a:spcBef>
                        <a:spcAft>
                          <a:spcPts val="0"/>
                        </a:spcAft>
                        <a:buNone/>
                      </a:pPr>
                      <a:r>
                        <a:rPr lang="en-GB" sz="1400" b="1" i="0" u="none" strike="noStrike" noProof="0" dirty="0">
                          <a:effectLst/>
                          <a:latin typeface="Calibri"/>
                        </a:rPr>
                        <a:t>Water resistance</a:t>
                      </a:r>
                      <a:r>
                        <a:rPr lang="en-GB" sz="1400" b="0" i="0" u="none" strike="noStrike" noProof="0" dirty="0">
                          <a:effectLst/>
                          <a:latin typeface="Calibri"/>
                        </a:rPr>
                        <a:t> is a type of force that uses friction to slow things down that are moving through water</a:t>
                      </a:r>
                      <a:endParaRPr lang="en-GB" sz="1400">
                        <a:latin typeface="Calibri"/>
                      </a:endParaRPr>
                    </a:p>
                    <a:p>
                      <a:pPr marL="0" lvl="0" indent="0" algn="l">
                        <a:lnSpc>
                          <a:spcPct val="100000"/>
                        </a:lnSpc>
                        <a:spcBef>
                          <a:spcPts val="0"/>
                        </a:spcBef>
                        <a:spcAft>
                          <a:spcPts val="0"/>
                        </a:spcAft>
                        <a:buNone/>
                      </a:pPr>
                      <a:endParaRPr lang="en-GB" sz="1400" b="0" i="0" u="none" strike="noStrike" noProof="0" dirty="0">
                        <a:effectLst/>
                        <a:latin typeface="Calibri"/>
                      </a:endParaRPr>
                    </a:p>
                    <a:p>
                      <a:pPr marL="0" lvl="0" indent="0" algn="l">
                        <a:lnSpc>
                          <a:spcPct val="100000"/>
                        </a:lnSpc>
                        <a:spcBef>
                          <a:spcPts val="0"/>
                        </a:spcBef>
                        <a:spcAft>
                          <a:spcPts val="0"/>
                        </a:spcAft>
                        <a:buNone/>
                      </a:pPr>
                      <a:r>
                        <a:rPr lang="en-GB" sz="1400" b="1" i="0" u="none" strike="noStrike" noProof="0" dirty="0">
                          <a:effectLst/>
                          <a:latin typeface="Calibri"/>
                        </a:rPr>
                        <a:t>Levers/Pulley/Gears/and or Spring</a:t>
                      </a:r>
                      <a:r>
                        <a:rPr lang="en-GB" sz="1400" b="0" i="0" u="none" strike="noStrike" noProof="0" dirty="0">
                          <a:effectLst/>
                          <a:latin typeface="Calibri"/>
                        </a:rPr>
                        <a:t>s - allow a smaller force to have a greater effect.</a:t>
                      </a:r>
                      <a:endParaRPr lang="en-GB" sz="1400" b="0" i="0" u="none" strike="noStrike" noProof="0">
                        <a:effectLst/>
                        <a:latin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3510513"/>
                  </a:ext>
                </a:extLst>
              </a:tr>
            </a:tbl>
          </a:graphicData>
        </a:graphic>
      </p:graphicFrame>
      <p:sp>
        <p:nvSpPr>
          <p:cNvPr id="5" name="Text Box 1">
            <a:extLst>
              <a:ext uri="{FF2B5EF4-FFF2-40B4-BE49-F238E27FC236}">
                <a16:creationId xmlns:a16="http://schemas.microsoft.com/office/drawing/2014/main" id="{55E13D98-4BCE-772E-56EC-408F0CC2721C}"/>
              </a:ext>
            </a:extLst>
          </p:cNvPr>
          <p:cNvSpPr txBox="1"/>
          <p:nvPr/>
        </p:nvSpPr>
        <p:spPr>
          <a:xfrm>
            <a:off x="-952052" y="61118"/>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Table 6">
            <a:extLst>
              <a:ext uri="{FF2B5EF4-FFF2-40B4-BE49-F238E27FC236}">
                <a16:creationId xmlns:a16="http://schemas.microsoft.com/office/drawing/2014/main" id="{6153AB2E-48C9-B587-B75A-5DA5F4BD9481}"/>
              </a:ext>
            </a:extLst>
          </p:cNvPr>
          <p:cNvGraphicFramePr>
            <a:graphicFrameLocks noGrp="1"/>
          </p:cNvGraphicFramePr>
          <p:nvPr>
            <p:extLst>
              <p:ext uri="{D42A27DB-BD31-4B8C-83A1-F6EECF244321}">
                <p14:modId xmlns:p14="http://schemas.microsoft.com/office/powerpoint/2010/main" val="4125888734"/>
              </p:ext>
            </p:extLst>
          </p:nvPr>
        </p:nvGraphicFramePr>
        <p:xfrm>
          <a:off x="6357937" y="1750218"/>
          <a:ext cx="4855293" cy="4673410"/>
        </p:xfrm>
        <a:graphic>
          <a:graphicData uri="http://schemas.openxmlformats.org/drawingml/2006/table">
            <a:tbl>
              <a:tblPr firstRow="1" firstCol="1" bandRow="1"/>
              <a:tblGrid>
                <a:gridCol w="4855293">
                  <a:extLst>
                    <a:ext uri="{9D8B030D-6E8A-4147-A177-3AD203B41FA5}">
                      <a16:colId xmlns:a16="http://schemas.microsoft.com/office/drawing/2014/main" val="2990464486"/>
                    </a:ext>
                  </a:extLst>
                </a:gridCol>
              </a:tblGrid>
              <a:tr h="210274">
                <a:tc>
                  <a:txBody>
                    <a:bodyPr/>
                    <a:lstStyle/>
                    <a:p>
                      <a:pPr>
                        <a:lnSpc>
                          <a:spcPct val="107000"/>
                        </a:lnSpc>
                        <a:spcAft>
                          <a:spcPts val="800"/>
                        </a:spcAft>
                      </a:pPr>
                      <a:r>
                        <a:rPr lang="en-GB" sz="1400" b="1" dirty="0">
                          <a:solidFill>
                            <a:srgbClr val="7030A0"/>
                          </a:solidFill>
                          <a:effectLst/>
                          <a:latin typeface="Calibri"/>
                          <a:ea typeface="Calibri" panose="020F0502020204030204" pitchFamily="34" charset="0"/>
                          <a:cs typeface="Times New Roman"/>
                        </a:rPr>
                        <a:t>Substantive knowledge:</a:t>
                      </a:r>
                      <a:endParaRPr lang="en-GB" sz="140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93497848"/>
                  </a:ext>
                </a:extLst>
              </a:tr>
              <a:tr h="3935134">
                <a:tc>
                  <a:txBody>
                    <a:bodyPr/>
                    <a:lstStyle/>
                    <a:p>
                      <a:pPr marL="285750" lvl="0" indent="-285750">
                        <a:lnSpc>
                          <a:spcPct val="107000"/>
                        </a:lnSpc>
                        <a:spcAft>
                          <a:spcPts val="800"/>
                        </a:spcAft>
                        <a:buFont typeface="Arial"/>
                        <a:buChar char="•"/>
                      </a:pPr>
                      <a:r>
                        <a:rPr lang="en-GB" sz="1400" b="0" i="0" u="none" strike="noStrike" baseline="0" noProof="0" dirty="0">
                          <a:effectLst/>
                          <a:latin typeface="Calibri"/>
                        </a:rPr>
                        <a:t>Friction is a force between two surfaces that are sliding </a:t>
                      </a:r>
                      <a:endParaRPr lang="en-US" sz="1400">
                        <a:latin typeface="Calibri"/>
                      </a:endParaRPr>
                    </a:p>
                    <a:p>
                      <a:pPr marL="285750" lvl="0" indent="-285750">
                        <a:lnSpc>
                          <a:spcPct val="107000"/>
                        </a:lnSpc>
                        <a:spcAft>
                          <a:spcPts val="800"/>
                        </a:spcAft>
                        <a:buFont typeface="Arial"/>
                        <a:buChar char="•"/>
                      </a:pPr>
                      <a:r>
                        <a:rPr lang="en-GB" sz="1400" b="0" i="0" u="none" strike="noStrike" baseline="0" noProof="0" dirty="0">
                          <a:effectLst/>
                          <a:latin typeface="Calibri"/>
                        </a:rPr>
                        <a:t>Friction always works in the direction opposite to the direction in which the object is moving </a:t>
                      </a:r>
                      <a:endParaRPr lang="en-US" sz="1400">
                        <a:latin typeface="Calibri"/>
                      </a:endParaRPr>
                    </a:p>
                    <a:p>
                      <a:pPr marL="285750" lvl="0" indent="-285750">
                        <a:lnSpc>
                          <a:spcPct val="107000"/>
                        </a:lnSpc>
                        <a:spcAft>
                          <a:spcPts val="800"/>
                        </a:spcAft>
                        <a:buFont typeface="Arial"/>
                        <a:buChar char="•"/>
                      </a:pPr>
                      <a:r>
                        <a:rPr lang="en-GB" sz="1400" b="0" i="0" u="none" strike="noStrike" baseline="0" noProof="0" dirty="0">
                          <a:effectLst/>
                          <a:latin typeface="Calibri"/>
                        </a:rPr>
                        <a:t>Friction always slows a moving object down </a:t>
                      </a:r>
                      <a:endParaRPr lang="en-US" sz="1400">
                        <a:latin typeface="Calibri"/>
                      </a:endParaRPr>
                    </a:p>
                    <a:p>
                      <a:pPr marL="285750" lvl="0" indent="-285750">
                        <a:lnSpc>
                          <a:spcPct val="107000"/>
                        </a:lnSpc>
                        <a:spcAft>
                          <a:spcPts val="800"/>
                        </a:spcAft>
                        <a:buFont typeface="Arial"/>
                        <a:buChar char="•"/>
                      </a:pPr>
                      <a:r>
                        <a:rPr lang="en-GB" sz="1400" b="0" i="0" u="none" strike="noStrike" baseline="0" noProof="0" dirty="0">
                          <a:effectLst/>
                          <a:latin typeface="Calibri"/>
                        </a:rPr>
                        <a:t>Gravity is force that pulls things to the ground on Earth (and other planets) </a:t>
                      </a:r>
                      <a:endParaRPr lang="en-US" sz="1400">
                        <a:latin typeface="Calibri"/>
                      </a:endParaRPr>
                    </a:p>
                    <a:p>
                      <a:pPr marL="285750" lvl="0" indent="-285750">
                        <a:lnSpc>
                          <a:spcPct val="107000"/>
                        </a:lnSpc>
                        <a:spcAft>
                          <a:spcPts val="800"/>
                        </a:spcAft>
                        <a:buFont typeface="Arial"/>
                        <a:buChar char="•"/>
                      </a:pPr>
                      <a:r>
                        <a:rPr lang="en-GB" sz="1400" b="0" i="0" u="none" strike="noStrike" baseline="0" noProof="0" dirty="0">
                          <a:effectLst/>
                          <a:latin typeface="Calibri"/>
                        </a:rPr>
                        <a:t>Gravity holds Earth and the other planets in their orbits around the Sun</a:t>
                      </a:r>
                      <a:endParaRPr lang="en-US" sz="1400">
                        <a:latin typeface="Calibri"/>
                      </a:endParaRPr>
                    </a:p>
                    <a:p>
                      <a:pPr marL="285750" lvl="0" indent="-285750">
                        <a:lnSpc>
                          <a:spcPct val="107000"/>
                        </a:lnSpc>
                        <a:spcAft>
                          <a:spcPts val="800"/>
                        </a:spcAft>
                        <a:buFont typeface="Arial"/>
                        <a:buChar char="•"/>
                      </a:pPr>
                      <a:r>
                        <a:rPr lang="en-GB" sz="1400" b="0" i="0" u="none" strike="noStrike" baseline="0" noProof="0" dirty="0">
                          <a:effectLst/>
                          <a:latin typeface="Calibri"/>
                        </a:rPr>
                        <a:t>When two forces are balanced, it means the forces are the same size but are acting in opposite directions </a:t>
                      </a:r>
                      <a:endParaRPr lang="en-US" sz="1400">
                        <a:latin typeface="Calibri"/>
                      </a:endParaRPr>
                    </a:p>
                    <a:p>
                      <a:pPr marL="285750" lvl="0" indent="-285750">
                        <a:lnSpc>
                          <a:spcPct val="107000"/>
                        </a:lnSpc>
                        <a:spcAft>
                          <a:spcPts val="800"/>
                        </a:spcAft>
                        <a:buFont typeface="Arial"/>
                        <a:buChar char="•"/>
                      </a:pPr>
                      <a:r>
                        <a:rPr lang="en-GB" sz="1400" b="0" i="0" u="none" strike="noStrike" baseline="0" noProof="0" dirty="0">
                          <a:effectLst/>
                          <a:latin typeface="Calibri"/>
                        </a:rPr>
                        <a:t>When two balanced forces are acting on an object, that object will not change its motion </a:t>
                      </a:r>
                      <a:endParaRPr lang="en-US" sz="1400">
                        <a:latin typeface="Calibri"/>
                      </a:endParaRPr>
                    </a:p>
                    <a:p>
                      <a:pPr marL="285750" lvl="0" indent="-285750">
                        <a:lnSpc>
                          <a:spcPct val="107000"/>
                        </a:lnSpc>
                        <a:spcAft>
                          <a:spcPts val="800"/>
                        </a:spcAft>
                        <a:buFont typeface="Arial"/>
                        <a:buChar char="•"/>
                      </a:pPr>
                      <a:r>
                        <a:rPr lang="en-GB" sz="1400" b="0" i="0" u="none" strike="noStrike" baseline="0" noProof="0" dirty="0">
                          <a:effectLst/>
                          <a:latin typeface="Calibri"/>
                        </a:rPr>
                        <a:t>A lever is a long, sturdy body that rests on a support called a fulcrum </a:t>
                      </a:r>
                      <a:endParaRPr lang="en-US" sz="1400">
                        <a:latin typeface="Calibri"/>
                      </a:endParaRPr>
                    </a:p>
                    <a:p>
                      <a:pPr marL="285750" lvl="0" indent="-285750">
                        <a:lnSpc>
                          <a:spcPct val="107000"/>
                        </a:lnSpc>
                        <a:spcAft>
                          <a:spcPts val="800"/>
                        </a:spcAft>
                        <a:buFont typeface="Arial"/>
                        <a:buChar char="•"/>
                      </a:pPr>
                      <a:r>
                        <a:rPr lang="en-GB" sz="1400" b="0" i="0" u="none" strike="noStrike" baseline="0" noProof="0" dirty="0">
                          <a:effectLst/>
                          <a:latin typeface="Calibri"/>
                        </a:rPr>
                        <a:t>On a lever, you apply force in one direction, and the pivot point re-directs the force in another direction.</a:t>
                      </a:r>
                      <a:endParaRPr lang="en-US" sz="1400">
                        <a:latin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39425590"/>
                  </a:ext>
                </a:extLst>
              </a:tr>
            </a:tbl>
          </a:graphicData>
        </a:graphic>
      </p:graphicFrame>
      <p:graphicFrame>
        <p:nvGraphicFramePr>
          <p:cNvPr id="3" name="Table 2">
            <a:extLst>
              <a:ext uri="{FF2B5EF4-FFF2-40B4-BE49-F238E27FC236}">
                <a16:creationId xmlns:a16="http://schemas.microsoft.com/office/drawing/2014/main" id="{6CF1778A-1245-DD60-F507-536F8AF9C550}"/>
              </a:ext>
            </a:extLst>
          </p:cNvPr>
          <p:cNvGraphicFramePr>
            <a:graphicFrameLocks noGrp="1"/>
          </p:cNvGraphicFramePr>
          <p:nvPr>
            <p:extLst>
              <p:ext uri="{D42A27DB-BD31-4B8C-83A1-F6EECF244321}">
                <p14:modId xmlns:p14="http://schemas.microsoft.com/office/powerpoint/2010/main" val="3440920340"/>
              </p:ext>
            </p:extLst>
          </p:nvPr>
        </p:nvGraphicFramePr>
        <p:xfrm>
          <a:off x="2140322" y="701769"/>
          <a:ext cx="6538234" cy="448937"/>
        </p:xfrm>
        <a:graphic>
          <a:graphicData uri="http://schemas.openxmlformats.org/drawingml/2006/table">
            <a:tbl>
              <a:tblPr firstRow="1" bandRow="1">
                <a:tableStyleId>{5C22544A-7EE6-4342-B048-85BDC9FD1C3A}</a:tableStyleId>
              </a:tblPr>
              <a:tblGrid>
                <a:gridCol w="2179410">
                  <a:extLst>
                    <a:ext uri="{9D8B030D-6E8A-4147-A177-3AD203B41FA5}">
                      <a16:colId xmlns:a16="http://schemas.microsoft.com/office/drawing/2014/main" val="1701158635"/>
                    </a:ext>
                  </a:extLst>
                </a:gridCol>
                <a:gridCol w="2481760">
                  <a:extLst>
                    <a:ext uri="{9D8B030D-6E8A-4147-A177-3AD203B41FA5}">
                      <a16:colId xmlns:a16="http://schemas.microsoft.com/office/drawing/2014/main" val="3034589352"/>
                    </a:ext>
                  </a:extLst>
                </a:gridCol>
                <a:gridCol w="1877064">
                  <a:extLst>
                    <a:ext uri="{9D8B030D-6E8A-4147-A177-3AD203B41FA5}">
                      <a16:colId xmlns:a16="http://schemas.microsoft.com/office/drawing/2014/main" val="1922066720"/>
                    </a:ext>
                  </a:extLst>
                </a:gridCol>
              </a:tblGrid>
              <a:tr h="448937">
                <a:tc>
                  <a:txBody>
                    <a:bodyPr/>
                    <a:lstStyle/>
                    <a:p>
                      <a:r>
                        <a:rPr lang="en-US" dirty="0"/>
                        <a:t>Year group:5</a:t>
                      </a:r>
                    </a:p>
                  </a:txBody>
                  <a:tcPr/>
                </a:tc>
                <a:tc>
                  <a:txBody>
                    <a:bodyPr/>
                    <a:lstStyle/>
                    <a:p>
                      <a:r>
                        <a:rPr lang="en-US" dirty="0"/>
                        <a:t>Topic: Forces</a:t>
                      </a:r>
                    </a:p>
                  </a:txBody>
                  <a:tcPr/>
                </a:tc>
                <a:tc>
                  <a:txBody>
                    <a:bodyPr/>
                    <a:lstStyle/>
                    <a:p>
                      <a:r>
                        <a:rPr lang="en-US" dirty="0"/>
                        <a:t>Term: </a:t>
                      </a:r>
                      <a:r>
                        <a:rPr lang="en-US" dirty="0" err="1"/>
                        <a:t>Aut</a:t>
                      </a:r>
                      <a:r>
                        <a:rPr lang="en-US" dirty="0"/>
                        <a:t> 2 </a:t>
                      </a:r>
                    </a:p>
                  </a:txBody>
                  <a:tcPr/>
                </a:tc>
                <a:extLst>
                  <a:ext uri="{0D108BD9-81ED-4DB2-BD59-A6C34878D82A}">
                    <a16:rowId xmlns:a16="http://schemas.microsoft.com/office/drawing/2014/main" val="3581570372"/>
                  </a:ext>
                </a:extLst>
              </a:tr>
            </a:tbl>
          </a:graphicData>
        </a:graphic>
      </p:graphicFrame>
      <p:pic>
        <p:nvPicPr>
          <p:cNvPr id="6" name="Picture 7" descr="Diagram&#10;&#10;Description automatically generated">
            <a:extLst>
              <a:ext uri="{FF2B5EF4-FFF2-40B4-BE49-F238E27FC236}">
                <a16:creationId xmlns:a16="http://schemas.microsoft.com/office/drawing/2014/main" id="{683F4AD1-59D0-47C8-E6B0-85B663020888}"/>
              </a:ext>
            </a:extLst>
          </p:cNvPr>
          <p:cNvPicPr>
            <a:picLocks noChangeAspect="1"/>
          </p:cNvPicPr>
          <p:nvPr/>
        </p:nvPicPr>
        <p:blipFill>
          <a:blip r:embed="rId2"/>
          <a:stretch>
            <a:fillRect/>
          </a:stretch>
        </p:blipFill>
        <p:spPr>
          <a:xfrm>
            <a:off x="9921671" y="3218"/>
            <a:ext cx="2004864" cy="1965613"/>
          </a:xfrm>
          <a:prstGeom prst="rect">
            <a:avLst/>
          </a:prstGeom>
        </p:spPr>
      </p:pic>
      <p:pic>
        <p:nvPicPr>
          <p:cNvPr id="8" name="Picture 8">
            <a:extLst>
              <a:ext uri="{FF2B5EF4-FFF2-40B4-BE49-F238E27FC236}">
                <a16:creationId xmlns:a16="http://schemas.microsoft.com/office/drawing/2014/main" id="{C27F00C1-6338-B72C-BA69-D54B04B2D7E1}"/>
              </a:ext>
            </a:extLst>
          </p:cNvPr>
          <p:cNvPicPr>
            <a:picLocks noChangeAspect="1"/>
          </p:cNvPicPr>
          <p:nvPr/>
        </p:nvPicPr>
        <p:blipFill>
          <a:blip r:embed="rId3"/>
          <a:stretch>
            <a:fillRect/>
          </a:stretch>
        </p:blipFill>
        <p:spPr>
          <a:xfrm>
            <a:off x="3591227" y="3364981"/>
            <a:ext cx="2399997" cy="1532786"/>
          </a:xfrm>
          <a:prstGeom prst="rect">
            <a:avLst/>
          </a:prstGeom>
        </p:spPr>
      </p:pic>
      <p:pic>
        <p:nvPicPr>
          <p:cNvPr id="9" name="Picture 9" descr="A picture containing text&#10;&#10;Description automatically generated">
            <a:extLst>
              <a:ext uri="{FF2B5EF4-FFF2-40B4-BE49-F238E27FC236}">
                <a16:creationId xmlns:a16="http://schemas.microsoft.com/office/drawing/2014/main" id="{D5F37902-26D4-F127-632A-21A4EFFF6E68}"/>
              </a:ext>
            </a:extLst>
          </p:cNvPr>
          <p:cNvPicPr>
            <a:picLocks noChangeAspect="1"/>
          </p:cNvPicPr>
          <p:nvPr/>
        </p:nvPicPr>
        <p:blipFill>
          <a:blip r:embed="rId4"/>
          <a:stretch>
            <a:fillRect/>
          </a:stretch>
        </p:blipFill>
        <p:spPr>
          <a:xfrm>
            <a:off x="3654917" y="4803620"/>
            <a:ext cx="2395840" cy="1834668"/>
          </a:xfrm>
          <a:prstGeom prst="rect">
            <a:avLst/>
          </a:prstGeom>
        </p:spPr>
      </p:pic>
      <p:graphicFrame>
        <p:nvGraphicFramePr>
          <p:cNvPr id="10" name="Table 9">
            <a:extLst>
              <a:ext uri="{FF2B5EF4-FFF2-40B4-BE49-F238E27FC236}">
                <a16:creationId xmlns:a16="http://schemas.microsoft.com/office/drawing/2014/main" id="{D3FA081D-D7F0-2228-802A-31745C6665DA}"/>
              </a:ext>
            </a:extLst>
          </p:cNvPr>
          <p:cNvGraphicFramePr>
            <a:graphicFrameLocks noGrp="1"/>
          </p:cNvGraphicFramePr>
          <p:nvPr>
            <p:extLst>
              <p:ext uri="{D42A27DB-BD31-4B8C-83A1-F6EECF244321}">
                <p14:modId xmlns:p14="http://schemas.microsoft.com/office/powerpoint/2010/main" val="2227929784"/>
              </p:ext>
            </p:extLst>
          </p:nvPr>
        </p:nvGraphicFramePr>
        <p:xfrm>
          <a:off x="356583" y="1704975"/>
          <a:ext cx="5478198" cy="1533277"/>
        </p:xfrm>
        <a:graphic>
          <a:graphicData uri="http://schemas.openxmlformats.org/drawingml/2006/table">
            <a:tbl>
              <a:tblPr firstRow="1" bandRow="1">
                <a:tableStyleId>{5940675A-B579-460E-94D1-54222C63F5DA}</a:tableStyleId>
              </a:tblPr>
              <a:tblGrid>
                <a:gridCol w="5478198">
                  <a:extLst>
                    <a:ext uri="{9D8B030D-6E8A-4147-A177-3AD203B41FA5}">
                      <a16:colId xmlns:a16="http://schemas.microsoft.com/office/drawing/2014/main" val="1052911762"/>
                    </a:ext>
                  </a:extLst>
                </a:gridCol>
              </a:tblGrid>
              <a:tr h="152438">
                <a:tc>
                  <a:txBody>
                    <a:bodyPr/>
                    <a:lstStyle/>
                    <a:p>
                      <a:pPr algn="l" rtl="0" fontAlgn="base"/>
                      <a:r>
                        <a:rPr lang="en-GB" sz="1400" b="1" dirty="0">
                          <a:solidFill>
                            <a:srgbClr val="7030A0"/>
                          </a:solidFill>
                          <a:effectLst/>
                        </a:rPr>
                        <a:t>Prior Learning​​​​</a:t>
                      </a:r>
                      <a:endParaRPr lang="en-GB" b="1" dirty="0">
                        <a:solidFill>
                          <a:srgbClr val="7030A0"/>
                        </a:solidFill>
                        <a:effectLst/>
                      </a:endParaRPr>
                    </a:p>
                  </a:txBody>
                  <a:tcPr/>
                </a:tc>
                <a:extLst>
                  <a:ext uri="{0D108BD9-81ED-4DB2-BD59-A6C34878D82A}">
                    <a16:rowId xmlns:a16="http://schemas.microsoft.com/office/drawing/2014/main" val="1444374448"/>
                  </a:ext>
                </a:extLst>
              </a:tr>
              <a:tr h="1228477">
                <a:tc>
                  <a:txBody>
                    <a:bodyPr/>
                    <a:lstStyle/>
                    <a:p>
                      <a:pPr marL="0" indent="0" algn="l" rtl="0" fontAlgn="base">
                        <a:buClr>
                          <a:srgbClr val="000000"/>
                        </a:buClr>
                        <a:buNone/>
                      </a:pPr>
                      <a:r>
                        <a:rPr lang="en-GB" sz="1400" dirty="0">
                          <a:effectLst/>
                          <a:latin typeface="Calibri"/>
                        </a:rPr>
                        <a:t>Year 3: Children explore </a:t>
                      </a:r>
                      <a:r>
                        <a:rPr lang="en-GB" sz="1400" noProof="0" dirty="0">
                          <a:effectLst/>
                          <a:latin typeface="Calibri"/>
                        </a:rPr>
                        <a:t>f</a:t>
                      </a:r>
                      <a:r>
                        <a:rPr lang="en-GB" sz="1400" u="none" strike="noStrike" noProof="0" dirty="0">
                          <a:solidFill>
                            <a:srgbClr val="000000"/>
                          </a:solidFill>
                          <a:effectLst/>
                          <a:latin typeface="Calibri"/>
                        </a:rPr>
                        <a:t>riction</a:t>
                      </a:r>
                      <a:r>
                        <a:rPr lang="en-US" sz="1400" u="none" strike="noStrike" noProof="0" dirty="0">
                          <a:solidFill>
                            <a:srgbClr val="000000"/>
                          </a:solidFill>
                          <a:effectLst/>
                          <a:latin typeface="Calibri"/>
                        </a:rPr>
                        <a:t> and the fact it is the force that is created when an object travels along a surface. Magnets attract/repel, North/South is investigated and what materials are magnetic is identified. The concept that rough surfaces create lots of friction and smooth surfaces create little friction.  </a:t>
                      </a:r>
                      <a:endParaRPr lang="en-GB" sz="1400" dirty="0">
                        <a:latin typeface="Calibri"/>
                      </a:endParaRPr>
                    </a:p>
                  </a:txBody>
                  <a:tcPr/>
                </a:tc>
                <a:extLst>
                  <a:ext uri="{0D108BD9-81ED-4DB2-BD59-A6C34878D82A}">
                    <a16:rowId xmlns:a16="http://schemas.microsoft.com/office/drawing/2014/main" val="2159125672"/>
                  </a:ext>
                </a:extLst>
              </a:tr>
            </a:tbl>
          </a:graphicData>
        </a:graphic>
      </p:graphicFrame>
    </p:spTree>
    <p:extLst>
      <p:ext uri="{BB962C8B-B14F-4D97-AF65-F5344CB8AC3E}">
        <p14:creationId xmlns:p14="http://schemas.microsoft.com/office/powerpoint/2010/main" val="21415212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CC596A88-AE82-6AA7-DBDE-C72A8108B2AD}"/>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4D46B23B-2222-E764-7FA8-A538BA3BC3E4}"/>
              </a:ext>
            </a:extLst>
          </p:cNvPr>
          <p:cNvGraphicFramePr>
            <a:graphicFrameLocks noGrp="1"/>
          </p:cNvGraphicFramePr>
          <p:nvPr>
            <p:extLst>
              <p:ext uri="{D42A27DB-BD31-4B8C-83A1-F6EECF244321}">
                <p14:modId xmlns:p14="http://schemas.microsoft.com/office/powerpoint/2010/main" val="818515782"/>
              </p:ext>
            </p:extLst>
          </p:nvPr>
        </p:nvGraphicFramePr>
        <p:xfrm>
          <a:off x="4553426" y="3311488"/>
          <a:ext cx="2623163" cy="3204211"/>
        </p:xfrm>
        <a:graphic>
          <a:graphicData uri="http://schemas.openxmlformats.org/drawingml/2006/table">
            <a:tbl>
              <a:tblPr firstRow="1" firstCol="1" bandRow="1"/>
              <a:tblGrid>
                <a:gridCol w="2623163">
                  <a:extLst>
                    <a:ext uri="{9D8B030D-6E8A-4147-A177-3AD203B41FA5}">
                      <a16:colId xmlns:a16="http://schemas.microsoft.com/office/drawing/2014/main" val="51499375"/>
                    </a:ext>
                  </a:extLst>
                </a:gridCol>
              </a:tblGrid>
              <a:tr h="194194">
                <a:tc>
                  <a:txBody>
                    <a:bodyPr/>
                    <a:lstStyle/>
                    <a:p>
                      <a:pPr>
                        <a:lnSpc>
                          <a:spcPct val="107000"/>
                        </a:lnSpc>
                        <a:spcAft>
                          <a:spcPts val="800"/>
                        </a:spcAft>
                      </a:pPr>
                      <a:r>
                        <a:rPr lang="en-GB" sz="1600" b="1" dirty="0">
                          <a:solidFill>
                            <a:srgbClr val="7030A0"/>
                          </a:solidFill>
                          <a:effectLst/>
                          <a:latin typeface="Calibri"/>
                          <a:ea typeface="Calibri" panose="020F0502020204030204" pitchFamily="34" charset="0"/>
                          <a:cs typeface="Arial"/>
                        </a:rPr>
                        <a:t>Key vocabulary and definitions:</a:t>
                      </a:r>
                      <a:endParaRPr lang="en-GB" sz="1100" dirty="0">
                        <a:effectLst/>
                        <a:latin typeface="Calibri"/>
                        <a:ea typeface="Calibri" panose="020F0502020204030204" pitchFamily="34" charset="0"/>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916850"/>
                  </a:ext>
                </a:extLst>
              </a:tr>
              <a:tr h="2160404">
                <a:tc>
                  <a:txBody>
                    <a:bodyPr/>
                    <a:lstStyle/>
                    <a:p>
                      <a:pPr>
                        <a:lnSpc>
                          <a:spcPct val="107000"/>
                        </a:lnSpc>
                        <a:spcAft>
                          <a:spcPts val="800"/>
                        </a:spcAft>
                      </a:pPr>
                      <a:r>
                        <a:rPr lang="en-GB" sz="1600" b="1" i="0" u="none" strike="noStrike" baseline="0" noProof="0" dirty="0">
                          <a:solidFill>
                            <a:srgbClr val="000000"/>
                          </a:solidFill>
                          <a:effectLst/>
                          <a:latin typeface="Calibri"/>
                        </a:rPr>
                        <a:t>Orbit =</a:t>
                      </a:r>
                      <a:r>
                        <a:rPr lang="en-GB" sz="1400" b="0" i="0" u="none" strike="noStrike" baseline="0" noProof="0" dirty="0">
                          <a:solidFill>
                            <a:srgbClr val="000000"/>
                          </a:solidFill>
                          <a:effectLst/>
                          <a:latin typeface="Calibri"/>
                        </a:rPr>
                        <a:t> how long it takes a planet to complete a journey around the sun.</a:t>
                      </a:r>
                    </a:p>
                    <a:p>
                      <a:pPr marL="0" lvl="0" indent="0" algn="l">
                        <a:lnSpc>
                          <a:spcPct val="107000"/>
                        </a:lnSpc>
                        <a:spcAft>
                          <a:spcPts val="800"/>
                        </a:spcAft>
                        <a:buNone/>
                      </a:pPr>
                      <a:r>
                        <a:rPr lang="en-GB" sz="1600" b="1" i="0" u="none" strike="noStrike" baseline="0" noProof="0" dirty="0">
                          <a:solidFill>
                            <a:srgbClr val="000000"/>
                          </a:solidFill>
                          <a:effectLst/>
                          <a:latin typeface="Calibri"/>
                        </a:rPr>
                        <a:t>Rotation </a:t>
                      </a:r>
                      <a:r>
                        <a:rPr lang="en-GB" sz="1400" b="0" i="0" u="none" strike="noStrike" baseline="0" noProof="0" dirty="0">
                          <a:solidFill>
                            <a:srgbClr val="000000"/>
                          </a:solidFill>
                          <a:effectLst/>
                          <a:latin typeface="Calibri"/>
                        </a:rPr>
                        <a:t>= how long a planet takes to independently turn on its axis.</a:t>
                      </a:r>
                    </a:p>
                    <a:p>
                      <a:pPr marL="0" lvl="0" indent="0" algn="l">
                        <a:lnSpc>
                          <a:spcPct val="107000"/>
                        </a:lnSpc>
                        <a:spcAft>
                          <a:spcPts val="800"/>
                        </a:spcAft>
                        <a:buNone/>
                      </a:pPr>
                      <a:r>
                        <a:rPr lang="en-GB" sz="1600" b="1" i="0" u="none" strike="noStrike" baseline="0" noProof="0" dirty="0">
                          <a:solidFill>
                            <a:srgbClr val="000000"/>
                          </a:solidFill>
                          <a:effectLst/>
                          <a:latin typeface="Calibri"/>
                        </a:rPr>
                        <a:t>Solar system =</a:t>
                      </a:r>
                      <a:r>
                        <a:rPr lang="en-GB" sz="1600" b="0" i="0" u="none" strike="noStrike" baseline="0" noProof="0" dirty="0">
                          <a:solidFill>
                            <a:srgbClr val="000000"/>
                          </a:solidFill>
                          <a:effectLst/>
                          <a:latin typeface="Calibri"/>
                        </a:rPr>
                        <a:t> the sun and everything that orbits around the sun</a:t>
                      </a:r>
                      <a:r>
                        <a:rPr lang="en-GB" sz="1400" b="0" i="0" u="none" strike="noStrike" baseline="0" noProof="0" dirty="0">
                          <a:solidFill>
                            <a:srgbClr val="000000"/>
                          </a:solidFill>
                          <a:effectLst/>
                          <a:latin typeface="Calibri"/>
                        </a:rPr>
                        <a:t>. </a:t>
                      </a:r>
                    </a:p>
                    <a:p>
                      <a:pPr lvl="0">
                        <a:lnSpc>
                          <a:spcPct val="107000"/>
                        </a:lnSpc>
                        <a:spcAft>
                          <a:spcPts val="800"/>
                        </a:spcAft>
                        <a:buNone/>
                      </a:pPr>
                      <a:endParaRPr lang="en-GB" sz="1100" dirty="0">
                        <a:effectLst/>
                        <a:latin typeface="Calibri"/>
                        <a:ea typeface="Calibri" panose="020F0502020204030204" pitchFamily="34" charset="0"/>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89110674"/>
                  </a:ext>
                </a:extLst>
              </a:tr>
            </a:tbl>
          </a:graphicData>
        </a:graphic>
      </p:graphicFrame>
      <p:graphicFrame>
        <p:nvGraphicFramePr>
          <p:cNvPr id="7" name="Table 6">
            <a:extLst>
              <a:ext uri="{FF2B5EF4-FFF2-40B4-BE49-F238E27FC236}">
                <a16:creationId xmlns:a16="http://schemas.microsoft.com/office/drawing/2014/main" id="{FCA5B73C-AC64-0F66-37C3-5C80BA3064A5}"/>
              </a:ext>
            </a:extLst>
          </p:cNvPr>
          <p:cNvGraphicFramePr>
            <a:graphicFrameLocks noGrp="1"/>
          </p:cNvGraphicFramePr>
          <p:nvPr>
            <p:extLst>
              <p:ext uri="{D42A27DB-BD31-4B8C-83A1-F6EECF244321}">
                <p14:modId xmlns:p14="http://schemas.microsoft.com/office/powerpoint/2010/main" val="472596261"/>
              </p:ext>
            </p:extLst>
          </p:nvPr>
        </p:nvGraphicFramePr>
        <p:xfrm>
          <a:off x="7465219" y="2595562"/>
          <a:ext cx="4125397" cy="3906901"/>
        </p:xfrm>
        <a:graphic>
          <a:graphicData uri="http://schemas.openxmlformats.org/drawingml/2006/table">
            <a:tbl>
              <a:tblPr firstRow="1" firstCol="1" bandRow="1"/>
              <a:tblGrid>
                <a:gridCol w="4125397">
                  <a:extLst>
                    <a:ext uri="{9D8B030D-6E8A-4147-A177-3AD203B41FA5}">
                      <a16:colId xmlns:a16="http://schemas.microsoft.com/office/drawing/2014/main" val="3749916213"/>
                    </a:ext>
                  </a:extLst>
                </a:gridCol>
              </a:tblGrid>
              <a:tr h="248884">
                <a:tc>
                  <a:txBody>
                    <a:bodyPr/>
                    <a:lstStyle/>
                    <a:p>
                      <a:pPr>
                        <a:lnSpc>
                          <a:spcPct val="107000"/>
                        </a:lnSpc>
                        <a:spcAft>
                          <a:spcPts val="800"/>
                        </a:spcAft>
                      </a:pPr>
                      <a:r>
                        <a:rPr lang="en-GB" sz="1600" b="1" dirty="0">
                          <a:solidFill>
                            <a:srgbClr val="7030A0"/>
                          </a:solidFill>
                          <a:effectLst/>
                          <a:latin typeface="Calibri"/>
                          <a:ea typeface="Calibri" panose="020F0502020204030204" pitchFamily="34" charset="0"/>
                          <a:cs typeface="Arial"/>
                        </a:rPr>
                        <a:t>Substantive knowledge:</a:t>
                      </a:r>
                      <a:endParaRPr lang="en-GB" sz="1100" dirty="0">
                        <a:effectLst/>
                        <a:latin typeface="Calibri"/>
                        <a:ea typeface="Calibri" panose="020F0502020204030204" pitchFamily="34" charset="0"/>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0387266"/>
                  </a:ext>
                </a:extLst>
              </a:tr>
              <a:tr h="2877721">
                <a:tc>
                  <a:txBody>
                    <a:bodyPr/>
                    <a:lstStyle/>
                    <a:p>
                      <a:pPr marL="0" lvl="0" indent="0" algn="l">
                        <a:lnSpc>
                          <a:spcPct val="100000"/>
                        </a:lnSpc>
                        <a:spcBef>
                          <a:spcPts val="0"/>
                        </a:spcBef>
                        <a:spcAft>
                          <a:spcPts val="0"/>
                        </a:spcAft>
                        <a:buNone/>
                      </a:pPr>
                      <a:endParaRPr lang="en-GB" sz="1600" b="0" i="0" u="none" strike="noStrike" noProof="0" dirty="0">
                        <a:latin typeface="Calibri"/>
                      </a:endParaRPr>
                    </a:p>
                    <a:p>
                      <a:pPr marL="285750" lvl="0" indent="-285750" algn="l">
                        <a:lnSpc>
                          <a:spcPct val="100000"/>
                        </a:lnSpc>
                        <a:buFont typeface="Symbol"/>
                        <a:buChar char="•"/>
                      </a:pPr>
                      <a:r>
                        <a:rPr lang="en-GB" sz="1600" b="0" i="0" u="none" strike="noStrike" noProof="0" dirty="0">
                          <a:latin typeface="Calibri"/>
                        </a:rPr>
                        <a:t>8 planets in our solar system – Mercury, Venus, Earth, Mars, Jupiter, Saturn, Uranus, and Neptune. </a:t>
                      </a:r>
                    </a:p>
                    <a:p>
                      <a:pPr marL="285750" lvl="0" indent="-285750" algn="l">
                        <a:lnSpc>
                          <a:spcPct val="100000"/>
                        </a:lnSpc>
                        <a:spcBef>
                          <a:spcPts val="0"/>
                        </a:spcBef>
                        <a:spcAft>
                          <a:spcPts val="0"/>
                        </a:spcAft>
                        <a:buFont typeface="Symbol"/>
                        <a:buChar char="•"/>
                      </a:pPr>
                      <a:r>
                        <a:rPr lang="en-GB" sz="1600" b="0" i="0" u="none" strike="noStrike" baseline="0" noProof="0" dirty="0">
                          <a:solidFill>
                            <a:srgbClr val="000000"/>
                          </a:solidFill>
                          <a:latin typeface="Calibri"/>
                        </a:rPr>
                        <a:t>Earth is spherical. </a:t>
                      </a:r>
                    </a:p>
                    <a:p>
                      <a:pPr marL="285750" lvl="0" indent="-285750" algn="l">
                        <a:lnSpc>
                          <a:spcPct val="100000"/>
                        </a:lnSpc>
                        <a:spcBef>
                          <a:spcPts val="0"/>
                        </a:spcBef>
                        <a:spcAft>
                          <a:spcPts val="0"/>
                        </a:spcAft>
                        <a:buFont typeface="Symbol"/>
                        <a:buChar char="•"/>
                      </a:pPr>
                      <a:r>
                        <a:rPr lang="en-GB" sz="1600" b="0" i="0" u="none" strike="noStrike" baseline="0" noProof="0" dirty="0">
                          <a:solidFill>
                            <a:srgbClr val="000000"/>
                          </a:solidFill>
                          <a:latin typeface="Calibri"/>
                        </a:rPr>
                        <a:t>Planets in our solar system orbit the Sun.</a:t>
                      </a:r>
                    </a:p>
                    <a:p>
                      <a:pPr marL="285750" lvl="0" indent="-285750" algn="l">
                        <a:lnSpc>
                          <a:spcPct val="100000"/>
                        </a:lnSpc>
                        <a:spcBef>
                          <a:spcPts val="0"/>
                        </a:spcBef>
                        <a:spcAft>
                          <a:spcPts val="0"/>
                        </a:spcAft>
                        <a:buFont typeface="Symbol"/>
                        <a:buChar char="•"/>
                      </a:pPr>
                      <a:r>
                        <a:rPr lang="en-GB" sz="1600" b="0" i="0" u="none" strike="noStrike" baseline="0" noProof="0" dirty="0">
                          <a:solidFill>
                            <a:srgbClr val="000000"/>
                          </a:solidFill>
                          <a:latin typeface="Calibri"/>
                        </a:rPr>
                        <a:t>Moon orbits the Earth while it rotates, and the Earth orbits the Sun</a:t>
                      </a:r>
                    </a:p>
                    <a:p>
                      <a:pPr marL="285750" lvl="0" indent="-285750" algn="l">
                        <a:lnSpc>
                          <a:spcPct val="100000"/>
                        </a:lnSpc>
                        <a:spcBef>
                          <a:spcPts val="0"/>
                        </a:spcBef>
                        <a:spcAft>
                          <a:spcPts val="0"/>
                        </a:spcAft>
                        <a:buFont typeface="Symbol"/>
                        <a:buChar char="•"/>
                      </a:pPr>
                      <a:r>
                        <a:rPr lang="en-GB" sz="1600" b="0" i="0" u="none" strike="noStrike" baseline="0" noProof="0" dirty="0">
                          <a:solidFill>
                            <a:srgbClr val="000000"/>
                          </a:solidFill>
                          <a:latin typeface="Calibri"/>
                        </a:rPr>
                        <a:t>Phases of the moon: new moon, waxing crescent, first quarter, waxing gibbous, full moon, waning gibbous, third quarter and waning crescent</a:t>
                      </a:r>
                    </a:p>
                    <a:p>
                      <a:pPr marL="285750" lvl="0" indent="-285750" algn="l">
                        <a:lnSpc>
                          <a:spcPct val="100000"/>
                        </a:lnSpc>
                        <a:spcBef>
                          <a:spcPts val="0"/>
                        </a:spcBef>
                        <a:spcAft>
                          <a:spcPts val="0"/>
                        </a:spcAft>
                        <a:buFont typeface="Symbol"/>
                        <a:buChar char="•"/>
                      </a:pPr>
                      <a:r>
                        <a:rPr lang="en-GB" sz="1600" b="0" i="0" u="none" strike="noStrike" baseline="0" noProof="0" dirty="0">
                          <a:solidFill>
                            <a:srgbClr val="000000"/>
                          </a:solidFill>
                          <a:latin typeface="Calibri"/>
                        </a:rPr>
                        <a:t>Earth takes 24 hours to rotate</a:t>
                      </a:r>
                    </a:p>
                    <a:p>
                      <a:pPr marL="285750" lvl="0" indent="-285750" algn="l">
                        <a:lnSpc>
                          <a:spcPct val="100000"/>
                        </a:lnSpc>
                        <a:spcBef>
                          <a:spcPts val="0"/>
                        </a:spcBef>
                        <a:spcAft>
                          <a:spcPts val="0"/>
                        </a:spcAft>
                        <a:buFont typeface="Symbol"/>
                        <a:buChar char="•"/>
                      </a:pPr>
                      <a:r>
                        <a:rPr lang="en-GB" sz="1600" b="0" i="0" u="none" strike="noStrike" baseline="0" noProof="0" dirty="0">
                          <a:solidFill>
                            <a:srgbClr val="000000"/>
                          </a:solidFill>
                          <a:latin typeface="Calibri"/>
                        </a:rPr>
                        <a:t>Earth takes 365 ¼ days to orbit the Sun</a:t>
                      </a:r>
                    </a:p>
                    <a:p>
                      <a:pPr marL="285750" lvl="0" indent="-285750" algn="l">
                        <a:lnSpc>
                          <a:spcPct val="100000"/>
                        </a:lnSpc>
                        <a:spcBef>
                          <a:spcPts val="0"/>
                        </a:spcBef>
                        <a:spcAft>
                          <a:spcPts val="0"/>
                        </a:spcAft>
                        <a:buFont typeface="Symbol"/>
                        <a:buChar char="•"/>
                      </a:pPr>
                      <a:r>
                        <a:rPr lang="en-GB" sz="1600" b="0" i="0" u="none" strike="noStrike" baseline="0" noProof="0" dirty="0">
                          <a:solidFill>
                            <a:srgbClr val="000000"/>
                          </a:solidFill>
                          <a:latin typeface="Calibri"/>
                        </a:rPr>
                        <a:t>Earth is tilted on an axis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25806617"/>
                  </a:ext>
                </a:extLst>
              </a:tr>
            </a:tbl>
          </a:graphicData>
        </a:graphic>
      </p:graphicFrame>
      <p:graphicFrame>
        <p:nvGraphicFramePr>
          <p:cNvPr id="3" name="Table 2">
            <a:extLst>
              <a:ext uri="{FF2B5EF4-FFF2-40B4-BE49-F238E27FC236}">
                <a16:creationId xmlns:a16="http://schemas.microsoft.com/office/drawing/2014/main" id="{ED1DB819-9ED9-9C11-249F-4262976FC76C}"/>
              </a:ext>
            </a:extLst>
          </p:cNvPr>
          <p:cNvGraphicFramePr>
            <a:graphicFrameLocks noGrp="1"/>
          </p:cNvGraphicFramePr>
          <p:nvPr>
            <p:extLst>
              <p:ext uri="{D42A27DB-BD31-4B8C-83A1-F6EECF244321}">
                <p14:modId xmlns:p14="http://schemas.microsoft.com/office/powerpoint/2010/main" val="4240580208"/>
              </p:ext>
            </p:extLst>
          </p:nvPr>
        </p:nvGraphicFramePr>
        <p:xfrm>
          <a:off x="2842791" y="951800"/>
          <a:ext cx="6538233" cy="640080"/>
        </p:xfrm>
        <a:graphic>
          <a:graphicData uri="http://schemas.openxmlformats.org/drawingml/2006/table">
            <a:tbl>
              <a:tblPr firstRow="1" bandRow="1">
                <a:tableStyleId>{5C22544A-7EE6-4342-B048-85BDC9FD1C3A}</a:tableStyleId>
              </a:tblPr>
              <a:tblGrid>
                <a:gridCol w="1495985">
                  <a:extLst>
                    <a:ext uri="{9D8B030D-6E8A-4147-A177-3AD203B41FA5}">
                      <a16:colId xmlns:a16="http://schemas.microsoft.com/office/drawing/2014/main" val="1701158635"/>
                    </a:ext>
                  </a:extLst>
                </a:gridCol>
                <a:gridCol w="3626704">
                  <a:extLst>
                    <a:ext uri="{9D8B030D-6E8A-4147-A177-3AD203B41FA5}">
                      <a16:colId xmlns:a16="http://schemas.microsoft.com/office/drawing/2014/main" val="3034589352"/>
                    </a:ext>
                  </a:extLst>
                </a:gridCol>
                <a:gridCol w="1415544">
                  <a:extLst>
                    <a:ext uri="{9D8B030D-6E8A-4147-A177-3AD203B41FA5}">
                      <a16:colId xmlns:a16="http://schemas.microsoft.com/office/drawing/2014/main" val="1922066720"/>
                    </a:ext>
                  </a:extLst>
                </a:gridCol>
              </a:tblGrid>
              <a:tr h="583506">
                <a:tc>
                  <a:txBody>
                    <a:bodyPr/>
                    <a:lstStyle/>
                    <a:p>
                      <a:pPr algn="ctr"/>
                      <a:r>
                        <a:rPr lang="en-US" dirty="0"/>
                        <a:t>Year group:</a:t>
                      </a:r>
                    </a:p>
                    <a:p>
                      <a:pPr lvl="0" algn="ctr">
                        <a:buNone/>
                      </a:pPr>
                      <a:r>
                        <a:rPr lang="en-US" dirty="0"/>
                        <a:t>5</a:t>
                      </a:r>
                    </a:p>
                  </a:txBody>
                  <a:tcPr/>
                </a:tc>
                <a:tc>
                  <a:txBody>
                    <a:bodyPr/>
                    <a:lstStyle/>
                    <a:p>
                      <a:pPr algn="ctr"/>
                      <a:r>
                        <a:rPr lang="en-US" dirty="0"/>
                        <a:t>Topic: </a:t>
                      </a:r>
                    </a:p>
                    <a:p>
                      <a:pPr lvl="0" algn="ctr">
                        <a:buNone/>
                      </a:pPr>
                      <a:r>
                        <a:rPr lang="en-US" dirty="0"/>
                        <a:t>Earth and Space</a:t>
                      </a:r>
                    </a:p>
                  </a:txBody>
                  <a:tcPr/>
                </a:tc>
                <a:tc>
                  <a:txBody>
                    <a:bodyPr/>
                    <a:lstStyle/>
                    <a:p>
                      <a:pPr algn="ctr"/>
                      <a:r>
                        <a:rPr lang="en-US" dirty="0"/>
                        <a:t>Term: </a:t>
                      </a:r>
                    </a:p>
                    <a:p>
                      <a:pPr lvl="0" algn="ctr">
                        <a:buNone/>
                      </a:pPr>
                      <a:r>
                        <a:rPr lang="en-US" dirty="0"/>
                        <a:t>Spring 1 </a:t>
                      </a:r>
                    </a:p>
                  </a:txBody>
                  <a:tcPr/>
                </a:tc>
                <a:extLst>
                  <a:ext uri="{0D108BD9-81ED-4DB2-BD59-A6C34878D82A}">
                    <a16:rowId xmlns:a16="http://schemas.microsoft.com/office/drawing/2014/main" val="3581570372"/>
                  </a:ext>
                </a:extLst>
              </a:tr>
            </a:tbl>
          </a:graphicData>
        </a:graphic>
      </p:graphicFrame>
      <p:pic>
        <p:nvPicPr>
          <p:cNvPr id="8" name="Picture 8">
            <a:extLst>
              <a:ext uri="{FF2B5EF4-FFF2-40B4-BE49-F238E27FC236}">
                <a16:creationId xmlns:a16="http://schemas.microsoft.com/office/drawing/2014/main" id="{2C70B658-5525-380F-EDA6-2F51534A99BD}"/>
              </a:ext>
            </a:extLst>
          </p:cNvPr>
          <p:cNvPicPr>
            <a:picLocks noChangeAspect="1"/>
          </p:cNvPicPr>
          <p:nvPr/>
        </p:nvPicPr>
        <p:blipFill>
          <a:blip r:embed="rId2"/>
          <a:stretch>
            <a:fillRect/>
          </a:stretch>
        </p:blipFill>
        <p:spPr>
          <a:xfrm>
            <a:off x="9616883" y="-2405"/>
            <a:ext cx="2272012" cy="2353816"/>
          </a:xfrm>
          <a:prstGeom prst="rect">
            <a:avLst/>
          </a:prstGeom>
        </p:spPr>
      </p:pic>
      <p:pic>
        <p:nvPicPr>
          <p:cNvPr id="9" name="Picture 9">
            <a:extLst>
              <a:ext uri="{FF2B5EF4-FFF2-40B4-BE49-F238E27FC236}">
                <a16:creationId xmlns:a16="http://schemas.microsoft.com/office/drawing/2014/main" id="{295E105A-C48F-1E28-5D26-5EB25F62CDDD}"/>
              </a:ext>
            </a:extLst>
          </p:cNvPr>
          <p:cNvPicPr>
            <a:picLocks noChangeAspect="1"/>
          </p:cNvPicPr>
          <p:nvPr/>
        </p:nvPicPr>
        <p:blipFill>
          <a:blip r:embed="rId3"/>
          <a:stretch>
            <a:fillRect/>
          </a:stretch>
        </p:blipFill>
        <p:spPr>
          <a:xfrm>
            <a:off x="143510" y="4599762"/>
            <a:ext cx="4285563" cy="2145361"/>
          </a:xfrm>
          <a:prstGeom prst="rect">
            <a:avLst/>
          </a:prstGeom>
        </p:spPr>
      </p:pic>
      <p:pic>
        <p:nvPicPr>
          <p:cNvPr id="10" name="Picture 10" descr="Shape, circle&#10;&#10;Description automatically generated">
            <a:extLst>
              <a:ext uri="{FF2B5EF4-FFF2-40B4-BE49-F238E27FC236}">
                <a16:creationId xmlns:a16="http://schemas.microsoft.com/office/drawing/2014/main" id="{AA816539-5711-FA93-5075-CB75A208EC78}"/>
              </a:ext>
            </a:extLst>
          </p:cNvPr>
          <p:cNvPicPr>
            <a:picLocks noChangeAspect="1"/>
          </p:cNvPicPr>
          <p:nvPr/>
        </p:nvPicPr>
        <p:blipFill>
          <a:blip r:embed="rId4"/>
          <a:stretch>
            <a:fillRect/>
          </a:stretch>
        </p:blipFill>
        <p:spPr>
          <a:xfrm>
            <a:off x="4482117" y="1612841"/>
            <a:ext cx="2889362" cy="1573875"/>
          </a:xfrm>
          <a:prstGeom prst="rect">
            <a:avLst/>
          </a:prstGeom>
        </p:spPr>
      </p:pic>
      <p:graphicFrame>
        <p:nvGraphicFramePr>
          <p:cNvPr id="11" name="Table 10">
            <a:extLst>
              <a:ext uri="{FF2B5EF4-FFF2-40B4-BE49-F238E27FC236}">
                <a16:creationId xmlns:a16="http://schemas.microsoft.com/office/drawing/2014/main" id="{56591CA0-9014-60B4-49B2-BCD8E15954E4}"/>
              </a:ext>
            </a:extLst>
          </p:cNvPr>
          <p:cNvGraphicFramePr>
            <a:graphicFrameLocks noGrp="1"/>
          </p:cNvGraphicFramePr>
          <p:nvPr>
            <p:extLst>
              <p:ext uri="{D42A27DB-BD31-4B8C-83A1-F6EECF244321}">
                <p14:modId xmlns:p14="http://schemas.microsoft.com/office/powerpoint/2010/main" val="1119580663"/>
              </p:ext>
            </p:extLst>
          </p:nvPr>
        </p:nvGraphicFramePr>
        <p:xfrm>
          <a:off x="388765" y="1760917"/>
          <a:ext cx="3708080" cy="2743200"/>
        </p:xfrm>
        <a:graphic>
          <a:graphicData uri="http://schemas.openxmlformats.org/drawingml/2006/table">
            <a:tbl>
              <a:tblPr firstRow="1" bandRow="1">
                <a:tableStyleId>{5940675A-B579-460E-94D1-54222C63F5DA}</a:tableStyleId>
              </a:tblPr>
              <a:tblGrid>
                <a:gridCol w="3708080">
                  <a:extLst>
                    <a:ext uri="{9D8B030D-6E8A-4147-A177-3AD203B41FA5}">
                      <a16:colId xmlns:a16="http://schemas.microsoft.com/office/drawing/2014/main" val="3140106810"/>
                    </a:ext>
                  </a:extLst>
                </a:gridCol>
              </a:tblGrid>
              <a:tr h="226705">
                <a:tc>
                  <a:txBody>
                    <a:bodyPr/>
                    <a:lstStyle/>
                    <a:p>
                      <a:pPr rtl="0" fontAlgn="base"/>
                      <a:r>
                        <a:rPr lang="en-GB" sz="1400" b="1" dirty="0">
                          <a:solidFill>
                            <a:srgbClr val="7030A0"/>
                          </a:solidFill>
                          <a:effectLst/>
                        </a:rPr>
                        <a:t>Prior Learning​​​</a:t>
                      </a:r>
                    </a:p>
                  </a:txBody>
                  <a:tcPr/>
                </a:tc>
                <a:extLst>
                  <a:ext uri="{0D108BD9-81ED-4DB2-BD59-A6C34878D82A}">
                    <a16:rowId xmlns:a16="http://schemas.microsoft.com/office/drawing/2014/main" val="573413453"/>
                  </a:ext>
                </a:extLst>
              </a:tr>
              <a:tr h="1720295">
                <a:tc>
                  <a:txBody>
                    <a:bodyPr/>
                    <a:lstStyle/>
                    <a:p>
                      <a:pPr marL="0" marR="0" indent="0" algn="l" rtl="0" fontAlgn="base">
                        <a:lnSpc>
                          <a:spcPct val="100000"/>
                        </a:lnSpc>
                        <a:spcBef>
                          <a:spcPts val="0"/>
                        </a:spcBef>
                        <a:spcAft>
                          <a:spcPts val="0"/>
                        </a:spcAft>
                        <a:buClr>
                          <a:srgbClr val="000000"/>
                        </a:buClr>
                        <a:buNone/>
                      </a:pPr>
                      <a:r>
                        <a:rPr lang="en-GB" sz="1400" b="1" dirty="0">
                          <a:solidFill>
                            <a:schemeClr val="accent1">
                              <a:lumMod val="75000"/>
                            </a:schemeClr>
                          </a:solidFill>
                          <a:effectLst/>
                        </a:rPr>
                        <a:t>EYFS:</a:t>
                      </a:r>
                      <a:r>
                        <a:rPr lang="en-GB" sz="1400" dirty="0">
                          <a:effectLst/>
                        </a:rPr>
                        <a:t> </a:t>
                      </a:r>
                      <a:r>
                        <a:rPr lang="en-GB" sz="1400" u="none" strike="noStrike" noProof="0" dirty="0">
                          <a:solidFill>
                            <a:srgbClr val="000000"/>
                          </a:solidFill>
                          <a:effectLst/>
                        </a:rPr>
                        <a:t>The moon stays in place because of gravity. The children are taught about meteor showers and how they are often called shooting stars and explore some planets names. The children are introduced to Mae Jemison and the fact she was the first African American </a:t>
                      </a:r>
                      <a:endParaRPr lang="en-US" dirty="0"/>
                    </a:p>
                    <a:p>
                      <a:pPr marL="0" marR="0" lvl="0" indent="0" algn="l">
                        <a:lnSpc>
                          <a:spcPct val="100000"/>
                        </a:lnSpc>
                        <a:spcBef>
                          <a:spcPts val="0"/>
                        </a:spcBef>
                        <a:spcAft>
                          <a:spcPts val="0"/>
                        </a:spcAft>
                        <a:buNone/>
                      </a:pPr>
                      <a:r>
                        <a:rPr lang="en-GB" sz="1400" u="none" strike="noStrike" noProof="0" dirty="0">
                          <a:solidFill>
                            <a:srgbClr val="000000"/>
                          </a:solidFill>
                          <a:effectLst/>
                        </a:rPr>
                        <a:t>woman in space.</a:t>
                      </a:r>
                    </a:p>
                    <a:p>
                      <a:pPr marL="0" marR="0" lvl="0" indent="0" algn="l">
                        <a:lnSpc>
                          <a:spcPct val="100000"/>
                        </a:lnSpc>
                        <a:spcBef>
                          <a:spcPts val="0"/>
                        </a:spcBef>
                        <a:spcAft>
                          <a:spcPts val="0"/>
                        </a:spcAft>
                        <a:buNone/>
                      </a:pPr>
                      <a:endParaRPr lang="en-GB" sz="1400" u="none" strike="noStrike" noProof="0" dirty="0">
                        <a:solidFill>
                          <a:srgbClr val="000000"/>
                        </a:solidFill>
                        <a:effectLst/>
                      </a:endParaRPr>
                    </a:p>
                    <a:p>
                      <a:pPr marL="0" marR="0" lvl="0" indent="0" algn="l">
                        <a:lnSpc>
                          <a:spcPct val="100000"/>
                        </a:lnSpc>
                        <a:spcBef>
                          <a:spcPts val="0"/>
                        </a:spcBef>
                        <a:spcAft>
                          <a:spcPts val="0"/>
                        </a:spcAft>
                        <a:buNone/>
                      </a:pPr>
                      <a:r>
                        <a:rPr lang="en-GB" sz="1400" b="1" u="none" strike="noStrike" noProof="0" dirty="0">
                          <a:solidFill>
                            <a:schemeClr val="accent1">
                              <a:lumMod val="75000"/>
                            </a:schemeClr>
                          </a:solidFill>
                          <a:effectLst/>
                        </a:rPr>
                        <a:t>Year 2</a:t>
                      </a:r>
                      <a:r>
                        <a:rPr lang="en-GB" sz="1400" u="none" strike="noStrike" noProof="0" dirty="0">
                          <a:solidFill>
                            <a:srgbClr val="000000"/>
                          </a:solidFill>
                          <a:effectLst/>
                        </a:rPr>
                        <a:t>- Children learn about Neil Armstrong in history and the first moon landing </a:t>
                      </a:r>
                    </a:p>
                  </a:txBody>
                  <a:tcPr/>
                </a:tc>
                <a:extLst>
                  <a:ext uri="{0D108BD9-81ED-4DB2-BD59-A6C34878D82A}">
                    <a16:rowId xmlns:a16="http://schemas.microsoft.com/office/drawing/2014/main" val="1373145886"/>
                  </a:ext>
                </a:extLst>
              </a:tr>
            </a:tbl>
          </a:graphicData>
        </a:graphic>
      </p:graphicFrame>
    </p:spTree>
    <p:extLst>
      <p:ext uri="{BB962C8B-B14F-4D97-AF65-F5344CB8AC3E}">
        <p14:creationId xmlns:p14="http://schemas.microsoft.com/office/powerpoint/2010/main" val="11454002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240F60D3-1C16-45AD-BA22-D7E3C768DD0D}"/>
              </a:ext>
            </a:extLst>
          </p:cNvPr>
          <p:cNvSpPr txBox="1"/>
          <p:nvPr/>
        </p:nvSpPr>
        <p:spPr>
          <a:xfrm>
            <a:off x="-916334" y="1587"/>
            <a:ext cx="7246013"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0" name="Table 19">
            <a:extLst>
              <a:ext uri="{FF2B5EF4-FFF2-40B4-BE49-F238E27FC236}">
                <a16:creationId xmlns:a16="http://schemas.microsoft.com/office/drawing/2014/main" id="{1FF8A3F0-C137-1EC5-1FC1-7005A99185D3}"/>
              </a:ext>
            </a:extLst>
          </p:cNvPr>
          <p:cNvGraphicFramePr>
            <a:graphicFrameLocks noGrp="1"/>
          </p:cNvGraphicFramePr>
          <p:nvPr>
            <p:extLst>
              <p:ext uri="{D42A27DB-BD31-4B8C-83A1-F6EECF244321}">
                <p14:modId xmlns:p14="http://schemas.microsoft.com/office/powerpoint/2010/main" val="516047990"/>
              </p:ext>
            </p:extLst>
          </p:nvPr>
        </p:nvGraphicFramePr>
        <p:xfrm>
          <a:off x="6832633" y="1468091"/>
          <a:ext cx="3233572" cy="5261408"/>
        </p:xfrm>
        <a:graphic>
          <a:graphicData uri="http://schemas.openxmlformats.org/drawingml/2006/table">
            <a:tbl>
              <a:tblPr firstRow="1" firstCol="1" bandRow="1"/>
              <a:tblGrid>
                <a:gridCol w="3233572">
                  <a:extLst>
                    <a:ext uri="{9D8B030D-6E8A-4147-A177-3AD203B41FA5}">
                      <a16:colId xmlns:a16="http://schemas.microsoft.com/office/drawing/2014/main" val="2936660014"/>
                    </a:ext>
                  </a:extLst>
                </a:gridCol>
              </a:tblGrid>
              <a:tr h="354128">
                <a:tc>
                  <a:txBody>
                    <a:bodyPr/>
                    <a:lstStyle/>
                    <a:p>
                      <a:pPr>
                        <a:lnSpc>
                          <a:spcPct val="107000"/>
                        </a:lnSpc>
                        <a:spcAft>
                          <a:spcPts val="800"/>
                        </a:spcAft>
                      </a:pPr>
                      <a:r>
                        <a:rPr lang="en-GB" sz="1400" b="1" dirty="0">
                          <a:solidFill>
                            <a:srgbClr val="7030A0"/>
                          </a:solidFill>
                          <a:effectLst/>
                          <a:latin typeface="Calibri"/>
                          <a:ea typeface="Calibri" panose="020F0502020204030204" pitchFamily="34" charset="0"/>
                          <a:cs typeface="Times New Roman"/>
                        </a:rPr>
                        <a:t>Substantive knowledge:</a:t>
                      </a:r>
                      <a:endParaRPr lang="en-GB" sz="140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7124334"/>
                  </a:ext>
                </a:extLst>
              </a:tr>
              <a:tr h="2913507">
                <a:tc>
                  <a:txBody>
                    <a:bodyPr/>
                    <a:lstStyle/>
                    <a:p>
                      <a:pPr marL="0" lvl="0" indent="0" algn="l" fontAlgn="base">
                        <a:lnSpc>
                          <a:spcPct val="100000"/>
                        </a:lnSpc>
                        <a:spcBef>
                          <a:spcPts val="0"/>
                        </a:spcBef>
                        <a:spcAft>
                          <a:spcPts val="0"/>
                        </a:spcAft>
                        <a:buFont typeface="Symbol"/>
                        <a:buChar char="•"/>
                      </a:pPr>
                      <a:r>
                        <a:rPr lang="en-GB" sz="1400" b="0" i="0" u="none" strike="noStrike" baseline="0" noProof="0" dirty="0">
                          <a:effectLst/>
                          <a:latin typeface="Calibri"/>
                        </a:rPr>
                        <a:t>Animals with no backbone are called invertebrates.</a:t>
                      </a:r>
                    </a:p>
                    <a:p>
                      <a:pPr marL="0" lvl="0" indent="0" algn="l">
                        <a:lnSpc>
                          <a:spcPct val="100000"/>
                        </a:lnSpc>
                        <a:spcBef>
                          <a:spcPts val="0"/>
                        </a:spcBef>
                        <a:spcAft>
                          <a:spcPts val="0"/>
                        </a:spcAft>
                        <a:buFont typeface="Symbol"/>
                        <a:buChar char="•"/>
                      </a:pPr>
                      <a:r>
                        <a:rPr lang="en-GB" sz="1400" b="0" i="0" u="none" strike="noStrike" baseline="0" noProof="0" dirty="0">
                          <a:effectLst/>
                          <a:latin typeface="Calibri"/>
                        </a:rPr>
                        <a:t>Animals with a backbone are called vertebrates.</a:t>
                      </a:r>
                    </a:p>
                    <a:p>
                      <a:pPr marL="0" lvl="0" indent="0" algn="l">
                        <a:lnSpc>
                          <a:spcPct val="100000"/>
                        </a:lnSpc>
                        <a:spcBef>
                          <a:spcPts val="0"/>
                        </a:spcBef>
                        <a:spcAft>
                          <a:spcPts val="0"/>
                        </a:spcAft>
                        <a:buFont typeface="Symbol"/>
                        <a:buChar char="•"/>
                      </a:pPr>
                      <a:r>
                        <a:rPr lang="en-GB" sz="1400" b="0" i="0" u="none" strike="noStrike" baseline="0" noProof="0" dirty="0">
                          <a:effectLst/>
                          <a:latin typeface="Calibri"/>
                        </a:rPr>
                        <a:t>Animals can be sorted into different groups: fish, mammal, amphibian, bird, reptile.</a:t>
                      </a:r>
                    </a:p>
                    <a:p>
                      <a:pPr marL="0" lvl="0" indent="0" algn="l">
                        <a:lnSpc>
                          <a:spcPct val="100000"/>
                        </a:lnSpc>
                        <a:spcBef>
                          <a:spcPts val="0"/>
                        </a:spcBef>
                        <a:spcAft>
                          <a:spcPts val="0"/>
                        </a:spcAft>
                        <a:buFont typeface="Symbol"/>
                        <a:buChar char="•"/>
                      </a:pPr>
                      <a:r>
                        <a:rPr lang="en-GB" sz="1400" b="0" i="0" u="none" strike="noStrike" baseline="0" noProof="0" dirty="0">
                          <a:effectLst/>
                          <a:latin typeface="Calibri"/>
                        </a:rPr>
                        <a:t>Every living animal goes through a process called a life cycle.</a:t>
                      </a:r>
                    </a:p>
                    <a:p>
                      <a:pPr marL="0" lvl="0" indent="0" algn="l">
                        <a:lnSpc>
                          <a:spcPct val="100000"/>
                        </a:lnSpc>
                        <a:spcBef>
                          <a:spcPts val="0"/>
                        </a:spcBef>
                        <a:spcAft>
                          <a:spcPts val="0"/>
                        </a:spcAft>
                        <a:buFont typeface="Symbol"/>
                        <a:buChar char="•"/>
                      </a:pPr>
                      <a:r>
                        <a:rPr lang="en-GB" sz="1400" b="0" i="0" u="none" strike="noStrike" baseline="0" noProof="0" dirty="0">
                          <a:effectLst/>
                          <a:latin typeface="Calibri"/>
                        </a:rPr>
                        <a:t>Lifecycles are different for mammals, amphibians, insects and birds </a:t>
                      </a:r>
                    </a:p>
                    <a:p>
                      <a:pPr marL="0" lvl="0" indent="0" algn="l">
                        <a:lnSpc>
                          <a:spcPct val="100000"/>
                        </a:lnSpc>
                        <a:spcBef>
                          <a:spcPts val="0"/>
                        </a:spcBef>
                        <a:spcAft>
                          <a:spcPts val="0"/>
                        </a:spcAft>
                        <a:buFont typeface="Symbol"/>
                        <a:buChar char="•"/>
                      </a:pPr>
                      <a:r>
                        <a:rPr lang="en-GB" sz="1400" b="0" i="0" u="none" strike="noStrike" baseline="0" noProof="0" dirty="0">
                          <a:effectLst/>
                          <a:latin typeface="Calibri"/>
                        </a:rPr>
                        <a:t>Sexual reproduction involves a mother and a father while asexual reproduction involves 1 parent producing an identical clone.</a:t>
                      </a:r>
                    </a:p>
                    <a:p>
                      <a:pPr marL="0" lvl="0" indent="0" algn="l">
                        <a:lnSpc>
                          <a:spcPct val="100000"/>
                        </a:lnSpc>
                        <a:spcBef>
                          <a:spcPts val="0"/>
                        </a:spcBef>
                        <a:spcAft>
                          <a:spcPts val="0"/>
                        </a:spcAft>
                        <a:buFont typeface="Symbol"/>
                        <a:buChar char="•"/>
                      </a:pPr>
                      <a:r>
                        <a:rPr lang="en-GB" sz="1400" b="0" i="0" u="none" strike="noStrike" baseline="0" noProof="0" dirty="0">
                          <a:effectLst/>
                          <a:latin typeface="Calibri"/>
                        </a:rPr>
                        <a:t>Parts of the flower: stigma, stamen, petal, anther, filament, sepal, style, ovary</a:t>
                      </a:r>
                    </a:p>
                    <a:p>
                      <a:pPr marL="0" lvl="0" indent="0" algn="l">
                        <a:lnSpc>
                          <a:spcPct val="100000"/>
                        </a:lnSpc>
                        <a:spcBef>
                          <a:spcPts val="0"/>
                        </a:spcBef>
                        <a:spcAft>
                          <a:spcPts val="0"/>
                        </a:spcAft>
                        <a:buFont typeface="Symbol"/>
                        <a:buChar char="•"/>
                      </a:pPr>
                      <a:r>
                        <a:rPr lang="en-GB" sz="1400" b="0" i="0" u="none" strike="noStrike" baseline="0" noProof="0" dirty="0">
                          <a:effectLst/>
                          <a:latin typeface="Calibri"/>
                        </a:rPr>
                        <a:t>Pollination is the transfer of pollen from male part to the female part to produce seeds</a:t>
                      </a:r>
                    </a:p>
                    <a:p>
                      <a:pPr marL="0" lvl="0" indent="0" algn="l">
                        <a:lnSpc>
                          <a:spcPct val="100000"/>
                        </a:lnSpc>
                        <a:spcBef>
                          <a:spcPts val="0"/>
                        </a:spcBef>
                        <a:spcAft>
                          <a:spcPts val="0"/>
                        </a:spcAft>
                        <a:buFont typeface="Symbol"/>
                        <a:buChar char="•"/>
                      </a:pPr>
                      <a:r>
                        <a:rPr lang="en-GB" sz="1400" b="0" i="0" u="none" strike="noStrike" baseline="0" noProof="0" dirty="0">
                          <a:effectLst/>
                          <a:latin typeface="Calibri"/>
                        </a:rPr>
                        <a:t>Germination is when seeds settle in suitable ground, breaks down and starts to grow.</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0192708"/>
                  </a:ext>
                </a:extLst>
              </a:tr>
            </a:tbl>
          </a:graphicData>
        </a:graphic>
      </p:graphicFrame>
      <p:graphicFrame>
        <p:nvGraphicFramePr>
          <p:cNvPr id="3" name="Table 2">
            <a:extLst>
              <a:ext uri="{FF2B5EF4-FFF2-40B4-BE49-F238E27FC236}">
                <a16:creationId xmlns:a16="http://schemas.microsoft.com/office/drawing/2014/main" id="{78CE832A-5DC5-9742-30F5-BCA9CCA1AE3B}"/>
              </a:ext>
            </a:extLst>
          </p:cNvPr>
          <p:cNvGraphicFramePr>
            <a:graphicFrameLocks noGrp="1"/>
          </p:cNvGraphicFramePr>
          <p:nvPr>
            <p:extLst>
              <p:ext uri="{D42A27DB-BD31-4B8C-83A1-F6EECF244321}">
                <p14:modId xmlns:p14="http://schemas.microsoft.com/office/powerpoint/2010/main" val="3084441356"/>
              </p:ext>
            </p:extLst>
          </p:nvPr>
        </p:nvGraphicFramePr>
        <p:xfrm>
          <a:off x="2140322" y="666050"/>
          <a:ext cx="6538231" cy="640080"/>
        </p:xfrm>
        <a:graphic>
          <a:graphicData uri="http://schemas.openxmlformats.org/drawingml/2006/table">
            <a:tbl>
              <a:tblPr firstRow="1" bandRow="1">
                <a:tableStyleId>{5C22544A-7EE6-4342-B048-85BDC9FD1C3A}</a:tableStyleId>
              </a:tblPr>
              <a:tblGrid>
                <a:gridCol w="1505857">
                  <a:extLst>
                    <a:ext uri="{9D8B030D-6E8A-4147-A177-3AD203B41FA5}">
                      <a16:colId xmlns:a16="http://schemas.microsoft.com/office/drawing/2014/main" val="1701158635"/>
                    </a:ext>
                  </a:extLst>
                </a:gridCol>
                <a:gridCol w="3616830">
                  <a:extLst>
                    <a:ext uri="{9D8B030D-6E8A-4147-A177-3AD203B41FA5}">
                      <a16:colId xmlns:a16="http://schemas.microsoft.com/office/drawing/2014/main" val="3034589352"/>
                    </a:ext>
                  </a:extLst>
                </a:gridCol>
                <a:gridCol w="1415544">
                  <a:extLst>
                    <a:ext uri="{9D8B030D-6E8A-4147-A177-3AD203B41FA5}">
                      <a16:colId xmlns:a16="http://schemas.microsoft.com/office/drawing/2014/main" val="1922066720"/>
                    </a:ext>
                  </a:extLst>
                </a:gridCol>
              </a:tblGrid>
              <a:tr h="583506">
                <a:tc>
                  <a:txBody>
                    <a:bodyPr/>
                    <a:lstStyle/>
                    <a:p>
                      <a:r>
                        <a:rPr lang="en-US" dirty="0"/>
                        <a:t>Year group:</a:t>
                      </a:r>
                    </a:p>
                    <a:p>
                      <a:pPr lvl="0">
                        <a:buNone/>
                      </a:pPr>
                      <a:r>
                        <a:rPr lang="en-US" dirty="0"/>
                        <a:t>5</a:t>
                      </a:r>
                    </a:p>
                  </a:txBody>
                  <a:tcPr/>
                </a:tc>
                <a:tc>
                  <a:txBody>
                    <a:bodyPr/>
                    <a:lstStyle/>
                    <a:p>
                      <a:r>
                        <a:rPr lang="en-US" dirty="0"/>
                        <a:t>Topic: </a:t>
                      </a:r>
                    </a:p>
                    <a:p>
                      <a:pPr lvl="0">
                        <a:buNone/>
                      </a:pPr>
                      <a:r>
                        <a:rPr lang="en-US" dirty="0"/>
                        <a:t>Living things and their habitats</a:t>
                      </a:r>
                    </a:p>
                  </a:txBody>
                  <a:tcPr/>
                </a:tc>
                <a:tc>
                  <a:txBody>
                    <a:bodyPr/>
                    <a:lstStyle/>
                    <a:p>
                      <a:r>
                        <a:rPr lang="en-US" dirty="0"/>
                        <a:t>Term: </a:t>
                      </a:r>
                    </a:p>
                    <a:p>
                      <a:pPr lvl="0">
                        <a:buNone/>
                      </a:pPr>
                      <a:r>
                        <a:rPr lang="en-US" dirty="0"/>
                        <a:t>Spring 2 </a:t>
                      </a:r>
                    </a:p>
                  </a:txBody>
                  <a:tcPr/>
                </a:tc>
                <a:extLst>
                  <a:ext uri="{0D108BD9-81ED-4DB2-BD59-A6C34878D82A}">
                    <a16:rowId xmlns:a16="http://schemas.microsoft.com/office/drawing/2014/main" val="3581570372"/>
                  </a:ext>
                </a:extLst>
              </a:tr>
            </a:tbl>
          </a:graphicData>
        </a:graphic>
      </p:graphicFrame>
      <p:graphicFrame>
        <p:nvGraphicFramePr>
          <p:cNvPr id="10" name="Table 9">
            <a:extLst>
              <a:ext uri="{FF2B5EF4-FFF2-40B4-BE49-F238E27FC236}">
                <a16:creationId xmlns:a16="http://schemas.microsoft.com/office/drawing/2014/main" id="{978C410F-28F0-9420-A374-07BC0B28B7F3}"/>
              </a:ext>
            </a:extLst>
          </p:cNvPr>
          <p:cNvGraphicFramePr>
            <a:graphicFrameLocks noGrp="1"/>
          </p:cNvGraphicFramePr>
          <p:nvPr>
            <p:extLst>
              <p:ext uri="{D42A27DB-BD31-4B8C-83A1-F6EECF244321}">
                <p14:modId xmlns:p14="http://schemas.microsoft.com/office/powerpoint/2010/main" val="951999952"/>
              </p:ext>
            </p:extLst>
          </p:nvPr>
        </p:nvGraphicFramePr>
        <p:xfrm>
          <a:off x="4715283" y="1477510"/>
          <a:ext cx="2038715" cy="3147680"/>
        </p:xfrm>
        <a:graphic>
          <a:graphicData uri="http://schemas.openxmlformats.org/drawingml/2006/table">
            <a:tbl>
              <a:tblPr firstRow="1" firstCol="1" bandRow="1"/>
              <a:tblGrid>
                <a:gridCol w="2038715">
                  <a:extLst>
                    <a:ext uri="{9D8B030D-6E8A-4147-A177-3AD203B41FA5}">
                      <a16:colId xmlns:a16="http://schemas.microsoft.com/office/drawing/2014/main" val="51499375"/>
                    </a:ext>
                  </a:extLst>
                </a:gridCol>
              </a:tblGrid>
              <a:tr h="483474">
                <a:tc>
                  <a:txBody>
                    <a:bodyPr/>
                    <a:lstStyle/>
                    <a:p>
                      <a:pPr>
                        <a:lnSpc>
                          <a:spcPct val="107000"/>
                        </a:lnSpc>
                        <a:spcAft>
                          <a:spcPts val="800"/>
                        </a:spcAft>
                      </a:pPr>
                      <a:r>
                        <a:rPr lang="en-GB" sz="1400" b="1" dirty="0">
                          <a:solidFill>
                            <a:srgbClr val="7030A0"/>
                          </a:solidFill>
                          <a:effectLst/>
                          <a:latin typeface="Calibri"/>
                          <a:ea typeface="Calibri" panose="020F0502020204030204" pitchFamily="34" charset="0"/>
                          <a:cs typeface="Arial"/>
                        </a:rPr>
                        <a:t>Key vocabulary and definitions:</a:t>
                      </a:r>
                      <a:endParaRPr lang="en-GB" sz="1400">
                        <a:effectLst/>
                        <a:latin typeface="Calibri"/>
                        <a:ea typeface="Calibri" panose="020F0502020204030204" pitchFamily="34" charset="0"/>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916850"/>
                  </a:ext>
                </a:extLst>
              </a:tr>
              <a:tr h="2365562">
                <a:tc>
                  <a:txBody>
                    <a:bodyPr/>
                    <a:lstStyle/>
                    <a:p>
                      <a:pPr lvl="0" algn="l">
                        <a:lnSpc>
                          <a:spcPct val="100000"/>
                        </a:lnSpc>
                        <a:spcBef>
                          <a:spcPts val="0"/>
                        </a:spcBef>
                        <a:spcAft>
                          <a:spcPts val="0"/>
                        </a:spcAft>
                        <a:buNone/>
                      </a:pPr>
                      <a:endParaRPr lang="en-GB" sz="1400" b="0" i="0" u="none" strike="noStrike" noProof="0" dirty="0">
                        <a:effectLst/>
                      </a:endParaRPr>
                    </a:p>
                    <a:p>
                      <a:pPr marL="0" lvl="0" indent="0" algn="l">
                        <a:lnSpc>
                          <a:spcPct val="107000"/>
                        </a:lnSpc>
                        <a:spcAft>
                          <a:spcPts val="800"/>
                        </a:spcAft>
                        <a:buNone/>
                      </a:pPr>
                      <a:r>
                        <a:rPr lang="en-GB" sz="1400" b="1" i="0" u="none" strike="noStrike" baseline="0" noProof="0" dirty="0">
                          <a:solidFill>
                            <a:srgbClr val="000000"/>
                          </a:solidFill>
                          <a:effectLst/>
                          <a:latin typeface="Calibri"/>
                        </a:rPr>
                        <a:t>Invertebrate</a:t>
                      </a:r>
                      <a:r>
                        <a:rPr lang="en-GB" sz="1400" b="0" i="0" u="none" strike="noStrike" baseline="0" noProof="0" dirty="0">
                          <a:solidFill>
                            <a:srgbClr val="000000"/>
                          </a:solidFill>
                          <a:effectLst/>
                          <a:latin typeface="Calibri"/>
                        </a:rPr>
                        <a:t> : an animal with no backbone (spine)</a:t>
                      </a:r>
                    </a:p>
                    <a:p>
                      <a:pPr marL="0" lvl="0" indent="0" algn="l">
                        <a:lnSpc>
                          <a:spcPct val="107000"/>
                        </a:lnSpc>
                        <a:spcAft>
                          <a:spcPts val="800"/>
                        </a:spcAft>
                        <a:buNone/>
                      </a:pPr>
                      <a:r>
                        <a:rPr lang="en-GB" sz="1400" b="1" i="0" u="none" strike="noStrike" baseline="0" noProof="0" dirty="0">
                          <a:solidFill>
                            <a:srgbClr val="000000"/>
                          </a:solidFill>
                          <a:effectLst/>
                          <a:latin typeface="Calibri"/>
                        </a:rPr>
                        <a:t>Vertebrate</a:t>
                      </a:r>
                      <a:r>
                        <a:rPr lang="en-GB" sz="1400" b="0" i="0" u="none" strike="noStrike" baseline="0" noProof="0" dirty="0">
                          <a:solidFill>
                            <a:srgbClr val="000000"/>
                          </a:solidFill>
                          <a:effectLst/>
                          <a:latin typeface="Calibri"/>
                        </a:rPr>
                        <a:t>: an animal with a backbone (spine)</a:t>
                      </a:r>
                    </a:p>
                    <a:p>
                      <a:pPr marL="0" lvl="0" indent="0" algn="l">
                        <a:lnSpc>
                          <a:spcPct val="107000"/>
                        </a:lnSpc>
                        <a:spcAft>
                          <a:spcPts val="800"/>
                        </a:spcAft>
                        <a:buNone/>
                      </a:pPr>
                      <a:r>
                        <a:rPr lang="en-GB" sz="1400" b="1" i="0" u="none" strike="noStrike" baseline="0" noProof="0" dirty="0">
                          <a:solidFill>
                            <a:srgbClr val="000000"/>
                          </a:solidFill>
                          <a:effectLst/>
                          <a:latin typeface="Calibri"/>
                        </a:rPr>
                        <a:t>Classify</a:t>
                      </a:r>
                      <a:r>
                        <a:rPr lang="en-GB" sz="1400" b="0" i="0" u="none" strike="noStrike" baseline="0" noProof="0" dirty="0">
                          <a:solidFill>
                            <a:srgbClr val="000000"/>
                          </a:solidFill>
                          <a:effectLst/>
                          <a:latin typeface="Calibri"/>
                        </a:rPr>
                        <a:t>: sort according to shared qualities or characteristics </a:t>
                      </a:r>
                    </a:p>
                    <a:p>
                      <a:pPr marL="0" lvl="0" indent="0" algn="l">
                        <a:lnSpc>
                          <a:spcPct val="107000"/>
                        </a:lnSpc>
                        <a:spcAft>
                          <a:spcPts val="800"/>
                        </a:spcAft>
                        <a:buNone/>
                      </a:pPr>
                      <a:r>
                        <a:rPr lang="en-GB" sz="1400" b="1" i="0" u="none" strike="noStrike" baseline="0" noProof="0" dirty="0">
                          <a:solidFill>
                            <a:srgbClr val="000000"/>
                          </a:solidFill>
                          <a:effectLst/>
                          <a:latin typeface="Calibri"/>
                        </a:rPr>
                        <a:t>Amphibian:</a:t>
                      </a:r>
                    </a:p>
                    <a:p>
                      <a:pPr marL="0" lvl="0" indent="0" algn="l">
                        <a:lnSpc>
                          <a:spcPct val="107000"/>
                        </a:lnSpc>
                        <a:spcAft>
                          <a:spcPts val="800"/>
                        </a:spcAft>
                        <a:buNone/>
                      </a:pPr>
                      <a:endParaRPr lang="en-GB" sz="1400" b="0" i="0" u="none" strike="noStrike" baseline="0" noProof="0" dirty="0">
                        <a:solidFill>
                          <a:srgbClr val="000000"/>
                        </a:solidFill>
                        <a:effectLst/>
                        <a:latin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89110674"/>
                  </a:ext>
                </a:extLst>
              </a:tr>
            </a:tbl>
          </a:graphicData>
        </a:graphic>
      </p:graphicFrame>
      <p:pic>
        <p:nvPicPr>
          <p:cNvPr id="7" name="Picture 7" descr="Diagram&#10;&#10;Description automatically generated">
            <a:extLst>
              <a:ext uri="{FF2B5EF4-FFF2-40B4-BE49-F238E27FC236}">
                <a16:creationId xmlns:a16="http://schemas.microsoft.com/office/drawing/2014/main" id="{17FF1F1F-5060-45BE-E8C5-6F8570158064}"/>
              </a:ext>
            </a:extLst>
          </p:cNvPr>
          <p:cNvPicPr>
            <a:picLocks noChangeAspect="1"/>
          </p:cNvPicPr>
          <p:nvPr/>
        </p:nvPicPr>
        <p:blipFill>
          <a:blip r:embed="rId2"/>
          <a:stretch>
            <a:fillRect/>
          </a:stretch>
        </p:blipFill>
        <p:spPr>
          <a:xfrm>
            <a:off x="2525403" y="1339573"/>
            <a:ext cx="2222880" cy="3053108"/>
          </a:xfrm>
          <a:prstGeom prst="rect">
            <a:avLst/>
          </a:prstGeom>
        </p:spPr>
      </p:pic>
      <p:pic>
        <p:nvPicPr>
          <p:cNvPr id="8" name="Picture 8" descr="Diagram&#10;&#10;Description automatically generated">
            <a:extLst>
              <a:ext uri="{FF2B5EF4-FFF2-40B4-BE49-F238E27FC236}">
                <a16:creationId xmlns:a16="http://schemas.microsoft.com/office/drawing/2014/main" id="{83259DEC-AF7C-F0C7-2A24-040A7B4002C4}"/>
              </a:ext>
            </a:extLst>
          </p:cNvPr>
          <p:cNvPicPr>
            <a:picLocks noChangeAspect="1"/>
          </p:cNvPicPr>
          <p:nvPr/>
        </p:nvPicPr>
        <p:blipFill>
          <a:blip r:embed="rId3"/>
          <a:stretch>
            <a:fillRect/>
          </a:stretch>
        </p:blipFill>
        <p:spPr>
          <a:xfrm>
            <a:off x="2561431" y="4531924"/>
            <a:ext cx="2156864" cy="1047321"/>
          </a:xfrm>
          <a:prstGeom prst="rect">
            <a:avLst/>
          </a:prstGeom>
        </p:spPr>
      </p:pic>
      <p:pic>
        <p:nvPicPr>
          <p:cNvPr id="9" name="Picture 10" descr="Timeline&#10;&#10;Description automatically generated">
            <a:extLst>
              <a:ext uri="{FF2B5EF4-FFF2-40B4-BE49-F238E27FC236}">
                <a16:creationId xmlns:a16="http://schemas.microsoft.com/office/drawing/2014/main" id="{E4A727CC-711E-9EC8-7995-6F558C336B4B}"/>
              </a:ext>
            </a:extLst>
          </p:cNvPr>
          <p:cNvPicPr>
            <a:picLocks noChangeAspect="1"/>
          </p:cNvPicPr>
          <p:nvPr/>
        </p:nvPicPr>
        <p:blipFill>
          <a:blip r:embed="rId4"/>
          <a:stretch>
            <a:fillRect/>
          </a:stretch>
        </p:blipFill>
        <p:spPr>
          <a:xfrm>
            <a:off x="4741656" y="5009896"/>
            <a:ext cx="2041422" cy="1653855"/>
          </a:xfrm>
          <a:prstGeom prst="rect">
            <a:avLst/>
          </a:prstGeom>
        </p:spPr>
      </p:pic>
      <p:pic>
        <p:nvPicPr>
          <p:cNvPr id="11" name="Picture 11" descr="Diagram&#10;&#10;Description automatically generated">
            <a:extLst>
              <a:ext uri="{FF2B5EF4-FFF2-40B4-BE49-F238E27FC236}">
                <a16:creationId xmlns:a16="http://schemas.microsoft.com/office/drawing/2014/main" id="{58DABC4A-246D-8C2A-2DC4-B7073AA8B636}"/>
              </a:ext>
            </a:extLst>
          </p:cNvPr>
          <p:cNvPicPr>
            <a:picLocks noChangeAspect="1"/>
          </p:cNvPicPr>
          <p:nvPr/>
        </p:nvPicPr>
        <p:blipFill>
          <a:blip r:embed="rId5"/>
          <a:stretch>
            <a:fillRect/>
          </a:stretch>
        </p:blipFill>
        <p:spPr>
          <a:xfrm>
            <a:off x="9984891" y="119574"/>
            <a:ext cx="2211906" cy="2218718"/>
          </a:xfrm>
          <a:prstGeom prst="rect">
            <a:avLst/>
          </a:prstGeom>
        </p:spPr>
      </p:pic>
      <p:graphicFrame>
        <p:nvGraphicFramePr>
          <p:cNvPr id="5" name="Table 4">
            <a:extLst>
              <a:ext uri="{FF2B5EF4-FFF2-40B4-BE49-F238E27FC236}">
                <a16:creationId xmlns:a16="http://schemas.microsoft.com/office/drawing/2014/main" id="{48563E60-3A40-7875-44B6-AD07C431298A}"/>
              </a:ext>
            </a:extLst>
          </p:cNvPr>
          <p:cNvGraphicFramePr>
            <a:graphicFrameLocks noGrp="1"/>
          </p:cNvGraphicFramePr>
          <p:nvPr>
            <p:extLst>
              <p:ext uri="{D42A27DB-BD31-4B8C-83A1-F6EECF244321}">
                <p14:modId xmlns:p14="http://schemas.microsoft.com/office/powerpoint/2010/main" val="3855000726"/>
              </p:ext>
            </p:extLst>
          </p:nvPr>
        </p:nvGraphicFramePr>
        <p:xfrm>
          <a:off x="109745" y="1182341"/>
          <a:ext cx="2451390" cy="5806440"/>
        </p:xfrm>
        <a:graphic>
          <a:graphicData uri="http://schemas.openxmlformats.org/drawingml/2006/table">
            <a:tbl>
              <a:tblPr firstRow="1" bandRow="1">
                <a:tableStyleId>{5940675A-B579-460E-94D1-54222C63F5DA}</a:tableStyleId>
              </a:tblPr>
              <a:tblGrid>
                <a:gridCol w="2451390">
                  <a:extLst>
                    <a:ext uri="{9D8B030D-6E8A-4147-A177-3AD203B41FA5}">
                      <a16:colId xmlns:a16="http://schemas.microsoft.com/office/drawing/2014/main" val="1995031284"/>
                    </a:ext>
                  </a:extLst>
                </a:gridCol>
              </a:tblGrid>
              <a:tr h="0">
                <a:tc>
                  <a:txBody>
                    <a:bodyPr/>
                    <a:lstStyle/>
                    <a:p>
                      <a:pPr algn="l" rtl="0" fontAlgn="base"/>
                      <a:r>
                        <a:rPr lang="en-GB" sz="1400" b="1" dirty="0">
                          <a:solidFill>
                            <a:srgbClr val="7030A0"/>
                          </a:solidFill>
                          <a:effectLst/>
                          <a:latin typeface="Calibri"/>
                        </a:rPr>
                        <a:t>Prior Learning​​​</a:t>
                      </a:r>
                      <a:endParaRPr lang="en-GB" sz="1400" b="1">
                        <a:solidFill>
                          <a:srgbClr val="7030A0"/>
                        </a:solidFill>
                        <a:effectLst/>
                        <a:latin typeface="Calibri"/>
                      </a:endParaRPr>
                    </a:p>
                  </a:txBody>
                  <a:tcPr/>
                </a:tc>
                <a:extLst>
                  <a:ext uri="{0D108BD9-81ED-4DB2-BD59-A6C34878D82A}">
                    <a16:rowId xmlns:a16="http://schemas.microsoft.com/office/drawing/2014/main" val="1970279632"/>
                  </a:ext>
                </a:extLst>
              </a:tr>
              <a:tr h="568957">
                <a:tc>
                  <a:txBody>
                    <a:bodyPr/>
                    <a:lstStyle/>
                    <a:p>
                      <a:pPr marL="0" marR="0" lvl="0" indent="0" algn="l">
                        <a:lnSpc>
                          <a:spcPct val="100000"/>
                        </a:lnSpc>
                        <a:spcBef>
                          <a:spcPts val="0"/>
                        </a:spcBef>
                        <a:spcAft>
                          <a:spcPts val="0"/>
                        </a:spcAft>
                        <a:buNone/>
                      </a:pPr>
                      <a:r>
                        <a:rPr lang="en-GB" sz="1200" b="1" i="0" u="none" strike="noStrike" noProof="0" dirty="0">
                          <a:solidFill>
                            <a:schemeClr val="accent1">
                              <a:lumMod val="75000"/>
                            </a:schemeClr>
                          </a:solidFill>
                          <a:effectLst/>
                          <a:latin typeface="Calibri"/>
                        </a:rPr>
                        <a:t>EYFS</a:t>
                      </a:r>
                      <a:r>
                        <a:rPr lang="en-GB" sz="1200" b="1" i="0" u="none" strike="noStrike" noProof="0" dirty="0">
                          <a:solidFill>
                            <a:srgbClr val="000000"/>
                          </a:solidFill>
                          <a:effectLst/>
                          <a:latin typeface="Calibri"/>
                        </a:rPr>
                        <a:t>-</a:t>
                      </a:r>
                      <a:r>
                        <a:rPr lang="en-GB" sz="1100" b="0" i="0" u="none" strike="noStrike" noProof="0" dirty="0">
                          <a:solidFill>
                            <a:srgbClr val="000000"/>
                          </a:solidFill>
                          <a:effectLst/>
                          <a:latin typeface="Calibri"/>
                        </a:rPr>
                        <a:t> life cycle of butterfly observed </a:t>
                      </a:r>
                    </a:p>
                    <a:p>
                      <a:pPr marL="0" marR="0" lvl="0" indent="0" algn="l">
                        <a:lnSpc>
                          <a:spcPct val="100000"/>
                        </a:lnSpc>
                        <a:spcBef>
                          <a:spcPts val="0"/>
                        </a:spcBef>
                        <a:spcAft>
                          <a:spcPts val="0"/>
                        </a:spcAft>
                        <a:buNone/>
                      </a:pPr>
                      <a:endParaRPr lang="en-GB" sz="1100" b="0" i="0" u="none" strike="noStrike" noProof="0" dirty="0">
                        <a:solidFill>
                          <a:srgbClr val="000000"/>
                        </a:solidFill>
                        <a:effectLst/>
                        <a:latin typeface="Calibri"/>
                      </a:endParaRPr>
                    </a:p>
                    <a:p>
                      <a:pPr marL="0" marR="0" lvl="0" indent="0" algn="l">
                        <a:lnSpc>
                          <a:spcPct val="100000"/>
                        </a:lnSpc>
                        <a:spcBef>
                          <a:spcPts val="0"/>
                        </a:spcBef>
                        <a:spcAft>
                          <a:spcPts val="0"/>
                        </a:spcAft>
                        <a:buNone/>
                      </a:pPr>
                      <a:r>
                        <a:rPr lang="en-GB" sz="1200" b="1" i="0" u="none" strike="noStrike" noProof="0" dirty="0">
                          <a:solidFill>
                            <a:srgbClr val="7030A0"/>
                          </a:solidFill>
                          <a:effectLst/>
                          <a:latin typeface="Calibri"/>
                        </a:rPr>
                        <a:t>Year 2:</a:t>
                      </a:r>
                      <a:r>
                        <a:rPr lang="en-GB" sz="1100" b="0" i="0" u="none" strike="noStrike" noProof="0" dirty="0">
                          <a:solidFill>
                            <a:srgbClr val="000000"/>
                          </a:solidFill>
                          <a:effectLst/>
                          <a:latin typeface="Calibri"/>
                        </a:rPr>
                        <a:t>  Children are taught that a habitat is a place that an animal lives. It provides the animal with food, water and shelter.</a:t>
                      </a:r>
                      <a:r>
                        <a:rPr lang="en-US" sz="1100" b="0" i="0" u="none" strike="noStrike" noProof="0" dirty="0">
                          <a:solidFill>
                            <a:srgbClr val="000000"/>
                          </a:solidFill>
                          <a:effectLst/>
                          <a:latin typeface="Calibri"/>
                        </a:rPr>
                        <a:t> </a:t>
                      </a:r>
                      <a:r>
                        <a:rPr lang="en-GB" sz="1100" b="0" i="0" u="none" strike="noStrike" noProof="0" dirty="0">
                          <a:solidFill>
                            <a:srgbClr val="000000"/>
                          </a:solidFill>
                          <a:effectLst/>
                          <a:latin typeface="Calibri"/>
                        </a:rPr>
                        <a:t>There are many different sorts of habitats around the world from forests, grasslands, mountains and deserts. </a:t>
                      </a:r>
                      <a:r>
                        <a:rPr lang="en-US" sz="1100" b="0" i="0" u="none" strike="noStrike" noProof="0" dirty="0">
                          <a:solidFill>
                            <a:srgbClr val="000000"/>
                          </a:solidFill>
                          <a:effectLst/>
                          <a:latin typeface="Calibri"/>
                        </a:rPr>
                        <a:t>Some animals are specifically identified and discussed such as; a</a:t>
                      </a:r>
                      <a:r>
                        <a:rPr lang="en-GB" sz="1100" b="0" i="0" u="none" strike="noStrike" noProof="0" dirty="0">
                          <a:solidFill>
                            <a:srgbClr val="000000"/>
                          </a:solidFill>
                          <a:effectLst/>
                          <a:latin typeface="Calibri"/>
                        </a:rPr>
                        <a:t> polar bear lives in an arctic habitat because it has thick fur to keep warm. </a:t>
                      </a:r>
                      <a:r>
                        <a:rPr lang="en-US" sz="1100" b="0" i="0" u="none" strike="noStrike" noProof="0" dirty="0">
                          <a:solidFill>
                            <a:srgbClr val="000000"/>
                          </a:solidFill>
                          <a:effectLst/>
                          <a:latin typeface="Calibri"/>
                        </a:rPr>
                        <a:t> The idea that s</a:t>
                      </a:r>
                      <a:r>
                        <a:rPr lang="en-GB" sz="1100" b="0" i="0" u="none" strike="noStrike" noProof="0" dirty="0" err="1">
                          <a:solidFill>
                            <a:srgbClr val="000000"/>
                          </a:solidFill>
                          <a:effectLst/>
                          <a:latin typeface="Calibri"/>
                        </a:rPr>
                        <a:t>ome</a:t>
                      </a:r>
                      <a:r>
                        <a:rPr lang="en-GB" sz="1100" b="0" i="0" u="none" strike="noStrike" noProof="0" dirty="0">
                          <a:solidFill>
                            <a:srgbClr val="000000"/>
                          </a:solidFill>
                          <a:effectLst/>
                          <a:latin typeface="Calibri"/>
                        </a:rPr>
                        <a:t> things are alive, some things are dead and somethings have never been alive is investigated.</a:t>
                      </a:r>
                      <a:endParaRPr lang="en-GB" sz="1100"/>
                    </a:p>
                    <a:p>
                      <a:pPr lvl="0" algn="l">
                        <a:buNone/>
                      </a:pPr>
                      <a:endParaRPr lang="en-GB" sz="1100" dirty="0">
                        <a:effectLst/>
                        <a:latin typeface="Calibri"/>
                      </a:endParaRPr>
                    </a:p>
                    <a:p>
                      <a:pPr marL="0" lvl="0" indent="0" algn="l">
                        <a:buClr>
                          <a:srgbClr val="000000"/>
                        </a:buClr>
                        <a:buNone/>
                      </a:pPr>
                      <a:r>
                        <a:rPr lang="en-GB" sz="1200" b="1" dirty="0">
                          <a:solidFill>
                            <a:srgbClr val="7030A0"/>
                          </a:solidFill>
                          <a:effectLst/>
                          <a:latin typeface="Calibri"/>
                        </a:rPr>
                        <a:t>Year 4:</a:t>
                      </a:r>
                      <a:r>
                        <a:rPr lang="en-GB" sz="1200" dirty="0">
                          <a:effectLst/>
                          <a:latin typeface="Calibri"/>
                        </a:rPr>
                        <a:t> </a:t>
                      </a:r>
                      <a:r>
                        <a:rPr lang="en-GB" sz="1100" dirty="0">
                          <a:effectLst/>
                          <a:latin typeface="Calibri"/>
                        </a:rPr>
                        <a:t> Children explore which habitats </a:t>
                      </a:r>
                      <a:r>
                        <a:rPr lang="en-US" sz="1100" u="none" strike="noStrike" noProof="0" dirty="0">
                          <a:solidFill>
                            <a:srgbClr val="000000"/>
                          </a:solidFill>
                          <a:effectLst/>
                          <a:latin typeface="Calibri"/>
                        </a:rPr>
                        <a:t>suit the needs of plants and animals best. Children are introduced to the idea that habitats can be changed, damaged, and destroyed, including how and what is responsible for their demise (humans). The definition of classification is taught and how this supports with grouping animals. All living things share 7 of the same characteristics- reproduction, respiration, excretion, senses, nutrition, movement, and growth is explored. </a:t>
                      </a:r>
                      <a:endParaRPr lang="en-GB" sz="1100" dirty="0">
                        <a:latin typeface="Calibri"/>
                      </a:endParaRPr>
                    </a:p>
                  </a:txBody>
                  <a:tcPr/>
                </a:tc>
                <a:extLst>
                  <a:ext uri="{0D108BD9-81ED-4DB2-BD59-A6C34878D82A}">
                    <a16:rowId xmlns:a16="http://schemas.microsoft.com/office/drawing/2014/main" val="2140985257"/>
                  </a:ext>
                </a:extLst>
              </a:tr>
            </a:tbl>
          </a:graphicData>
        </a:graphic>
      </p:graphicFrame>
      <p:pic>
        <p:nvPicPr>
          <p:cNvPr id="6" name="Picture 11" descr="A diagram of a dog life cycle&#10;&#10;Description automatically generated">
            <a:extLst>
              <a:ext uri="{FF2B5EF4-FFF2-40B4-BE49-F238E27FC236}">
                <a16:creationId xmlns:a16="http://schemas.microsoft.com/office/drawing/2014/main" id="{B0B40D11-BCD7-9A78-00B6-B5E8540504BE}"/>
              </a:ext>
            </a:extLst>
          </p:cNvPr>
          <p:cNvPicPr>
            <a:picLocks noChangeAspect="1"/>
          </p:cNvPicPr>
          <p:nvPr/>
        </p:nvPicPr>
        <p:blipFill>
          <a:blip r:embed="rId6"/>
          <a:stretch>
            <a:fillRect/>
          </a:stretch>
        </p:blipFill>
        <p:spPr>
          <a:xfrm>
            <a:off x="10003182" y="2407690"/>
            <a:ext cx="2202071" cy="1899054"/>
          </a:xfrm>
          <a:prstGeom prst="rect">
            <a:avLst/>
          </a:prstGeom>
        </p:spPr>
      </p:pic>
      <p:pic>
        <p:nvPicPr>
          <p:cNvPr id="12" name="Picture 12" descr="A diagram of a bird life cycle&#10;&#10;Description automatically generated">
            <a:extLst>
              <a:ext uri="{FF2B5EF4-FFF2-40B4-BE49-F238E27FC236}">
                <a16:creationId xmlns:a16="http://schemas.microsoft.com/office/drawing/2014/main" id="{F11F3AC9-F8CD-A6BD-32B4-88770CFEC79E}"/>
              </a:ext>
            </a:extLst>
          </p:cNvPr>
          <p:cNvPicPr>
            <a:picLocks noChangeAspect="1"/>
          </p:cNvPicPr>
          <p:nvPr/>
        </p:nvPicPr>
        <p:blipFill>
          <a:blip r:embed="rId7"/>
          <a:stretch>
            <a:fillRect/>
          </a:stretch>
        </p:blipFill>
        <p:spPr>
          <a:xfrm>
            <a:off x="10025270" y="4403867"/>
            <a:ext cx="2146852" cy="1893397"/>
          </a:xfrm>
          <a:prstGeom prst="rect">
            <a:avLst/>
          </a:prstGeom>
        </p:spPr>
      </p:pic>
    </p:spTree>
    <p:extLst>
      <p:ext uri="{BB962C8B-B14F-4D97-AF65-F5344CB8AC3E}">
        <p14:creationId xmlns:p14="http://schemas.microsoft.com/office/powerpoint/2010/main" val="39441998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73E4E93D-E631-6BB5-A046-F49FAE0B1C05}"/>
              </a:ext>
            </a:extLst>
          </p:cNvPr>
          <p:cNvSpPr txBox="1"/>
          <p:nvPr/>
        </p:nvSpPr>
        <p:spPr>
          <a:xfrm>
            <a:off x="-928239" y="1587"/>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14159A08-85EA-EBB7-3A47-C7A6E2C22FD2}"/>
              </a:ext>
            </a:extLst>
          </p:cNvPr>
          <p:cNvGraphicFramePr>
            <a:graphicFrameLocks noGrp="1"/>
          </p:cNvGraphicFramePr>
          <p:nvPr>
            <p:extLst>
              <p:ext uri="{D42A27DB-BD31-4B8C-83A1-F6EECF244321}">
                <p14:modId xmlns:p14="http://schemas.microsoft.com/office/powerpoint/2010/main" val="3663965472"/>
              </p:ext>
            </p:extLst>
          </p:nvPr>
        </p:nvGraphicFramePr>
        <p:xfrm>
          <a:off x="3023801" y="544572"/>
          <a:ext cx="6538232" cy="583506"/>
        </p:xfrm>
        <a:graphic>
          <a:graphicData uri="http://schemas.openxmlformats.org/drawingml/2006/table">
            <a:tbl>
              <a:tblPr firstRow="1" bandRow="1">
                <a:tableStyleId>{5C22544A-7EE6-4342-B048-85BDC9FD1C3A}</a:tableStyleId>
              </a:tblPr>
              <a:tblGrid>
                <a:gridCol w="2179409">
                  <a:extLst>
                    <a:ext uri="{9D8B030D-6E8A-4147-A177-3AD203B41FA5}">
                      <a16:colId xmlns:a16="http://schemas.microsoft.com/office/drawing/2014/main" val="1701158635"/>
                    </a:ext>
                  </a:extLst>
                </a:gridCol>
                <a:gridCol w="3066142">
                  <a:extLst>
                    <a:ext uri="{9D8B030D-6E8A-4147-A177-3AD203B41FA5}">
                      <a16:colId xmlns:a16="http://schemas.microsoft.com/office/drawing/2014/main" val="3034589352"/>
                    </a:ext>
                  </a:extLst>
                </a:gridCol>
                <a:gridCol w="1292681">
                  <a:extLst>
                    <a:ext uri="{9D8B030D-6E8A-4147-A177-3AD203B41FA5}">
                      <a16:colId xmlns:a16="http://schemas.microsoft.com/office/drawing/2014/main" val="1922066720"/>
                    </a:ext>
                  </a:extLst>
                </a:gridCol>
              </a:tblGrid>
              <a:tr h="583506">
                <a:tc>
                  <a:txBody>
                    <a:bodyPr/>
                    <a:lstStyle/>
                    <a:p>
                      <a:r>
                        <a:rPr lang="en-US" sz="1600" dirty="0"/>
                        <a:t>Year group:</a:t>
                      </a:r>
                    </a:p>
                    <a:p>
                      <a:pPr lvl="0">
                        <a:buNone/>
                      </a:pPr>
                      <a:r>
                        <a:rPr lang="en-US" sz="1600" dirty="0"/>
                        <a:t>5</a:t>
                      </a:r>
                    </a:p>
                  </a:txBody>
                  <a:tcPr/>
                </a:tc>
                <a:tc>
                  <a:txBody>
                    <a:bodyPr/>
                    <a:lstStyle/>
                    <a:p>
                      <a:r>
                        <a:rPr lang="en-US" sz="1600" dirty="0"/>
                        <a:t>Topic: </a:t>
                      </a:r>
                    </a:p>
                    <a:p>
                      <a:pPr lvl="0">
                        <a:buNone/>
                      </a:pPr>
                      <a:r>
                        <a:rPr lang="en-US" sz="1600" dirty="0"/>
                        <a:t>Animals including humans</a:t>
                      </a:r>
                    </a:p>
                  </a:txBody>
                  <a:tcPr/>
                </a:tc>
                <a:tc>
                  <a:txBody>
                    <a:bodyPr/>
                    <a:lstStyle/>
                    <a:p>
                      <a:r>
                        <a:rPr lang="en-US" sz="1600" dirty="0"/>
                        <a:t>Term: </a:t>
                      </a:r>
                    </a:p>
                    <a:p>
                      <a:pPr lvl="0">
                        <a:buNone/>
                      </a:pPr>
                      <a:r>
                        <a:rPr lang="en-US" sz="1600" dirty="0"/>
                        <a:t>Summer 1</a:t>
                      </a:r>
                    </a:p>
                  </a:txBody>
                  <a:tcPr/>
                </a:tc>
                <a:extLst>
                  <a:ext uri="{0D108BD9-81ED-4DB2-BD59-A6C34878D82A}">
                    <a16:rowId xmlns:a16="http://schemas.microsoft.com/office/drawing/2014/main" val="3581570372"/>
                  </a:ext>
                </a:extLst>
              </a:tr>
            </a:tbl>
          </a:graphicData>
        </a:graphic>
      </p:graphicFrame>
      <p:graphicFrame>
        <p:nvGraphicFramePr>
          <p:cNvPr id="15" name="Table 14">
            <a:extLst>
              <a:ext uri="{FF2B5EF4-FFF2-40B4-BE49-F238E27FC236}">
                <a16:creationId xmlns:a16="http://schemas.microsoft.com/office/drawing/2014/main" id="{7A68CA21-6AA9-922F-1A7F-8D1495FCFECA}"/>
              </a:ext>
            </a:extLst>
          </p:cNvPr>
          <p:cNvGraphicFramePr>
            <a:graphicFrameLocks noGrp="1"/>
          </p:cNvGraphicFramePr>
          <p:nvPr>
            <p:extLst>
              <p:ext uri="{D42A27DB-BD31-4B8C-83A1-F6EECF244321}">
                <p14:modId xmlns:p14="http://schemas.microsoft.com/office/powerpoint/2010/main" val="311689065"/>
              </p:ext>
            </p:extLst>
          </p:nvPr>
        </p:nvGraphicFramePr>
        <p:xfrm>
          <a:off x="2968418" y="1468222"/>
          <a:ext cx="1776475" cy="4056212"/>
        </p:xfrm>
        <a:graphic>
          <a:graphicData uri="http://schemas.openxmlformats.org/drawingml/2006/table">
            <a:tbl>
              <a:tblPr firstRow="1" firstCol="1" bandRow="1"/>
              <a:tblGrid>
                <a:gridCol w="1776475">
                  <a:extLst>
                    <a:ext uri="{9D8B030D-6E8A-4147-A177-3AD203B41FA5}">
                      <a16:colId xmlns:a16="http://schemas.microsoft.com/office/drawing/2014/main" val="3550052036"/>
                    </a:ext>
                  </a:extLst>
                </a:gridCol>
              </a:tblGrid>
              <a:tr h="318429">
                <a:tc>
                  <a:txBody>
                    <a:bodyPr/>
                    <a:lstStyle/>
                    <a:p>
                      <a:pPr>
                        <a:lnSpc>
                          <a:spcPct val="107000"/>
                        </a:lnSpc>
                        <a:spcAft>
                          <a:spcPts val="800"/>
                        </a:spcAft>
                      </a:pPr>
                      <a:r>
                        <a:rPr lang="en-GB" sz="1100" b="1" dirty="0">
                          <a:solidFill>
                            <a:srgbClr val="7030A0"/>
                          </a:solidFill>
                          <a:effectLst/>
                          <a:latin typeface="Calibri"/>
                          <a:ea typeface="Calibri" panose="020F0502020204030204" pitchFamily="34" charset="0"/>
                          <a:cs typeface="Times New Roman"/>
                        </a:rPr>
                        <a:t>Key vocabulary and definitions:</a:t>
                      </a: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1958875"/>
                  </a:ext>
                </a:extLst>
              </a:tr>
              <a:tr h="3705374">
                <a:tc>
                  <a:txBody>
                    <a:bodyPr/>
                    <a:lstStyle/>
                    <a:p>
                      <a:pPr marL="0" lvl="0" indent="0" algn="l">
                        <a:lnSpc>
                          <a:spcPct val="107000"/>
                        </a:lnSpc>
                        <a:spcAft>
                          <a:spcPts val="800"/>
                        </a:spcAft>
                        <a:buNone/>
                      </a:pPr>
                      <a:r>
                        <a:rPr lang="en-GB" sz="1100" b="1" i="0" u="none" strike="noStrike" noProof="0" dirty="0">
                          <a:effectLst/>
                          <a:latin typeface="Calibri"/>
                        </a:rPr>
                        <a:t>Growth </a:t>
                      </a:r>
                      <a:r>
                        <a:rPr lang="en-GB" sz="1100" b="0" i="0" u="none" strike="noStrike" noProof="0" dirty="0">
                          <a:effectLst/>
                          <a:latin typeface="Calibri"/>
                        </a:rPr>
                        <a:t>- Growth in animals happens when the cells inside the organism start to divide and multiply.</a:t>
                      </a:r>
                    </a:p>
                    <a:p>
                      <a:pPr marL="0" lvl="0" indent="0" algn="l">
                        <a:lnSpc>
                          <a:spcPct val="100000"/>
                        </a:lnSpc>
                        <a:spcBef>
                          <a:spcPts val="0"/>
                        </a:spcBef>
                        <a:spcAft>
                          <a:spcPts val="0"/>
                        </a:spcAft>
                        <a:buNone/>
                      </a:pPr>
                      <a:r>
                        <a:rPr lang="en-GB" sz="1100" b="1" i="0" u="none" strike="noStrike" noProof="0" dirty="0">
                          <a:effectLst/>
                          <a:latin typeface="Calibri"/>
                        </a:rPr>
                        <a:t>Development -</a:t>
                      </a:r>
                      <a:r>
                        <a:rPr lang="en-GB" sz="1100" b="0" i="0" u="none" strike="noStrike" noProof="0" dirty="0">
                          <a:effectLst/>
                          <a:latin typeface="Calibri"/>
                        </a:rPr>
                        <a:t> Animal development, the processes that lead eventually to the formation of a new animal starting from cells derived from one or more parent individuals.</a:t>
                      </a:r>
                    </a:p>
                    <a:p>
                      <a:pPr marL="0" lvl="0" indent="0" algn="l">
                        <a:lnSpc>
                          <a:spcPct val="100000"/>
                        </a:lnSpc>
                        <a:spcBef>
                          <a:spcPts val="0"/>
                        </a:spcBef>
                        <a:spcAft>
                          <a:spcPts val="0"/>
                        </a:spcAft>
                        <a:buNone/>
                      </a:pPr>
                      <a:r>
                        <a:rPr lang="en-GB" sz="1100" b="1" i="0" u="none" strike="noStrike" noProof="0" dirty="0">
                          <a:effectLst/>
                          <a:latin typeface="Calibri"/>
                        </a:rPr>
                        <a:t>Puberty </a:t>
                      </a:r>
                      <a:r>
                        <a:rPr lang="en-GB" sz="1100" b="0" i="0" u="none" strike="noStrike" noProof="0" dirty="0">
                          <a:effectLst/>
                          <a:latin typeface="Calibri"/>
                        </a:rPr>
                        <a:t>– When the body begins to change and the child changes into a grown up. </a:t>
                      </a:r>
                    </a:p>
                    <a:p>
                      <a:pPr marL="0" lvl="0" indent="0" algn="l">
                        <a:lnSpc>
                          <a:spcPct val="100000"/>
                        </a:lnSpc>
                        <a:spcBef>
                          <a:spcPts val="0"/>
                        </a:spcBef>
                        <a:spcAft>
                          <a:spcPts val="0"/>
                        </a:spcAft>
                        <a:buNone/>
                      </a:pPr>
                      <a:r>
                        <a:rPr lang="en-GB" sz="1100" b="1" i="0" u="none" strike="noStrike" noProof="0" dirty="0">
                          <a:effectLst/>
                          <a:latin typeface="Calibri"/>
                        </a:rPr>
                        <a:t>Gestation </a:t>
                      </a:r>
                      <a:r>
                        <a:rPr lang="en-GB" sz="1100" b="0" i="0" u="none" strike="noStrike" noProof="0" dirty="0">
                          <a:effectLst/>
                          <a:latin typeface="Calibri"/>
                        </a:rPr>
                        <a:t>- The time period between conception until birth, during which the foetus develops in the womb. </a:t>
                      </a:r>
                    </a:p>
                    <a:p>
                      <a:pPr marL="285750" lvl="0" indent="-285750" algn="l">
                        <a:lnSpc>
                          <a:spcPct val="100000"/>
                        </a:lnSpc>
                        <a:spcBef>
                          <a:spcPts val="0"/>
                        </a:spcBef>
                        <a:spcAft>
                          <a:spcPts val="0"/>
                        </a:spcAft>
                        <a:buFont typeface="Symbol"/>
                        <a:buChar char="•"/>
                      </a:pPr>
                      <a:endParaRPr lang="en-GB" sz="1100" b="0" i="0" u="none" strike="noStrike" noProof="0" dirty="0">
                        <a:effectLst/>
                        <a:latin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0667031"/>
                  </a:ext>
                </a:extLst>
              </a:tr>
            </a:tbl>
          </a:graphicData>
        </a:graphic>
      </p:graphicFrame>
      <p:graphicFrame>
        <p:nvGraphicFramePr>
          <p:cNvPr id="17" name="Table 16">
            <a:extLst>
              <a:ext uri="{FF2B5EF4-FFF2-40B4-BE49-F238E27FC236}">
                <a16:creationId xmlns:a16="http://schemas.microsoft.com/office/drawing/2014/main" id="{4A974B56-6DCC-0FEA-C1B5-EB332B31091D}"/>
              </a:ext>
            </a:extLst>
          </p:cNvPr>
          <p:cNvGraphicFramePr>
            <a:graphicFrameLocks noGrp="1"/>
          </p:cNvGraphicFramePr>
          <p:nvPr>
            <p:extLst>
              <p:ext uri="{D42A27DB-BD31-4B8C-83A1-F6EECF244321}">
                <p14:modId xmlns:p14="http://schemas.microsoft.com/office/powerpoint/2010/main" val="1894416228"/>
              </p:ext>
            </p:extLst>
          </p:nvPr>
        </p:nvGraphicFramePr>
        <p:xfrm>
          <a:off x="4922315" y="1196826"/>
          <a:ext cx="4509455" cy="4178243"/>
        </p:xfrm>
        <a:graphic>
          <a:graphicData uri="http://schemas.openxmlformats.org/drawingml/2006/table">
            <a:tbl>
              <a:tblPr firstRow="1" firstCol="1" bandRow="1"/>
              <a:tblGrid>
                <a:gridCol w="4509455">
                  <a:extLst>
                    <a:ext uri="{9D8B030D-6E8A-4147-A177-3AD203B41FA5}">
                      <a16:colId xmlns:a16="http://schemas.microsoft.com/office/drawing/2014/main" val="2936660014"/>
                    </a:ext>
                  </a:extLst>
                </a:gridCol>
              </a:tblGrid>
              <a:tr h="276803">
                <a:tc>
                  <a:txBody>
                    <a:bodyPr/>
                    <a:lstStyle/>
                    <a:p>
                      <a:pPr>
                        <a:lnSpc>
                          <a:spcPct val="107000"/>
                        </a:lnSpc>
                        <a:spcAft>
                          <a:spcPts val="800"/>
                        </a:spcAft>
                      </a:pPr>
                      <a:r>
                        <a:rPr lang="en-GB" sz="1100" b="1" dirty="0">
                          <a:solidFill>
                            <a:srgbClr val="7030A0"/>
                          </a:solidFill>
                          <a:effectLst/>
                          <a:latin typeface="Calibri"/>
                          <a:ea typeface="Calibri" panose="020F0502020204030204" pitchFamily="34" charset="0"/>
                          <a:cs typeface="Times New Roman"/>
                        </a:rPr>
                        <a:t>Substantive knowledge:</a:t>
                      </a: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7124334"/>
                  </a:ext>
                </a:extLst>
              </a:tr>
              <a:tr h="3019673">
                <a:tc>
                  <a:txBody>
                    <a:bodyPr/>
                    <a:lstStyle/>
                    <a:p>
                      <a:pPr marL="0" lvl="0" indent="0" algn="l" fontAlgn="base">
                        <a:lnSpc>
                          <a:spcPct val="100000"/>
                        </a:lnSpc>
                        <a:spcBef>
                          <a:spcPts val="0"/>
                        </a:spcBef>
                        <a:spcAft>
                          <a:spcPts val="0"/>
                        </a:spcAft>
                        <a:buFont typeface="Symbol"/>
                        <a:buChar char="•"/>
                      </a:pPr>
                      <a:r>
                        <a:rPr lang="en-GB" sz="1600" b="0" i="0" u="none" strike="noStrike" baseline="0" noProof="0" dirty="0">
                          <a:effectLst/>
                          <a:latin typeface="Calibri"/>
                        </a:rPr>
                        <a:t>Puberty is when a child's body begins to develop and change as they become an adult.</a:t>
                      </a:r>
                    </a:p>
                    <a:p>
                      <a:pPr marL="0" lvl="0" indent="0" algn="l">
                        <a:lnSpc>
                          <a:spcPct val="100000"/>
                        </a:lnSpc>
                        <a:spcBef>
                          <a:spcPts val="0"/>
                        </a:spcBef>
                        <a:spcAft>
                          <a:spcPts val="0"/>
                        </a:spcAft>
                        <a:buFont typeface="Symbol"/>
                        <a:buChar char="•"/>
                      </a:pPr>
                      <a:r>
                        <a:rPr lang="en-GB" sz="1600" b="0" i="0" u="none" strike="noStrike" baseline="0" noProof="0" dirty="0">
                          <a:effectLst/>
                          <a:latin typeface="Calibri"/>
                        </a:rPr>
                        <a:t>Animals’ bodies develop and change over time, for example a male lion will grow a mane as it becomes an adult</a:t>
                      </a:r>
                    </a:p>
                    <a:p>
                      <a:pPr marL="0" lvl="0" indent="0" algn="l">
                        <a:lnSpc>
                          <a:spcPct val="100000"/>
                        </a:lnSpc>
                        <a:spcBef>
                          <a:spcPts val="0"/>
                        </a:spcBef>
                        <a:spcAft>
                          <a:spcPts val="0"/>
                        </a:spcAft>
                        <a:buFont typeface="Symbol"/>
                        <a:buChar char="•"/>
                      </a:pPr>
                      <a:r>
                        <a:rPr lang="en-GB" sz="1600" b="0" i="0" u="none" strike="noStrike" baseline="0" noProof="0" dirty="0">
                          <a:effectLst/>
                          <a:latin typeface="Calibri"/>
                        </a:rPr>
                        <a:t>Animals start as an embryo in the womb of the female. </a:t>
                      </a:r>
                    </a:p>
                    <a:p>
                      <a:pPr marL="0" lvl="0" indent="0" algn="l">
                        <a:lnSpc>
                          <a:spcPct val="100000"/>
                        </a:lnSpc>
                        <a:spcBef>
                          <a:spcPts val="0"/>
                        </a:spcBef>
                        <a:spcAft>
                          <a:spcPts val="0"/>
                        </a:spcAft>
                        <a:buFont typeface="Symbol"/>
                        <a:buChar char="•"/>
                      </a:pPr>
                      <a:r>
                        <a:rPr lang="en-GB" sz="1600" b="0" i="0" u="none" strike="noStrike" baseline="0" noProof="0" dirty="0">
                          <a:effectLst/>
                          <a:latin typeface="Calibri"/>
                        </a:rPr>
                        <a:t>Foetus is the unborn offspring of an animal. </a:t>
                      </a:r>
                    </a:p>
                    <a:p>
                      <a:pPr marL="0" lvl="0" indent="0" algn="l">
                        <a:lnSpc>
                          <a:spcPct val="100000"/>
                        </a:lnSpc>
                        <a:spcBef>
                          <a:spcPts val="0"/>
                        </a:spcBef>
                        <a:spcAft>
                          <a:spcPts val="0"/>
                        </a:spcAft>
                        <a:buFont typeface="Symbol"/>
                        <a:buChar char="•"/>
                      </a:pPr>
                      <a:r>
                        <a:rPr lang="en-GB" sz="1600" b="0" i="0" u="none" strike="noStrike" baseline="0" noProof="0" dirty="0">
                          <a:effectLst/>
                          <a:latin typeface="Calibri"/>
                        </a:rPr>
                        <a:t>Different animals have different gestation periods, a humans gestation period is 9 months, whereas an elephant's is 22 months </a:t>
                      </a:r>
                    </a:p>
                    <a:p>
                      <a:pPr marL="0" lvl="0" indent="0" algn="l">
                        <a:lnSpc>
                          <a:spcPct val="100000"/>
                        </a:lnSpc>
                        <a:spcBef>
                          <a:spcPts val="0"/>
                        </a:spcBef>
                        <a:spcAft>
                          <a:spcPts val="0"/>
                        </a:spcAft>
                        <a:buFont typeface="Symbol"/>
                        <a:buChar char="•"/>
                      </a:pPr>
                      <a:r>
                        <a:rPr lang="en-GB" sz="1600" b="0" i="0" u="none" strike="noStrike" baseline="0" noProof="0" dirty="0">
                          <a:effectLst/>
                          <a:latin typeface="Calibri"/>
                        </a:rPr>
                        <a:t>Humans cycle is: Embryo, foetus, baby, toddler, child, teenager, adult, elderly adult. </a:t>
                      </a:r>
                    </a:p>
                    <a:p>
                      <a:pPr marL="0" lvl="0" indent="0" algn="l">
                        <a:lnSpc>
                          <a:spcPct val="100000"/>
                        </a:lnSpc>
                        <a:spcBef>
                          <a:spcPts val="0"/>
                        </a:spcBef>
                        <a:spcAft>
                          <a:spcPts val="0"/>
                        </a:spcAft>
                        <a:buFont typeface="Symbol"/>
                        <a:buChar char="•"/>
                      </a:pPr>
                      <a:r>
                        <a:rPr lang="en-GB" sz="1600" b="0" i="0" u="none" strike="noStrike" baseline="0" noProof="0" dirty="0">
                          <a:effectLst/>
                          <a:latin typeface="Calibri"/>
                        </a:rPr>
                        <a:t>All animals grow and develop with age. </a:t>
                      </a:r>
                    </a:p>
                    <a:p>
                      <a:pPr marL="0" lvl="0" indent="0" algn="l">
                        <a:lnSpc>
                          <a:spcPct val="100000"/>
                        </a:lnSpc>
                        <a:spcBef>
                          <a:spcPts val="0"/>
                        </a:spcBef>
                        <a:spcAft>
                          <a:spcPts val="0"/>
                        </a:spcAft>
                        <a:buFont typeface="Symbol"/>
                        <a:buChar char="•"/>
                      </a:pPr>
                      <a:r>
                        <a:rPr lang="en-GB" sz="1600" b="0" i="0" u="none" strike="noStrike" baseline="0" noProof="0" dirty="0">
                          <a:effectLst/>
                          <a:latin typeface="Calibri"/>
                        </a:rPr>
                        <a:t>Human bodies develop most before the adult stage of life.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0192708"/>
                  </a:ext>
                </a:extLst>
              </a:tr>
            </a:tbl>
          </a:graphicData>
        </a:graphic>
      </p:graphicFrame>
      <p:pic>
        <p:nvPicPr>
          <p:cNvPr id="8" name="Picture 8">
            <a:extLst>
              <a:ext uri="{FF2B5EF4-FFF2-40B4-BE49-F238E27FC236}">
                <a16:creationId xmlns:a16="http://schemas.microsoft.com/office/drawing/2014/main" id="{95F390BC-1A72-466D-84D9-0D26EE149D58}"/>
              </a:ext>
            </a:extLst>
          </p:cNvPr>
          <p:cNvPicPr>
            <a:picLocks noChangeAspect="1"/>
          </p:cNvPicPr>
          <p:nvPr/>
        </p:nvPicPr>
        <p:blipFill>
          <a:blip r:embed="rId2"/>
          <a:stretch>
            <a:fillRect/>
          </a:stretch>
        </p:blipFill>
        <p:spPr>
          <a:xfrm>
            <a:off x="9618387" y="149295"/>
            <a:ext cx="2743200" cy="1793461"/>
          </a:xfrm>
          <a:prstGeom prst="rect">
            <a:avLst/>
          </a:prstGeom>
        </p:spPr>
      </p:pic>
      <p:pic>
        <p:nvPicPr>
          <p:cNvPr id="9" name="Picture 9" descr="A picture containing mammal, big cat, lion, cat&#10;&#10;Description automatically generated">
            <a:extLst>
              <a:ext uri="{FF2B5EF4-FFF2-40B4-BE49-F238E27FC236}">
                <a16:creationId xmlns:a16="http://schemas.microsoft.com/office/drawing/2014/main" id="{118F75FB-6C71-0889-807E-B0A4A9A92C8F}"/>
              </a:ext>
            </a:extLst>
          </p:cNvPr>
          <p:cNvPicPr>
            <a:picLocks noChangeAspect="1"/>
          </p:cNvPicPr>
          <p:nvPr/>
        </p:nvPicPr>
        <p:blipFill>
          <a:blip r:embed="rId3"/>
          <a:stretch>
            <a:fillRect/>
          </a:stretch>
        </p:blipFill>
        <p:spPr>
          <a:xfrm>
            <a:off x="9915525" y="4930065"/>
            <a:ext cx="2207419" cy="1712746"/>
          </a:xfrm>
          <a:prstGeom prst="rect">
            <a:avLst/>
          </a:prstGeom>
        </p:spPr>
      </p:pic>
      <p:pic>
        <p:nvPicPr>
          <p:cNvPr id="10" name="Picture 10" descr="Shape, circle&#10;&#10;Description automatically generated">
            <a:extLst>
              <a:ext uri="{FF2B5EF4-FFF2-40B4-BE49-F238E27FC236}">
                <a16:creationId xmlns:a16="http://schemas.microsoft.com/office/drawing/2014/main" id="{AB0F52FA-BC65-C328-D42F-D7003E694D7F}"/>
              </a:ext>
            </a:extLst>
          </p:cNvPr>
          <p:cNvPicPr>
            <a:picLocks noChangeAspect="1"/>
          </p:cNvPicPr>
          <p:nvPr/>
        </p:nvPicPr>
        <p:blipFill>
          <a:blip r:embed="rId4"/>
          <a:stretch>
            <a:fillRect/>
          </a:stretch>
        </p:blipFill>
        <p:spPr>
          <a:xfrm>
            <a:off x="9906380" y="2398154"/>
            <a:ext cx="2157033" cy="2425435"/>
          </a:xfrm>
          <a:prstGeom prst="rect">
            <a:avLst/>
          </a:prstGeom>
        </p:spPr>
      </p:pic>
      <p:graphicFrame>
        <p:nvGraphicFramePr>
          <p:cNvPr id="5" name="Table 4">
            <a:extLst>
              <a:ext uri="{FF2B5EF4-FFF2-40B4-BE49-F238E27FC236}">
                <a16:creationId xmlns:a16="http://schemas.microsoft.com/office/drawing/2014/main" id="{2A8A32F3-5E22-9257-F6F6-DE21D60F66FD}"/>
              </a:ext>
            </a:extLst>
          </p:cNvPr>
          <p:cNvGraphicFramePr>
            <a:graphicFrameLocks noGrp="1"/>
          </p:cNvGraphicFramePr>
          <p:nvPr>
            <p:extLst>
              <p:ext uri="{D42A27DB-BD31-4B8C-83A1-F6EECF244321}">
                <p14:modId xmlns:p14="http://schemas.microsoft.com/office/powerpoint/2010/main" val="3759137058"/>
              </p:ext>
            </p:extLst>
          </p:nvPr>
        </p:nvGraphicFramePr>
        <p:xfrm>
          <a:off x="189810" y="741121"/>
          <a:ext cx="2654608" cy="5966460"/>
        </p:xfrm>
        <a:graphic>
          <a:graphicData uri="http://schemas.openxmlformats.org/drawingml/2006/table">
            <a:tbl>
              <a:tblPr firstRow="1" bandRow="1">
                <a:tableStyleId>{5940675A-B579-460E-94D1-54222C63F5DA}</a:tableStyleId>
              </a:tblPr>
              <a:tblGrid>
                <a:gridCol w="2654608">
                  <a:extLst>
                    <a:ext uri="{9D8B030D-6E8A-4147-A177-3AD203B41FA5}">
                      <a16:colId xmlns:a16="http://schemas.microsoft.com/office/drawing/2014/main" val="2870742"/>
                    </a:ext>
                  </a:extLst>
                </a:gridCol>
              </a:tblGrid>
              <a:tr h="142501">
                <a:tc>
                  <a:txBody>
                    <a:bodyPr/>
                    <a:lstStyle/>
                    <a:p>
                      <a:pPr algn="l" rtl="0" fontAlgn="base"/>
                      <a:r>
                        <a:rPr lang="en-GB" sz="1200" b="1" dirty="0">
                          <a:solidFill>
                            <a:srgbClr val="7030A0"/>
                          </a:solidFill>
                          <a:effectLst/>
                        </a:rPr>
                        <a:t>Prior Learning​​​</a:t>
                      </a:r>
                      <a:endParaRPr lang="en-GB" b="1">
                        <a:solidFill>
                          <a:srgbClr val="7030A0"/>
                        </a:solidFill>
                        <a:effectLst/>
                      </a:endParaRPr>
                    </a:p>
                  </a:txBody>
                  <a:tcPr/>
                </a:tc>
                <a:extLst>
                  <a:ext uri="{0D108BD9-81ED-4DB2-BD59-A6C34878D82A}">
                    <a16:rowId xmlns:a16="http://schemas.microsoft.com/office/drawing/2014/main" val="1567629325"/>
                  </a:ext>
                </a:extLst>
              </a:tr>
              <a:tr h="5359743">
                <a:tc>
                  <a:txBody>
                    <a:bodyPr/>
                    <a:lstStyle/>
                    <a:p>
                      <a:pPr lvl="0">
                        <a:buNone/>
                      </a:pPr>
                      <a:r>
                        <a:rPr lang="en-GB" sz="1050" b="1" i="0" u="none" strike="noStrike" noProof="0" dirty="0">
                          <a:solidFill>
                            <a:srgbClr val="7030A0"/>
                          </a:solidFill>
                          <a:effectLst/>
                          <a:latin typeface="Calibri"/>
                        </a:rPr>
                        <a:t>EYFS:</a:t>
                      </a:r>
                      <a:r>
                        <a:rPr lang="en-GB" sz="1050" b="0" i="0" u="none" strike="noStrike" noProof="0" dirty="0">
                          <a:solidFill>
                            <a:srgbClr val="000000"/>
                          </a:solidFill>
                          <a:effectLst/>
                          <a:latin typeface="Calibri"/>
                        </a:rPr>
                        <a:t> The five senses are sight, touch, taste, smell, hearing (supporting the use of the FANTASTICS) </a:t>
                      </a:r>
                      <a:endParaRPr lang="en-US" sz="1050" b="0" i="0" u="none" strike="noStrike" noProof="0" dirty="0">
                        <a:solidFill>
                          <a:srgbClr val="000000"/>
                        </a:solidFill>
                        <a:effectLst/>
                        <a:latin typeface="Calibri"/>
                      </a:endParaRPr>
                    </a:p>
                    <a:p>
                      <a:pPr lvl="0">
                        <a:buNone/>
                      </a:pPr>
                      <a:endParaRPr lang="en-GB" sz="1050" b="0" i="0" u="none" strike="noStrike" noProof="0" dirty="0">
                        <a:solidFill>
                          <a:srgbClr val="000000"/>
                        </a:solidFill>
                        <a:effectLst/>
                        <a:latin typeface="Calibri"/>
                      </a:endParaRPr>
                    </a:p>
                    <a:p>
                      <a:pPr lvl="0">
                        <a:buNone/>
                      </a:pPr>
                      <a:r>
                        <a:rPr lang="en-GB" sz="1050" b="1" i="0" u="none" strike="noStrike" noProof="0" dirty="0">
                          <a:solidFill>
                            <a:srgbClr val="7030A0"/>
                          </a:solidFill>
                          <a:effectLst/>
                          <a:latin typeface="Calibri"/>
                        </a:rPr>
                        <a:t>Year 1</a:t>
                      </a:r>
                      <a:r>
                        <a:rPr lang="en-GB" sz="1050" b="0" i="0" u="none" strike="noStrike" noProof="0" dirty="0">
                          <a:solidFill>
                            <a:srgbClr val="7030A0"/>
                          </a:solidFill>
                          <a:effectLst/>
                          <a:latin typeface="Calibri"/>
                        </a:rPr>
                        <a:t>:</a:t>
                      </a:r>
                      <a:r>
                        <a:rPr lang="en-GB" sz="1050" b="0" i="0" u="none" strike="noStrike" noProof="0" dirty="0">
                          <a:solidFill>
                            <a:srgbClr val="000000"/>
                          </a:solidFill>
                          <a:effectLst/>
                          <a:latin typeface="Calibri"/>
                        </a:rPr>
                        <a:t> Humans are mammals and have 2 hands to touch, two ears to hear, one nose to smell, two eyes to see and a tongue to taste.  Children were taught basic body parts</a:t>
                      </a:r>
                    </a:p>
                    <a:p>
                      <a:pPr lvl="0">
                        <a:buNone/>
                      </a:pPr>
                      <a:endParaRPr lang="en-GB" sz="1050" b="0" i="0" u="none" strike="noStrike" noProof="0" dirty="0">
                        <a:solidFill>
                          <a:srgbClr val="000000"/>
                        </a:solidFill>
                        <a:effectLst/>
                        <a:latin typeface="Calibri"/>
                      </a:endParaRPr>
                    </a:p>
                    <a:p>
                      <a:pPr lvl="0">
                        <a:buNone/>
                      </a:pPr>
                      <a:r>
                        <a:rPr lang="en-GB" sz="1050" b="1" i="0" u="none" strike="noStrike" noProof="0" dirty="0">
                          <a:solidFill>
                            <a:srgbClr val="7030A0"/>
                          </a:solidFill>
                          <a:effectLst/>
                          <a:latin typeface="Calibri"/>
                        </a:rPr>
                        <a:t>Year 2:</a:t>
                      </a:r>
                      <a:r>
                        <a:rPr lang="en-GB" sz="1050" b="0" i="0" u="none" strike="noStrike" noProof="0" dirty="0">
                          <a:solidFill>
                            <a:srgbClr val="000000"/>
                          </a:solidFill>
                          <a:effectLst/>
                          <a:latin typeface="Calibri"/>
                        </a:rPr>
                        <a:t>  Children explore what food is healthy and unhealthy. The importance of </a:t>
                      </a:r>
                      <a:r>
                        <a:rPr lang="en-US" sz="1050" b="0" i="0" u="none" strike="noStrike" noProof="0" dirty="0">
                          <a:solidFill>
                            <a:srgbClr val="000000"/>
                          </a:solidFill>
                          <a:effectLst/>
                          <a:latin typeface="Calibri"/>
                        </a:rPr>
                        <a:t>exercise and hygiene (including oral health). </a:t>
                      </a:r>
                      <a:r>
                        <a:rPr lang="en-GB" sz="1050" b="0" i="0" u="none" strike="noStrike" noProof="0" dirty="0">
                          <a:solidFill>
                            <a:srgbClr val="000000"/>
                          </a:solidFill>
                          <a:effectLst/>
                          <a:latin typeface="Calibri"/>
                        </a:rPr>
                        <a:t>To grow into a healthy adult, we must eat the right types of food in the right amount and exercise. To stay alive, all humans have three basic needs for survival: water, food and air. </a:t>
                      </a:r>
                    </a:p>
                    <a:p>
                      <a:pPr lvl="0">
                        <a:buNone/>
                      </a:pPr>
                      <a:endParaRPr lang="en-GB" sz="1050" b="0" i="0" u="none" strike="noStrike" noProof="0" dirty="0">
                        <a:solidFill>
                          <a:srgbClr val="000000"/>
                        </a:solidFill>
                        <a:effectLst/>
                        <a:latin typeface="Calibri"/>
                      </a:endParaRPr>
                    </a:p>
                    <a:p>
                      <a:pPr marL="0" lvl="0" indent="0" algn="l">
                        <a:buNone/>
                      </a:pPr>
                      <a:r>
                        <a:rPr lang="en-GB" sz="1050" b="1" i="0" u="none" strike="noStrike" noProof="0" dirty="0">
                          <a:solidFill>
                            <a:srgbClr val="7030A0"/>
                          </a:solidFill>
                          <a:effectLst/>
                          <a:latin typeface="Calibri"/>
                        </a:rPr>
                        <a:t>Year 3:</a:t>
                      </a:r>
                      <a:r>
                        <a:rPr lang="en-GB" sz="1050" b="0" i="0" u="none" strike="noStrike" noProof="0" dirty="0">
                          <a:solidFill>
                            <a:srgbClr val="000000"/>
                          </a:solidFill>
                          <a:effectLst/>
                          <a:latin typeface="Calibri"/>
                        </a:rPr>
                        <a:t> Children learnt that we need nutrients </a:t>
                      </a:r>
                      <a:r>
                        <a:rPr lang="en-US" sz="1050" b="0" i="0" u="none" strike="noStrike" noProof="0" dirty="0">
                          <a:solidFill>
                            <a:srgbClr val="000000"/>
                          </a:solidFill>
                          <a:effectLst/>
                          <a:latin typeface="Calibri"/>
                        </a:rPr>
                        <a:t>to be able to grow and develop. Children learnt about the function of our skeletons and muscles. </a:t>
                      </a:r>
                    </a:p>
                    <a:p>
                      <a:pPr lvl="0" algn="l">
                        <a:buNone/>
                      </a:pPr>
                      <a:endParaRPr lang="en-GB" sz="1050" dirty="0">
                        <a:effectLst/>
                        <a:latin typeface="Calibri"/>
                      </a:endParaRPr>
                    </a:p>
                    <a:p>
                      <a:pPr marL="0" lvl="0" indent="0" algn="l">
                        <a:buClr>
                          <a:srgbClr val="000000"/>
                        </a:buClr>
                        <a:buNone/>
                      </a:pPr>
                      <a:r>
                        <a:rPr lang="en-GB" sz="1050" b="1" dirty="0">
                          <a:solidFill>
                            <a:srgbClr val="7030A0"/>
                          </a:solidFill>
                          <a:effectLst/>
                          <a:latin typeface="Calibri"/>
                        </a:rPr>
                        <a:t>Year 4: </a:t>
                      </a:r>
                      <a:r>
                        <a:rPr lang="en-GB" sz="1050" b="0" dirty="0">
                          <a:solidFill>
                            <a:schemeClr val="tx1"/>
                          </a:solidFill>
                          <a:effectLst/>
                          <a:latin typeface="Calibri"/>
                        </a:rPr>
                        <a:t>Children learnt about</a:t>
                      </a:r>
                      <a:r>
                        <a:rPr lang="en-US" sz="1050" b="0" u="none" strike="noStrike" noProof="0" dirty="0">
                          <a:solidFill>
                            <a:schemeClr val="tx1"/>
                          </a:solidFill>
                          <a:effectLst/>
                          <a:latin typeface="Calibri"/>
                        </a:rPr>
                        <a:t> </a:t>
                      </a:r>
                      <a:r>
                        <a:rPr lang="en-US" sz="1050" u="none" strike="noStrike" noProof="0" dirty="0">
                          <a:solidFill>
                            <a:srgbClr val="111111"/>
                          </a:solidFill>
                          <a:effectLst/>
                          <a:latin typeface="Calibri"/>
                        </a:rPr>
                        <a:t>digestive system and its main parts- the mouth, esophagus, stomach, small intestine, large intestine, rectum and anus. Children are taught that the digestive system breaks down food into tiny particles which are absorbed into the blood. Children identify the</a:t>
                      </a:r>
                      <a:r>
                        <a:rPr lang="en-US" sz="1050" u="none" strike="noStrike" noProof="0" dirty="0">
                          <a:solidFill>
                            <a:srgbClr val="000000"/>
                          </a:solidFill>
                          <a:effectLst/>
                          <a:latin typeface="Calibri"/>
                        </a:rPr>
                        <a:t> different types of teeth including molars, incisors and canines and the importance of teeth.  Children are also introduced to how energy is passed from herbivores to carnivores.</a:t>
                      </a:r>
                      <a:endParaRPr lang="en-GB" sz="1050">
                        <a:latin typeface="Calibri"/>
                      </a:endParaRPr>
                    </a:p>
                  </a:txBody>
                  <a:tcPr/>
                </a:tc>
                <a:extLst>
                  <a:ext uri="{0D108BD9-81ED-4DB2-BD59-A6C34878D82A}">
                    <a16:rowId xmlns:a16="http://schemas.microsoft.com/office/drawing/2014/main" val="736237747"/>
                  </a:ext>
                </a:extLst>
              </a:tr>
            </a:tbl>
          </a:graphicData>
        </a:graphic>
      </p:graphicFrame>
      <p:pic>
        <p:nvPicPr>
          <p:cNvPr id="2" name="Picture 5" descr="An elephant with organs inside&#10;&#10;Description automatically generated">
            <a:extLst>
              <a:ext uri="{FF2B5EF4-FFF2-40B4-BE49-F238E27FC236}">
                <a16:creationId xmlns:a16="http://schemas.microsoft.com/office/drawing/2014/main" id="{21D1AA71-DC32-C491-5A70-2198484CB25C}"/>
              </a:ext>
            </a:extLst>
          </p:cNvPr>
          <p:cNvPicPr>
            <a:picLocks noChangeAspect="1"/>
          </p:cNvPicPr>
          <p:nvPr/>
        </p:nvPicPr>
        <p:blipFill>
          <a:blip r:embed="rId5"/>
          <a:stretch>
            <a:fillRect/>
          </a:stretch>
        </p:blipFill>
        <p:spPr>
          <a:xfrm>
            <a:off x="2968487" y="5343614"/>
            <a:ext cx="1914940" cy="1515816"/>
          </a:xfrm>
          <a:prstGeom prst="rect">
            <a:avLst/>
          </a:prstGeom>
        </p:spPr>
      </p:pic>
      <p:pic>
        <p:nvPicPr>
          <p:cNvPr id="7" name="Picture 10" descr="A comparison of different types of lions&#10;&#10;Description automatically generated">
            <a:extLst>
              <a:ext uri="{FF2B5EF4-FFF2-40B4-BE49-F238E27FC236}">
                <a16:creationId xmlns:a16="http://schemas.microsoft.com/office/drawing/2014/main" id="{8D16BDD8-D667-AFF0-1EDB-3255B0F5C408}"/>
              </a:ext>
            </a:extLst>
          </p:cNvPr>
          <p:cNvPicPr>
            <a:picLocks noChangeAspect="1"/>
          </p:cNvPicPr>
          <p:nvPr/>
        </p:nvPicPr>
        <p:blipFill>
          <a:blip r:embed="rId6"/>
          <a:stretch>
            <a:fillRect/>
          </a:stretch>
        </p:blipFill>
        <p:spPr>
          <a:xfrm>
            <a:off x="5652052" y="5216940"/>
            <a:ext cx="3494156" cy="1758121"/>
          </a:xfrm>
          <a:prstGeom prst="rect">
            <a:avLst/>
          </a:prstGeom>
        </p:spPr>
      </p:pic>
    </p:spTree>
    <p:extLst>
      <p:ext uri="{BB962C8B-B14F-4D97-AF65-F5344CB8AC3E}">
        <p14:creationId xmlns:p14="http://schemas.microsoft.com/office/powerpoint/2010/main" val="3757136568"/>
      </p:ext>
    </p:extLst>
  </p:cSld>
  <p:clrMapOvr>
    <a:masterClrMapping/>
  </p:clrMapOvr>
</p:sld>
</file>

<file path=ppt/theme/theme1.xml><?xml version="1.0" encoding="utf-8"?>
<a:theme xmlns:a="http://schemas.openxmlformats.org/drawingml/2006/main" name="Facet">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bdaa650-8cd8-42f6-940f-8c4192b28714" xsi:nil="true"/>
    <lcf76f155ced4ddcb4097134ff3c332f xmlns="8b73fee4-4ac8-4f88-ad2e-4ab6413e1b1c">
      <Terms xmlns="http://schemas.microsoft.com/office/infopath/2007/PartnerControls"/>
    </lcf76f155ced4ddcb4097134ff3c332f>
    <SharedWithUsers xmlns="fbdaa650-8cd8-42f6-940f-8c4192b28714">
      <UserInfo>
        <DisplayName/>
        <AccountId xsi:nil="true"/>
        <AccountType/>
      </UserInfo>
    </SharedWithUsers>
    <MediaLengthInSeconds xmlns="8b73fee4-4ac8-4f88-ad2e-4ab6413e1b1c"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8" ma:contentTypeDescription="Create a new document." ma:contentTypeScope="" ma:versionID="022ec7ac03cae412e9e122297c51b85b">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f72f75c160a832d82c99819a47462b20"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e85d434-088b-4a0c-a0e6-a780414f8814}"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D770B42-6AB1-4742-A7C9-0033CE9B861B}">
  <ds:schemaRefs>
    <ds:schemaRef ds:uri="http://schemas.microsoft.com/office/2006/metadata/properties"/>
    <ds:schemaRef ds:uri="http://schemas.microsoft.com/office/2006/documentManagement/types"/>
    <ds:schemaRef ds:uri="8b73fee4-4ac8-4f88-ad2e-4ab6413e1b1c"/>
    <ds:schemaRef ds:uri="http://purl.org/dc/elements/1.1/"/>
    <ds:schemaRef ds:uri="http://schemas.openxmlformats.org/package/2006/metadata/core-properties"/>
    <ds:schemaRef ds:uri="http://schemas.microsoft.com/office/infopath/2007/PartnerControls"/>
    <ds:schemaRef ds:uri="fbdaa650-8cd8-42f6-940f-8c4192b28714"/>
    <ds:schemaRef ds:uri="http://purl.org/dc/terms/"/>
    <ds:schemaRef ds:uri="http://www.w3.org/XML/1998/namespace"/>
    <ds:schemaRef ds:uri="http://purl.org/dc/dcmitype/"/>
  </ds:schemaRefs>
</ds:datastoreItem>
</file>

<file path=customXml/itemProps2.xml><?xml version="1.0" encoding="utf-8"?>
<ds:datastoreItem xmlns:ds="http://schemas.openxmlformats.org/officeDocument/2006/customXml" ds:itemID="{6F04AFA0-56E6-4D61-A7EE-39B33765E3D1}">
  <ds:schemaRefs>
    <ds:schemaRef ds:uri="http://schemas.microsoft.com/sharepoint/v3/contenttype/forms"/>
  </ds:schemaRefs>
</ds:datastoreItem>
</file>

<file path=customXml/itemProps3.xml><?xml version="1.0" encoding="utf-8"?>
<ds:datastoreItem xmlns:ds="http://schemas.openxmlformats.org/officeDocument/2006/customXml" ds:itemID="{51D4CDE7-3589-4BC4-88EE-ABD3C71692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b73fee4-4ac8-4f88-ad2e-4ab6413e1b1c"/>
    <ds:schemaRef ds:uri="fbdaa650-8cd8-42f6-940f-8c4192b287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TM02900688[[fn=Facet]]</Template>
  <TotalTime>0</TotalTime>
  <Words>1903</Words>
  <Application>Microsoft Office PowerPoint</Application>
  <PresentationFormat>Widescreen</PresentationFormat>
  <Paragraphs>162</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Facet</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Beldham</dc:creator>
  <cp:lastModifiedBy>V Lawson</cp:lastModifiedBy>
  <cp:revision>1090</cp:revision>
  <dcterms:created xsi:type="dcterms:W3CDTF">2023-03-17T10:15:59Z</dcterms:created>
  <dcterms:modified xsi:type="dcterms:W3CDTF">2024-02-21T18:55:44Z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2023-03-17T12:45:07Z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a000942b-8426-4c1d-9799-b3c03e53af05</vt:lpwstr>
  </property>
  <property fmtid="{D5CDD505-2E9C-101B-9397-08002B2CF9AE}" pid="8" name="MSIP_Label_f9d133d5-5401-4903-95cd-de83b334d2cb_ContentBits">
    <vt:lpwstr>0</vt:lpwstr>
  </property>
  <property fmtid="{D5CDD505-2E9C-101B-9397-08002B2CF9AE}" pid="9" name="ContentTypeId">
    <vt:lpwstr>0x010100F3E5687FBB17144BBF058BF3091118F4</vt:lpwstr>
  </property>
  <property fmtid="{D5CDD505-2E9C-101B-9397-08002B2CF9AE}" pid="10" name="Order">
    <vt:r8>26525300</vt:r8>
  </property>
  <property fmtid="{D5CDD505-2E9C-101B-9397-08002B2CF9AE}" pid="11" name="ComplianceAssetId">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