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4"/>
  </p:sldMasterIdLst>
  <p:sldIdLst>
    <p:sldId id="256" r:id="rId5"/>
    <p:sldId id="260" r:id="rId6"/>
    <p:sldId id="257" r:id="rId7"/>
    <p:sldId id="261" r:id="rId8"/>
    <p:sldId id="258" r:id="rId9"/>
    <p:sldId id="26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9280EF-02E2-A0F3-28F3-7829E739E877}" v="1" dt="2024-03-28T13:39:42.4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artholomew" userId="S::sbartholomew@nottinghamacademy.org::21233c22-9a59-4220-89ca-0fe57062721b" providerId="AD" clId="Web-{13C80600-67F4-E48A-CEB6-6B09CEA13B5F}"/>
    <pc:docChg chg="modSld">
      <pc:chgData name="S Bartholomew" userId="S::sbartholomew@nottinghamacademy.org::21233c22-9a59-4220-89ca-0fe57062721b" providerId="AD" clId="Web-{13C80600-67F4-E48A-CEB6-6B09CEA13B5F}" dt="2023-12-02T11:49:17.047" v="163"/>
      <pc:docMkLst>
        <pc:docMk/>
      </pc:docMkLst>
      <pc:sldChg chg="modSp">
        <pc:chgData name="S Bartholomew" userId="S::sbartholomew@nottinghamacademy.org::21233c22-9a59-4220-89ca-0fe57062721b" providerId="AD" clId="Web-{13C80600-67F4-E48A-CEB6-6B09CEA13B5F}" dt="2023-12-02T11:49:17.047" v="163"/>
        <pc:sldMkLst>
          <pc:docMk/>
          <pc:sldMk cId="356332812" sldId="262"/>
        </pc:sldMkLst>
        <pc:graphicFrameChg chg="mod modGraphic">
          <ac:chgData name="S Bartholomew" userId="S::sbartholomew@nottinghamacademy.org::21233c22-9a59-4220-89ca-0fe57062721b" providerId="AD" clId="Web-{13C80600-67F4-E48A-CEB6-6B09CEA13B5F}" dt="2023-12-02T11:47:25.123" v="101"/>
          <ac:graphicFrameMkLst>
            <pc:docMk/>
            <pc:sldMk cId="356332812" sldId="262"/>
            <ac:graphicFrameMk id="3" creationId="{2029A7BE-D615-93D7-EA54-FB62A773E5E4}"/>
          </ac:graphicFrameMkLst>
        </pc:graphicFrameChg>
        <pc:graphicFrameChg chg="mod modGraphic">
          <ac:chgData name="S Bartholomew" userId="S::sbartholomew@nottinghamacademy.org::21233c22-9a59-4220-89ca-0fe57062721b" providerId="AD" clId="Web-{13C80600-67F4-E48A-CEB6-6B09CEA13B5F}" dt="2023-12-02T11:49:17.047" v="163"/>
          <ac:graphicFrameMkLst>
            <pc:docMk/>
            <pc:sldMk cId="356332812" sldId="262"/>
            <ac:graphicFrameMk id="7" creationId="{A83BDF58-54FD-875F-4483-91F08469FE97}"/>
          </ac:graphicFrameMkLst>
        </pc:graphicFrameChg>
      </pc:sldChg>
    </pc:docChg>
  </pc:docChgLst>
  <pc:docChgLst>
    <pc:chgData name="S Bartholomew" userId="S::sbartholomew@nottinghamacademy.org::21233c22-9a59-4220-89ca-0fe57062721b" providerId="AD" clId="Web-{449280EF-02E2-A0F3-28F3-7829E739E877}"/>
    <pc:docChg chg="modSld">
      <pc:chgData name="S Bartholomew" userId="S::sbartholomew@nottinghamacademy.org::21233c22-9a59-4220-89ca-0fe57062721b" providerId="AD" clId="Web-{449280EF-02E2-A0F3-28F3-7829E739E877}" dt="2024-03-28T13:39:42.480" v="0" actId="1076"/>
      <pc:docMkLst>
        <pc:docMk/>
      </pc:docMkLst>
      <pc:sldChg chg="modSp">
        <pc:chgData name="S Bartholomew" userId="S::sbartholomew@nottinghamacademy.org::21233c22-9a59-4220-89ca-0fe57062721b" providerId="AD" clId="Web-{449280EF-02E2-A0F3-28F3-7829E739E877}" dt="2024-03-28T13:39:42.480" v="0" actId="1076"/>
        <pc:sldMkLst>
          <pc:docMk/>
          <pc:sldMk cId="621355628" sldId="257"/>
        </pc:sldMkLst>
        <pc:picChg chg="mod">
          <ac:chgData name="S Bartholomew" userId="S::sbartholomew@nottinghamacademy.org::21233c22-9a59-4220-89ca-0fe57062721b" providerId="AD" clId="Web-{449280EF-02E2-A0F3-28F3-7829E739E877}" dt="2024-03-28T13:39:42.480" v="0" actId="1076"/>
          <ac:picMkLst>
            <pc:docMk/>
            <pc:sldMk cId="621355628" sldId="257"/>
            <ac:picMk id="10" creationId="{C4B2C85D-ACDF-4671-1440-86FD60BA634A}"/>
          </ac:picMkLst>
        </pc:picChg>
      </pc:sldChg>
    </pc:docChg>
  </pc:docChgLst>
  <pc:docChgLst>
    <pc:chgData name="K Pilsbury" userId="S::kpilsbury@nottinghamacademy.org::313642e9-db1c-4bc3-8a7b-ee5844d3e376" providerId="AD" clId="Web-{1F0F8575-2722-84C0-10F7-F2D28F81CBC2}"/>
    <pc:docChg chg="modSld">
      <pc:chgData name="K Pilsbury" userId="S::kpilsbury@nottinghamacademy.org::313642e9-db1c-4bc3-8a7b-ee5844d3e376" providerId="AD" clId="Web-{1F0F8575-2722-84C0-10F7-F2D28F81CBC2}" dt="2023-11-28T14:27:58.064" v="9"/>
      <pc:docMkLst>
        <pc:docMk/>
      </pc:docMkLst>
      <pc:sldChg chg="modSp">
        <pc:chgData name="K Pilsbury" userId="S::kpilsbury@nottinghamacademy.org::313642e9-db1c-4bc3-8a7b-ee5844d3e376" providerId="AD" clId="Web-{1F0F8575-2722-84C0-10F7-F2D28F81CBC2}" dt="2023-11-28T14:27:58.064" v="9"/>
        <pc:sldMkLst>
          <pc:docMk/>
          <pc:sldMk cId="3944199861" sldId="261"/>
        </pc:sldMkLst>
        <pc:graphicFrameChg chg="mod modGraphic">
          <ac:chgData name="K Pilsbury" userId="S::kpilsbury@nottinghamacademy.org::313642e9-db1c-4bc3-8a7b-ee5844d3e376" providerId="AD" clId="Web-{1F0F8575-2722-84C0-10F7-F2D28F81CBC2}" dt="2023-11-28T14:27:58.064" v="9"/>
          <ac:graphicFrameMkLst>
            <pc:docMk/>
            <pc:sldMk cId="3944199861" sldId="261"/>
            <ac:graphicFrameMk id="20" creationId="{1FF8A3F0-C137-1EC5-1FC1-7005A99185D3}"/>
          </ac:graphicFrameMkLst>
        </pc:graphicFrameChg>
      </pc:sldChg>
    </pc:docChg>
  </pc:docChgLst>
  <pc:docChgLst>
    <pc:chgData name="L Beldham" userId="S::lbeldham@nottinghamacademy.org::7423f647-d816-4afc-8fbc-03de34d1b66d" providerId="AD" clId="Web-{B478AA02-4A27-EA49-EAFA-CF425DA2290F}"/>
    <pc:docChg chg="modSld">
      <pc:chgData name="L Beldham" userId="S::lbeldham@nottinghamacademy.org::7423f647-d816-4afc-8fbc-03de34d1b66d" providerId="AD" clId="Web-{B478AA02-4A27-EA49-EAFA-CF425DA2290F}" dt="2024-02-21T17:47:56.697" v="1"/>
      <pc:docMkLst>
        <pc:docMk/>
      </pc:docMkLst>
      <pc:sldChg chg="modSp">
        <pc:chgData name="L Beldham" userId="S::lbeldham@nottinghamacademy.org::7423f647-d816-4afc-8fbc-03de34d1b66d" providerId="AD" clId="Web-{B478AA02-4A27-EA49-EAFA-CF425DA2290F}" dt="2024-02-21T17:47:56.697" v="1"/>
        <pc:sldMkLst>
          <pc:docMk/>
          <pc:sldMk cId="3944199861" sldId="261"/>
        </pc:sldMkLst>
        <pc:graphicFrameChg chg="mod modGraphic">
          <ac:chgData name="L Beldham" userId="S::lbeldham@nottinghamacademy.org::7423f647-d816-4afc-8fbc-03de34d1b66d" providerId="AD" clId="Web-{B478AA02-4A27-EA49-EAFA-CF425DA2290F}" dt="2024-02-21T17:47:56.697" v="1"/>
          <ac:graphicFrameMkLst>
            <pc:docMk/>
            <pc:sldMk cId="3944199861" sldId="261"/>
            <ac:graphicFrameMk id="20" creationId="{1FF8A3F0-C137-1EC5-1FC1-7005A99185D3}"/>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61558AE-FEDC-48C1-BE0C-0E2E518F8B3F}" type="datetimeFigureOut">
              <a:rPr lang="en-GB" smtClean="0"/>
              <a:t>28/03/2024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609611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28/03/2024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81716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99277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61558AE-FEDC-48C1-BE0C-0E2E518F8B3F}" type="datetimeFigureOut">
              <a:rPr lang="en-GB" smtClean="0"/>
              <a:t>28/03/2024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291741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61558AE-FEDC-48C1-BE0C-0E2E518F8B3F}" type="datetimeFigureOut">
              <a:rPr lang="en-GB" smtClean="0"/>
              <a:t>28/03/2024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05317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461558AE-FEDC-48C1-BE0C-0E2E518F8B3F}" type="datetimeFigureOut">
              <a:rPr lang="en-GB" smtClean="0"/>
              <a:t>28/03/2024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35127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1558AE-FEDC-48C1-BE0C-0E2E518F8B3F}" type="datetimeFigureOut">
              <a:rPr lang="en-GB" smtClean="0"/>
              <a:t>28/03/2024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3200785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28/03/2024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285828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28/03/2024</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23969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50623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4245192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70932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164260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28/03/2024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366958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28/03/2024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831660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28/03/2024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169663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61558AE-FEDC-48C1-BE0C-0E2E518F8B3F}" type="datetimeFigureOut">
              <a:rPr lang="en-GB" smtClean="0"/>
              <a:t>28/03/2024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2CBC955-819F-44E1-83F7-67804025D72A}" type="slidenum">
              <a:rPr lang="en-GB" smtClean="0"/>
              <a:t>‹#›</a:t>
            </a:fld>
            <a:endParaRPr lang="en-GB"/>
          </a:p>
        </p:txBody>
      </p:sp>
    </p:spTree>
    <p:extLst>
      <p:ext uri="{BB962C8B-B14F-4D97-AF65-F5344CB8AC3E}">
        <p14:creationId xmlns:p14="http://schemas.microsoft.com/office/powerpoint/2010/main" val="2405372004"/>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4953831" cy="923330"/>
          </a:xfrm>
          <a:prstGeom prst="rect">
            <a:avLst/>
          </a:prstGeom>
          <a:noFill/>
        </p:spPr>
        <p:txBody>
          <a:bodyPr wrap="square" lIns="91440" tIns="45720" rIns="91440" bIns="45720">
            <a:spAutoFit/>
          </a:bodyPr>
          <a:lstStyle/>
          <a:p>
            <a:pPr algn="ctr"/>
            <a:r>
              <a:rPr lang="en-US" sz="5400" b="1" cap="none" spc="0">
                <a:ln w="9525">
                  <a:solidFill>
                    <a:schemeClr val="bg1"/>
                  </a:solidFill>
                  <a:prstDash val="solid"/>
                </a:ln>
                <a:solidFill>
                  <a:srgbClr val="7030A0"/>
                </a:solidFill>
                <a:effectLst>
                  <a:outerShdw blurRad="12700" dist="38100" dir="2700000" algn="tl" rotWithShape="0">
                    <a:schemeClr val="accent5">
                      <a:lumMod val="60000"/>
                      <a:lumOff val="40000"/>
                    </a:schemeClr>
                  </a:outerShdw>
                </a:effectLst>
                <a:latin typeface="Britannic Bold" panose="020B0903060703020204" pitchFamily="34" charset="0"/>
              </a:rPr>
              <a:t>Year 2 Science</a:t>
            </a: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CD1785A1-1D22-DBF5-B6ED-C5ABF7594602}"/>
              </a:ext>
            </a:extLst>
          </p:cNvPr>
          <p:cNvGraphicFramePr>
            <a:graphicFrameLocks noGrp="1"/>
          </p:cNvGraphicFramePr>
          <p:nvPr>
            <p:ph idx="1"/>
            <p:extLst>
              <p:ext uri="{D42A27DB-BD31-4B8C-83A1-F6EECF244321}">
                <p14:modId xmlns:p14="http://schemas.microsoft.com/office/powerpoint/2010/main" val="4206057282"/>
              </p:ext>
            </p:extLst>
          </p:nvPr>
        </p:nvGraphicFramePr>
        <p:xfrm>
          <a:off x="485375" y="2687299"/>
          <a:ext cx="2809557" cy="3696907"/>
        </p:xfrm>
        <a:graphic>
          <a:graphicData uri="http://schemas.openxmlformats.org/drawingml/2006/table">
            <a:tbl>
              <a:tblPr firstRow="1" firstCol="1" bandRow="1"/>
              <a:tblGrid>
                <a:gridCol w="2809557">
                  <a:extLst>
                    <a:ext uri="{9D8B030D-6E8A-4147-A177-3AD203B41FA5}">
                      <a16:colId xmlns:a16="http://schemas.microsoft.com/office/drawing/2014/main" val="4195797026"/>
                    </a:ext>
                  </a:extLst>
                </a:gridCol>
              </a:tblGrid>
              <a:tr h="209500">
                <a:tc>
                  <a:txBody>
                    <a:bodyPr/>
                    <a:lstStyle/>
                    <a:p>
                      <a:pPr>
                        <a:lnSpc>
                          <a:spcPct val="107000"/>
                        </a:lnSpc>
                        <a:spcAft>
                          <a:spcPts val="800"/>
                        </a:spcAft>
                      </a:pPr>
                      <a:r>
                        <a:rPr lang="en-GB" sz="1600" b="1">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Key vocabulary and definitions: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1794231"/>
                  </a:ext>
                </a:extLst>
              </a:tr>
              <a:tr h="2801194">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rtl="0" fontAlgn="base">
                        <a:buFont typeface="Arial" panose="020B0604020202020204" pitchFamily="34" charset="0"/>
                        <a:buChar char="•"/>
                      </a:pPr>
                      <a:r>
                        <a:rPr lang="en-US" sz="1600" b="1" i="0">
                          <a:solidFill>
                            <a:srgbClr val="000000"/>
                          </a:solidFill>
                          <a:effectLst/>
                          <a:latin typeface="Calibri" panose="020F0502020204030204" pitchFamily="34" charset="0"/>
                        </a:rPr>
                        <a:t>Food chain- </a:t>
                      </a:r>
                      <a:r>
                        <a:rPr lang="en-US" sz="1600" b="0" i="0">
                          <a:solidFill>
                            <a:srgbClr val="000000"/>
                          </a:solidFill>
                          <a:effectLst/>
                          <a:latin typeface="Calibri" panose="020F0502020204030204" pitchFamily="34" charset="0"/>
                        </a:rPr>
                        <a:t>A food chain shows how each animal gets its food. </a:t>
                      </a:r>
                    </a:p>
                    <a:p>
                      <a:pPr algn="l" rtl="0" fontAlgn="base">
                        <a:buFont typeface="Arial" panose="020B0604020202020204" pitchFamily="34" charset="0"/>
                        <a:buChar char="•"/>
                      </a:pPr>
                      <a:r>
                        <a:rPr lang="en-US" sz="1600" b="1" i="0">
                          <a:solidFill>
                            <a:srgbClr val="000000"/>
                          </a:solidFill>
                          <a:effectLst/>
                          <a:latin typeface="Calibri" panose="020F0502020204030204" pitchFamily="34" charset="0"/>
                        </a:rPr>
                        <a:t>Food sources- </a:t>
                      </a:r>
                      <a:r>
                        <a:rPr lang="en-US" sz="1600" b="0" i="0">
                          <a:solidFill>
                            <a:srgbClr val="000000"/>
                          </a:solidFill>
                          <a:effectLst/>
                          <a:latin typeface="Calibri" panose="020F0502020204030204" pitchFamily="34" charset="0"/>
                        </a:rPr>
                        <a:t>This is the place a living thing’s food comes from.  </a:t>
                      </a:r>
                    </a:p>
                    <a:p>
                      <a:pPr algn="l" rtl="0" fontAlgn="base">
                        <a:buFont typeface="Arial" panose="020B0604020202020204" pitchFamily="34" charset="0"/>
                        <a:buChar char="•"/>
                      </a:pPr>
                      <a:r>
                        <a:rPr lang="en-US" sz="1600" b="1" i="0">
                          <a:solidFill>
                            <a:srgbClr val="000000"/>
                          </a:solidFill>
                          <a:effectLst/>
                          <a:latin typeface="Calibri" panose="020F0502020204030204" pitchFamily="34" charset="0"/>
                        </a:rPr>
                        <a:t>Habitat</a:t>
                      </a:r>
                      <a:r>
                        <a:rPr lang="en-US" sz="1600" b="0" i="0">
                          <a:solidFill>
                            <a:srgbClr val="000000"/>
                          </a:solidFill>
                          <a:effectLst/>
                          <a:latin typeface="Calibri" panose="020F0502020204030204" pitchFamily="34" charset="0"/>
                        </a:rPr>
                        <a:t>- A habitat is the natural place something lives.  </a:t>
                      </a:r>
                    </a:p>
                    <a:p>
                      <a:pPr algn="l" rtl="0" fontAlgn="base">
                        <a:buFont typeface="Arial" panose="020B0604020202020204" pitchFamily="34" charset="0"/>
                        <a:buChar char="•"/>
                      </a:pPr>
                      <a:r>
                        <a:rPr lang="en-US" sz="1600" b="1" i="0">
                          <a:solidFill>
                            <a:srgbClr val="000000"/>
                          </a:solidFill>
                          <a:effectLst/>
                          <a:latin typeface="Calibri" panose="020F0502020204030204" pitchFamily="34" charset="0"/>
                        </a:rPr>
                        <a:t>Microhabitat</a:t>
                      </a:r>
                      <a:r>
                        <a:rPr lang="en-US" sz="1600" b="0" i="0">
                          <a:solidFill>
                            <a:srgbClr val="000000"/>
                          </a:solidFill>
                          <a:effectLst/>
                          <a:latin typeface="Calibri" panose="020F0502020204030204" pitchFamily="34" charset="0"/>
                        </a:rPr>
                        <a:t>- Is a very small habitat in places (such as under rocks or under leaves).</a:t>
                      </a:r>
                    </a:p>
                    <a:p>
                      <a:pPr>
                        <a:lnSpc>
                          <a:spcPct val="107000"/>
                        </a:lnSpc>
                        <a:spcAft>
                          <a:spcPts val="80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3510513"/>
                  </a:ext>
                </a:extLst>
              </a:tr>
            </a:tbl>
          </a:graphicData>
        </a:graphic>
      </p:graphicFrame>
      <p:sp>
        <p:nvSpPr>
          <p:cNvPr id="5" name="Text Box 1">
            <a:extLst>
              <a:ext uri="{FF2B5EF4-FFF2-40B4-BE49-F238E27FC236}">
                <a16:creationId xmlns:a16="http://schemas.microsoft.com/office/drawing/2014/main" id="{55E13D98-4BCE-772E-56EC-408F0CC2721C}"/>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D2A72191-AC0D-7845-564D-FFCFCF524D29}"/>
              </a:ext>
            </a:extLst>
          </p:cNvPr>
          <p:cNvGraphicFramePr>
            <a:graphicFrameLocks noGrp="1"/>
          </p:cNvGraphicFramePr>
          <p:nvPr>
            <p:extLst>
              <p:ext uri="{D42A27DB-BD31-4B8C-83A1-F6EECF244321}">
                <p14:modId xmlns:p14="http://schemas.microsoft.com/office/powerpoint/2010/main" val="2034653708"/>
              </p:ext>
            </p:extLst>
          </p:nvPr>
        </p:nvGraphicFramePr>
        <p:xfrm>
          <a:off x="2544416" y="848884"/>
          <a:ext cx="6202019" cy="905320"/>
        </p:xfrm>
        <a:graphic>
          <a:graphicData uri="http://schemas.openxmlformats.org/drawingml/2006/table">
            <a:tbl>
              <a:tblPr firstRow="1" firstCol="1" bandRow="1"/>
              <a:tblGrid>
                <a:gridCol w="1380396">
                  <a:extLst>
                    <a:ext uri="{9D8B030D-6E8A-4147-A177-3AD203B41FA5}">
                      <a16:colId xmlns:a16="http://schemas.microsoft.com/office/drawing/2014/main" val="1999677362"/>
                    </a:ext>
                  </a:extLst>
                </a:gridCol>
                <a:gridCol w="1490798">
                  <a:extLst>
                    <a:ext uri="{9D8B030D-6E8A-4147-A177-3AD203B41FA5}">
                      <a16:colId xmlns:a16="http://schemas.microsoft.com/office/drawing/2014/main" val="191141342"/>
                    </a:ext>
                  </a:extLst>
                </a:gridCol>
                <a:gridCol w="1134058">
                  <a:extLst>
                    <a:ext uri="{9D8B030D-6E8A-4147-A177-3AD203B41FA5}">
                      <a16:colId xmlns:a16="http://schemas.microsoft.com/office/drawing/2014/main" val="3313019906"/>
                    </a:ext>
                  </a:extLst>
                </a:gridCol>
                <a:gridCol w="2196767">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Year group</a:t>
                      </a:r>
                      <a:r>
                        <a:rPr lang="en-GB" sz="1800" b="1" dirty="0">
                          <a:solidFill>
                            <a:srgbClr val="7030A0"/>
                          </a:solidFill>
                          <a:effectLst/>
                          <a:latin typeface="Calibri"/>
                          <a:ea typeface="Calibri"/>
                          <a:cs typeface="Times New Roman"/>
                        </a:rPr>
                        <a:t>:</a:t>
                      </a:r>
                      <a:endParaRPr lang="en-GB" sz="1400" b="1" dirty="0">
                        <a:effectLst/>
                        <a:latin typeface="Calibri"/>
                        <a:ea typeface="Calibri"/>
                        <a:cs typeface="Times New Roman"/>
                      </a:endParaRPr>
                    </a:p>
                    <a:p>
                      <a:pPr algn="ctr">
                        <a:lnSpc>
                          <a:spcPct val="107000"/>
                        </a:lnSpc>
                        <a:spcAft>
                          <a:spcPts val="800"/>
                        </a:spcAft>
                      </a:pPr>
                      <a:r>
                        <a:rPr lang="en-GB" sz="1600" b="1" dirty="0">
                          <a:effectLst/>
                          <a:latin typeface="Calibri"/>
                          <a:ea typeface="Calibri"/>
                          <a:cs typeface="Times New Roman"/>
                        </a:rPr>
                        <a:t>2</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Term</a:t>
                      </a:r>
                      <a:r>
                        <a:rPr lang="en-GB" sz="1800" b="1" dirty="0">
                          <a:solidFill>
                            <a:srgbClr val="7030A0"/>
                          </a:solidFill>
                          <a:effectLst/>
                          <a:latin typeface="Calibri"/>
                          <a:ea typeface="Calibri"/>
                          <a:cs typeface="Times New Roman"/>
                        </a:rPr>
                        <a:t>:</a:t>
                      </a:r>
                      <a:endParaRPr lang="en-GB" sz="1400" b="1" dirty="0">
                        <a:effectLst/>
                        <a:latin typeface="Calibri"/>
                        <a:ea typeface="Calibri"/>
                        <a:cs typeface="Times New Roman"/>
                      </a:endParaRPr>
                    </a:p>
                    <a:p>
                      <a:pPr algn="ctr">
                        <a:lnSpc>
                          <a:spcPct val="107000"/>
                        </a:lnSpc>
                        <a:spcAft>
                          <a:spcPts val="800"/>
                        </a:spcAft>
                      </a:pPr>
                      <a:r>
                        <a:rPr lang="en-GB" sz="1600" b="1" dirty="0">
                          <a:effectLst/>
                          <a:latin typeface="Calibri"/>
                          <a:ea typeface="Calibri"/>
                          <a:cs typeface="Times New Roman"/>
                        </a:rPr>
                        <a:t>Autumn 1</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Subject:</a:t>
                      </a:r>
                      <a:endParaRPr lang="en-GB" sz="1400" b="1" dirty="0">
                        <a:effectLst/>
                        <a:latin typeface="Calibri"/>
                        <a:ea typeface="Calibri"/>
                        <a:cs typeface="Times New Roman"/>
                      </a:endParaRPr>
                    </a:p>
                    <a:p>
                      <a:pPr algn="ctr">
                        <a:lnSpc>
                          <a:spcPct val="107000"/>
                        </a:lnSpc>
                        <a:spcAft>
                          <a:spcPts val="800"/>
                        </a:spcAft>
                      </a:pPr>
                      <a:r>
                        <a:rPr lang="en-GB" sz="1800" b="1" dirty="0">
                          <a:effectLst/>
                          <a:latin typeface="Calibri"/>
                          <a:ea typeface="Calibri"/>
                          <a:cs typeface="Times New Roman"/>
                        </a:rPr>
                        <a:t>Science</a:t>
                      </a:r>
                      <a:r>
                        <a:rPr lang="en-GB" sz="1600" b="1" dirty="0">
                          <a:effectLst/>
                          <a:latin typeface="Calibri"/>
                          <a:ea typeface="Calibri"/>
                          <a:cs typeface="Times New Roman"/>
                        </a:rPr>
                        <a:t> </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Topic:</a:t>
                      </a:r>
                    </a:p>
                    <a:p>
                      <a:pPr algn="ctr">
                        <a:lnSpc>
                          <a:spcPct val="107000"/>
                        </a:lnSpc>
                        <a:spcAft>
                          <a:spcPts val="800"/>
                        </a:spcAft>
                      </a:pPr>
                      <a:r>
                        <a:rPr lang="en-GB" sz="1600" b="1" u="none" dirty="0">
                          <a:solidFill>
                            <a:schemeClr val="tx1"/>
                          </a:solidFill>
                          <a:effectLst/>
                          <a:latin typeface="Calibri"/>
                          <a:ea typeface="Calibri"/>
                          <a:cs typeface="Times New Roman"/>
                        </a:rPr>
                        <a:t>Living things and their habitats</a:t>
                      </a:r>
                      <a:endParaRPr lang="en-GB" sz="1200" b="1" u="none" dirty="0">
                        <a:solidFill>
                          <a:schemeClr val="tx1"/>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561031030"/>
                  </a:ext>
                </a:extLst>
              </a:tr>
            </a:tbl>
          </a:graphicData>
        </a:graphic>
      </p:graphicFrame>
      <p:graphicFrame>
        <p:nvGraphicFramePr>
          <p:cNvPr id="7" name="Table 6">
            <a:extLst>
              <a:ext uri="{FF2B5EF4-FFF2-40B4-BE49-F238E27FC236}">
                <a16:creationId xmlns:a16="http://schemas.microsoft.com/office/drawing/2014/main" id="{6153AB2E-48C9-B587-B75A-5DA5F4BD9481}"/>
              </a:ext>
            </a:extLst>
          </p:cNvPr>
          <p:cNvGraphicFramePr>
            <a:graphicFrameLocks noGrp="1"/>
          </p:cNvGraphicFramePr>
          <p:nvPr>
            <p:extLst>
              <p:ext uri="{D42A27DB-BD31-4B8C-83A1-F6EECF244321}">
                <p14:modId xmlns:p14="http://schemas.microsoft.com/office/powerpoint/2010/main" val="337548812"/>
              </p:ext>
            </p:extLst>
          </p:nvPr>
        </p:nvGraphicFramePr>
        <p:xfrm>
          <a:off x="3517189" y="2084910"/>
          <a:ext cx="6391275" cy="4322191"/>
        </p:xfrm>
        <a:graphic>
          <a:graphicData uri="http://schemas.openxmlformats.org/drawingml/2006/table">
            <a:tbl>
              <a:tblPr firstRow="1" firstCol="1" bandRow="1"/>
              <a:tblGrid>
                <a:gridCol w="6391275">
                  <a:extLst>
                    <a:ext uri="{9D8B030D-6E8A-4147-A177-3AD203B41FA5}">
                      <a16:colId xmlns:a16="http://schemas.microsoft.com/office/drawing/2014/main" val="2990464486"/>
                    </a:ext>
                  </a:extLst>
                </a:gridCol>
              </a:tblGrid>
              <a:tr h="186307">
                <a:tc>
                  <a:txBody>
                    <a:bodyPr/>
                    <a:lstStyle/>
                    <a:p>
                      <a:pPr>
                        <a:lnSpc>
                          <a:spcPct val="107000"/>
                        </a:lnSpc>
                        <a:spcAft>
                          <a:spcPts val="800"/>
                        </a:spcAft>
                      </a:pPr>
                      <a:r>
                        <a:rPr lang="en-GB" sz="1600" b="1" dirty="0">
                          <a:solidFill>
                            <a:srgbClr val="7030A0"/>
                          </a:solidFill>
                          <a:effectLst/>
                          <a:latin typeface="Calibri"/>
                          <a:ea typeface="Calibri"/>
                          <a:cs typeface="Times New Roman"/>
                        </a:rPr>
                        <a:t>Substantive knowledge:</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3497848"/>
                  </a:ext>
                </a:extLst>
              </a:tr>
              <a:tr h="2052227">
                <a:tc>
                  <a:txBody>
                    <a:bodyPr/>
                    <a:lstStyle/>
                    <a:p>
                      <a:pPr marL="285750" lvl="0" indent="-285750">
                        <a:buFont typeface="Arial" panose="020B0604020202020204" pitchFamily="34" charset="0"/>
                        <a:buChar char="•"/>
                      </a:pPr>
                      <a:r>
                        <a:rPr lang="en-GB" sz="1600" kern="1200" dirty="0">
                          <a:solidFill>
                            <a:schemeClr val="tx1"/>
                          </a:solidFill>
                          <a:effectLst/>
                          <a:latin typeface="Calibri"/>
                          <a:ea typeface="+mn-ea"/>
                          <a:cs typeface="Calibri"/>
                        </a:rPr>
                        <a:t>A habitat is a place that an animal lives. It provides the animal with food, water and shelter.</a:t>
                      </a:r>
                    </a:p>
                    <a:p>
                      <a:pPr marL="285750" lvl="0" indent="-285750">
                        <a:buFont typeface="Arial" panose="020B0604020202020204" pitchFamily="34" charset="0"/>
                        <a:buChar char="•"/>
                      </a:pPr>
                      <a:r>
                        <a:rPr lang="en-GB" sz="1600" kern="1200" dirty="0">
                          <a:solidFill>
                            <a:schemeClr val="tx1"/>
                          </a:solidFill>
                          <a:effectLst/>
                          <a:latin typeface="Calibri"/>
                          <a:ea typeface="+mn-ea"/>
                          <a:cs typeface="Calibri"/>
                        </a:rPr>
                        <a:t>There are many different sorts of habitats around the world from forests, grasslands, mountains and deserts.</a:t>
                      </a:r>
                    </a:p>
                    <a:p>
                      <a:pPr marL="285750" lvl="0" indent="-285750">
                        <a:buFont typeface="Arial" panose="020B0604020202020204" pitchFamily="34" charset="0"/>
                        <a:buChar char="•"/>
                      </a:pPr>
                      <a:r>
                        <a:rPr lang="en-GB" sz="1600" kern="1200" dirty="0">
                          <a:solidFill>
                            <a:schemeClr val="tx1"/>
                          </a:solidFill>
                          <a:effectLst/>
                          <a:latin typeface="Calibri"/>
                          <a:ea typeface="+mn-ea"/>
                          <a:cs typeface="Calibri"/>
                        </a:rPr>
                        <a:t>Some things are alive, for example humans, insects, animals, trees</a:t>
                      </a:r>
                    </a:p>
                    <a:p>
                      <a:pPr marL="285750" lvl="0" indent="-285750">
                        <a:buFont typeface="Arial" panose="020B0604020202020204" pitchFamily="34" charset="0"/>
                        <a:buChar char="•"/>
                      </a:pPr>
                      <a:r>
                        <a:rPr lang="en-GB" sz="1600" kern="1200" dirty="0">
                          <a:solidFill>
                            <a:schemeClr val="tx1"/>
                          </a:solidFill>
                          <a:effectLst/>
                          <a:latin typeface="Calibri"/>
                          <a:ea typeface="+mn-ea"/>
                          <a:cs typeface="Calibri"/>
                        </a:rPr>
                        <a:t>Some things are dead, but used to be alive such as twigs, shells and leaves </a:t>
                      </a:r>
                      <a:endParaRPr lang="en-GB" sz="1600"/>
                    </a:p>
                    <a:p>
                      <a:pPr marL="285750" lvl="0" indent="-285750">
                        <a:buFont typeface="Arial" panose="020B0604020202020204" pitchFamily="34" charset="0"/>
                        <a:buChar char="•"/>
                      </a:pPr>
                      <a:r>
                        <a:rPr lang="en-GB" sz="1600" kern="1200" dirty="0">
                          <a:solidFill>
                            <a:schemeClr val="tx1"/>
                          </a:solidFill>
                          <a:effectLst/>
                          <a:latin typeface="Calibri"/>
                          <a:ea typeface="+mn-ea"/>
                          <a:cs typeface="Calibri"/>
                        </a:rPr>
                        <a:t>Somethings have never been alive, such as glass, plastic and cars</a:t>
                      </a:r>
                      <a:endParaRPr lang="en-GB" sz="1600"/>
                    </a:p>
                    <a:p>
                      <a:pPr marL="285750" lvl="0" indent="-285750">
                        <a:buFont typeface="Arial" panose="020B0604020202020204" pitchFamily="34" charset="0"/>
                        <a:buChar char="•"/>
                      </a:pPr>
                      <a:r>
                        <a:rPr lang="en-GB" sz="1600" kern="1200" dirty="0">
                          <a:solidFill>
                            <a:schemeClr val="tx1"/>
                          </a:solidFill>
                          <a:effectLst/>
                          <a:latin typeface="Calibri"/>
                          <a:ea typeface="+mn-ea"/>
                          <a:cs typeface="Calibri"/>
                        </a:rPr>
                        <a:t>A polar bear lives in an arctic habitat because it has thick fur to keep warm. </a:t>
                      </a:r>
                    </a:p>
                    <a:p>
                      <a:pPr marL="285750" lvl="0" indent="-285750">
                        <a:buFont typeface="Arial" panose="020B0604020202020204" pitchFamily="34" charset="0"/>
                        <a:buChar char="•"/>
                      </a:pPr>
                      <a:r>
                        <a:rPr lang="en-GB" sz="1600" kern="1200" dirty="0">
                          <a:solidFill>
                            <a:schemeClr val="tx1"/>
                          </a:solidFill>
                          <a:effectLst/>
                          <a:latin typeface="Calibri"/>
                          <a:ea typeface="+mn-ea"/>
                          <a:cs typeface="Calibri"/>
                        </a:rPr>
                        <a:t>Sharks are a type of fish, which means that they breathe through gills and need to live in the water</a:t>
                      </a:r>
                    </a:p>
                    <a:p>
                      <a:pPr marL="285750" lvl="0" indent="-285750">
                        <a:buFont typeface="Arial" panose="020B0604020202020204" pitchFamily="34" charset="0"/>
                        <a:buChar char="•"/>
                      </a:pPr>
                      <a:r>
                        <a:rPr lang="en-GB" sz="1600" kern="1200" dirty="0">
                          <a:solidFill>
                            <a:schemeClr val="tx1"/>
                          </a:solidFill>
                          <a:effectLst/>
                          <a:latin typeface="Calibri"/>
                          <a:ea typeface="+mn-ea"/>
                          <a:cs typeface="Calibri"/>
                        </a:rPr>
                        <a:t>Lions live in savannahs and grassland where some cover and plenty of water can be found </a:t>
                      </a:r>
                    </a:p>
                    <a:p>
                      <a:pPr marL="285750" lvl="0" indent="-285750">
                        <a:buFont typeface="Arial" panose="020B0604020202020204" pitchFamily="34" charset="0"/>
                        <a:buChar char="•"/>
                      </a:pPr>
                      <a:r>
                        <a:rPr lang="en-GB" sz="1600" kern="1200" dirty="0">
                          <a:solidFill>
                            <a:schemeClr val="tx1"/>
                          </a:solidFill>
                          <a:effectLst/>
                          <a:latin typeface="Calibri"/>
                          <a:ea typeface="+mn-ea"/>
                          <a:cs typeface="Calibri"/>
                        </a:rPr>
                        <a:t>Insects live under rock and logs to provide a safe refuge. They can hide and temperatures stay stable </a:t>
                      </a:r>
                    </a:p>
                    <a:p>
                      <a:pPr>
                        <a:lnSpc>
                          <a:spcPct val="107000"/>
                        </a:lnSpc>
                        <a:spcAft>
                          <a:spcPts val="80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39425590"/>
                  </a:ext>
                </a:extLst>
              </a:tr>
            </a:tbl>
          </a:graphicData>
        </a:graphic>
      </p:graphicFrame>
      <p:pic>
        <p:nvPicPr>
          <p:cNvPr id="3" name="Picture 2">
            <a:extLst>
              <a:ext uri="{FF2B5EF4-FFF2-40B4-BE49-F238E27FC236}">
                <a16:creationId xmlns:a16="http://schemas.microsoft.com/office/drawing/2014/main" id="{0DB70FF9-6D4E-2F53-69F9-EE029115A561}"/>
              </a:ext>
            </a:extLst>
          </p:cNvPr>
          <p:cNvPicPr>
            <a:picLocks noChangeAspect="1"/>
          </p:cNvPicPr>
          <p:nvPr/>
        </p:nvPicPr>
        <p:blipFill>
          <a:blip r:embed="rId2"/>
          <a:stretch>
            <a:fillRect/>
          </a:stretch>
        </p:blipFill>
        <p:spPr>
          <a:xfrm>
            <a:off x="7757491" y="6057070"/>
            <a:ext cx="2177754" cy="804243"/>
          </a:xfrm>
          <a:prstGeom prst="rect">
            <a:avLst/>
          </a:prstGeom>
        </p:spPr>
      </p:pic>
      <p:pic>
        <p:nvPicPr>
          <p:cNvPr id="15" name="Picture 14">
            <a:extLst>
              <a:ext uri="{FF2B5EF4-FFF2-40B4-BE49-F238E27FC236}">
                <a16:creationId xmlns:a16="http://schemas.microsoft.com/office/drawing/2014/main" id="{90C48566-3ED1-445F-D72B-DEC1027805A4}"/>
              </a:ext>
            </a:extLst>
          </p:cNvPr>
          <p:cNvPicPr>
            <a:picLocks noChangeAspect="1"/>
          </p:cNvPicPr>
          <p:nvPr/>
        </p:nvPicPr>
        <p:blipFill>
          <a:blip r:embed="rId3"/>
          <a:stretch>
            <a:fillRect/>
          </a:stretch>
        </p:blipFill>
        <p:spPr>
          <a:xfrm>
            <a:off x="9993643" y="4495248"/>
            <a:ext cx="2198895" cy="2238514"/>
          </a:xfrm>
          <a:prstGeom prst="rect">
            <a:avLst/>
          </a:prstGeom>
        </p:spPr>
      </p:pic>
      <p:pic>
        <p:nvPicPr>
          <p:cNvPr id="17" name="Picture 16">
            <a:extLst>
              <a:ext uri="{FF2B5EF4-FFF2-40B4-BE49-F238E27FC236}">
                <a16:creationId xmlns:a16="http://schemas.microsoft.com/office/drawing/2014/main" id="{6C762233-9C87-381A-ED15-0F90FE11B25D}"/>
              </a:ext>
            </a:extLst>
          </p:cNvPr>
          <p:cNvPicPr>
            <a:picLocks noChangeAspect="1"/>
          </p:cNvPicPr>
          <p:nvPr/>
        </p:nvPicPr>
        <p:blipFill>
          <a:blip r:embed="rId4"/>
          <a:stretch>
            <a:fillRect/>
          </a:stretch>
        </p:blipFill>
        <p:spPr>
          <a:xfrm>
            <a:off x="114300" y="897147"/>
            <a:ext cx="2517064" cy="1589190"/>
          </a:xfrm>
          <a:prstGeom prst="rect">
            <a:avLst/>
          </a:prstGeom>
        </p:spPr>
      </p:pic>
      <p:pic>
        <p:nvPicPr>
          <p:cNvPr id="19" name="Picture 18">
            <a:extLst>
              <a:ext uri="{FF2B5EF4-FFF2-40B4-BE49-F238E27FC236}">
                <a16:creationId xmlns:a16="http://schemas.microsoft.com/office/drawing/2014/main" id="{13295B91-8502-5428-5D4F-D75376EA6437}"/>
              </a:ext>
            </a:extLst>
          </p:cNvPr>
          <p:cNvPicPr>
            <a:picLocks noChangeAspect="1"/>
          </p:cNvPicPr>
          <p:nvPr/>
        </p:nvPicPr>
        <p:blipFill>
          <a:blip r:embed="rId5"/>
          <a:stretch>
            <a:fillRect/>
          </a:stretch>
        </p:blipFill>
        <p:spPr>
          <a:xfrm>
            <a:off x="8847226" y="278106"/>
            <a:ext cx="2741053" cy="1648653"/>
          </a:xfrm>
          <a:prstGeom prst="rect">
            <a:avLst/>
          </a:prstGeom>
        </p:spPr>
      </p:pic>
      <p:pic>
        <p:nvPicPr>
          <p:cNvPr id="2" name="Picture 7" descr="A diagram of a lion and a goat&#10;&#10;Description automatically generated">
            <a:extLst>
              <a:ext uri="{FF2B5EF4-FFF2-40B4-BE49-F238E27FC236}">
                <a16:creationId xmlns:a16="http://schemas.microsoft.com/office/drawing/2014/main" id="{0312861A-5ADD-369F-6C5C-17F5DE6FABB1}"/>
              </a:ext>
            </a:extLst>
          </p:cNvPr>
          <p:cNvPicPr>
            <a:picLocks noChangeAspect="1"/>
          </p:cNvPicPr>
          <p:nvPr/>
        </p:nvPicPr>
        <p:blipFill>
          <a:blip r:embed="rId6"/>
          <a:stretch>
            <a:fillRect/>
          </a:stretch>
        </p:blipFill>
        <p:spPr>
          <a:xfrm>
            <a:off x="9667943" y="2167490"/>
            <a:ext cx="2198895" cy="1628499"/>
          </a:xfrm>
          <a:prstGeom prst="rect">
            <a:avLst/>
          </a:prstGeom>
        </p:spPr>
      </p:pic>
    </p:spTree>
    <p:extLst>
      <p:ext uri="{BB962C8B-B14F-4D97-AF65-F5344CB8AC3E}">
        <p14:creationId xmlns:p14="http://schemas.microsoft.com/office/powerpoint/2010/main" val="2141521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3DBD8D01-89A2-4108-7A16-145AEDBBFEFC}"/>
              </a:ext>
            </a:extLst>
          </p:cNvPr>
          <p:cNvGraphicFramePr>
            <a:graphicFrameLocks noGrp="1"/>
          </p:cNvGraphicFramePr>
          <p:nvPr>
            <p:extLst>
              <p:ext uri="{D42A27DB-BD31-4B8C-83A1-F6EECF244321}">
                <p14:modId xmlns:p14="http://schemas.microsoft.com/office/powerpoint/2010/main" val="2079422588"/>
              </p:ext>
            </p:extLst>
          </p:nvPr>
        </p:nvGraphicFramePr>
        <p:xfrm>
          <a:off x="4267199" y="804710"/>
          <a:ext cx="6914369" cy="753544"/>
        </p:xfrm>
        <a:graphic>
          <a:graphicData uri="http://schemas.openxmlformats.org/drawingml/2006/table">
            <a:tbl>
              <a:tblPr firstRow="1" firstCol="1" bandRow="1"/>
              <a:tblGrid>
                <a:gridCol w="1538945">
                  <a:extLst>
                    <a:ext uri="{9D8B030D-6E8A-4147-A177-3AD203B41FA5}">
                      <a16:colId xmlns:a16="http://schemas.microsoft.com/office/drawing/2014/main" val="1999677362"/>
                    </a:ext>
                  </a:extLst>
                </a:gridCol>
                <a:gridCol w="1662028">
                  <a:extLst>
                    <a:ext uri="{9D8B030D-6E8A-4147-A177-3AD203B41FA5}">
                      <a16:colId xmlns:a16="http://schemas.microsoft.com/office/drawing/2014/main" val="191141342"/>
                    </a:ext>
                  </a:extLst>
                </a:gridCol>
                <a:gridCol w="1264313">
                  <a:extLst>
                    <a:ext uri="{9D8B030D-6E8A-4147-A177-3AD203B41FA5}">
                      <a16:colId xmlns:a16="http://schemas.microsoft.com/office/drawing/2014/main" val="3313019906"/>
                    </a:ext>
                  </a:extLst>
                </a:gridCol>
                <a:gridCol w="2449083">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Year group</a:t>
                      </a:r>
                      <a:r>
                        <a:rPr lang="en-GB" sz="1800" b="1" dirty="0">
                          <a:solidFill>
                            <a:srgbClr val="7030A0"/>
                          </a:solidFill>
                          <a:effectLst/>
                          <a:latin typeface="Calibri"/>
                          <a:ea typeface="Calibri"/>
                          <a:cs typeface="Times New Roman"/>
                        </a:rPr>
                        <a:t>:</a:t>
                      </a:r>
                      <a:endParaRPr lang="en-GB" sz="1400" b="1" dirty="0">
                        <a:effectLst/>
                        <a:latin typeface="Calibri"/>
                        <a:ea typeface="Calibri"/>
                        <a:cs typeface="Times New Roman"/>
                      </a:endParaRPr>
                    </a:p>
                    <a:p>
                      <a:pPr algn="ctr">
                        <a:lnSpc>
                          <a:spcPct val="107000"/>
                        </a:lnSpc>
                        <a:spcAft>
                          <a:spcPts val="800"/>
                        </a:spcAft>
                      </a:pPr>
                      <a:r>
                        <a:rPr lang="en-GB" sz="1600" b="1" dirty="0">
                          <a:effectLst/>
                          <a:latin typeface="Calibri"/>
                          <a:ea typeface="Calibri"/>
                          <a:cs typeface="Times New Roman"/>
                        </a:rPr>
                        <a:t>2</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Term</a:t>
                      </a:r>
                      <a:r>
                        <a:rPr lang="en-GB" sz="1800" b="1" dirty="0">
                          <a:solidFill>
                            <a:srgbClr val="7030A0"/>
                          </a:solidFill>
                          <a:effectLst/>
                          <a:latin typeface="Calibri"/>
                          <a:ea typeface="Calibri"/>
                          <a:cs typeface="Times New Roman"/>
                        </a:rPr>
                        <a:t>:</a:t>
                      </a:r>
                      <a:endParaRPr lang="en-GB" sz="1400" b="1">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b="1" dirty="0">
                          <a:effectLst/>
                          <a:latin typeface="Calibri"/>
                          <a:ea typeface="Calibri"/>
                          <a:cs typeface="Times New Roman"/>
                        </a:rPr>
                        <a:t>Autumn 2</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Subject:</a:t>
                      </a:r>
                      <a:endParaRPr lang="en-GB" sz="1400" b="1" dirty="0">
                        <a:effectLst/>
                        <a:latin typeface="Calibri"/>
                        <a:ea typeface="Calibri"/>
                        <a:cs typeface="Times New Roman"/>
                      </a:endParaRPr>
                    </a:p>
                    <a:p>
                      <a:pPr algn="ctr">
                        <a:lnSpc>
                          <a:spcPct val="107000"/>
                        </a:lnSpc>
                        <a:spcAft>
                          <a:spcPts val="800"/>
                        </a:spcAft>
                      </a:pPr>
                      <a:r>
                        <a:rPr lang="en-GB" sz="1800" b="1" dirty="0">
                          <a:effectLst/>
                          <a:latin typeface="Calibri"/>
                          <a:ea typeface="Calibri"/>
                          <a:cs typeface="Times New Roman"/>
                        </a:rPr>
                        <a:t>Science</a:t>
                      </a:r>
                      <a:r>
                        <a:rPr lang="en-GB" sz="1600" b="1" dirty="0">
                          <a:effectLst/>
                          <a:latin typeface="Calibri"/>
                          <a:ea typeface="Calibri"/>
                          <a:cs typeface="Times New Roman"/>
                        </a:rPr>
                        <a:t> </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Topic:</a:t>
                      </a:r>
                      <a:endParaRPr lang="en-GB" sz="1400" b="1" dirty="0">
                        <a:effectLst/>
                        <a:latin typeface="Calibri"/>
                        <a:ea typeface="Calibri"/>
                        <a:cs typeface="Times New Roman"/>
                      </a:endParaRPr>
                    </a:p>
                    <a:p>
                      <a:pPr algn="ctr">
                        <a:lnSpc>
                          <a:spcPct val="107000"/>
                        </a:lnSpc>
                        <a:spcAft>
                          <a:spcPts val="800"/>
                        </a:spcAft>
                      </a:pPr>
                      <a:r>
                        <a:rPr lang="en-GB" sz="1600" b="1" dirty="0">
                          <a:effectLst/>
                          <a:latin typeface="Calibri"/>
                          <a:ea typeface="Calibri"/>
                          <a:cs typeface="Times New Roman"/>
                        </a:rPr>
                        <a:t>Animals including humans</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561031030"/>
                  </a:ext>
                </a:extLst>
              </a:tr>
            </a:tbl>
          </a:graphicData>
        </a:graphic>
      </p:graphicFrame>
      <p:graphicFrame>
        <p:nvGraphicFramePr>
          <p:cNvPr id="5" name="Table 4">
            <a:extLst>
              <a:ext uri="{FF2B5EF4-FFF2-40B4-BE49-F238E27FC236}">
                <a16:creationId xmlns:a16="http://schemas.microsoft.com/office/drawing/2014/main" id="{71C99934-E433-4C85-DC37-7198451BC812}"/>
              </a:ext>
            </a:extLst>
          </p:cNvPr>
          <p:cNvGraphicFramePr>
            <a:graphicFrameLocks noGrp="1"/>
          </p:cNvGraphicFramePr>
          <p:nvPr>
            <p:extLst>
              <p:ext uri="{D42A27DB-BD31-4B8C-83A1-F6EECF244321}">
                <p14:modId xmlns:p14="http://schemas.microsoft.com/office/powerpoint/2010/main" val="26816643"/>
              </p:ext>
            </p:extLst>
          </p:nvPr>
        </p:nvGraphicFramePr>
        <p:xfrm>
          <a:off x="307113" y="1032433"/>
          <a:ext cx="3318393" cy="2812335"/>
        </p:xfrm>
        <a:graphic>
          <a:graphicData uri="http://schemas.openxmlformats.org/drawingml/2006/table">
            <a:tbl>
              <a:tblPr firstRow="1" firstCol="1" bandRow="1"/>
              <a:tblGrid>
                <a:gridCol w="3318393">
                  <a:extLst>
                    <a:ext uri="{9D8B030D-6E8A-4147-A177-3AD203B41FA5}">
                      <a16:colId xmlns:a16="http://schemas.microsoft.com/office/drawing/2014/main" val="1733099692"/>
                    </a:ext>
                  </a:extLst>
                </a:gridCol>
              </a:tblGrid>
              <a:tr h="252015">
                <a:tc>
                  <a:txBody>
                    <a:bodyPr/>
                    <a:lstStyle/>
                    <a:p>
                      <a:pPr>
                        <a:lnSpc>
                          <a:spcPct val="107000"/>
                        </a:lnSpc>
                        <a:spcAft>
                          <a:spcPts val="800"/>
                        </a:spcAft>
                      </a:pPr>
                      <a:r>
                        <a:rPr lang="en-GB" sz="1600" b="1" dirty="0">
                          <a:solidFill>
                            <a:srgbClr val="7030A0"/>
                          </a:solidFill>
                          <a:effectLst/>
                          <a:latin typeface="Calibri"/>
                          <a:ea typeface="Calibri"/>
                          <a:cs typeface="Times New Roman"/>
                        </a:rPr>
                        <a:t>Prior Learning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5714983"/>
                  </a:ext>
                </a:extLst>
              </a:tr>
              <a:tr h="2016126">
                <a:tc>
                  <a:txBody>
                    <a:bodyPr/>
                    <a:lstStyle/>
                    <a:p>
                      <a:pPr marL="0" indent="0" algn="l">
                        <a:lnSpc>
                          <a:spcPct val="100000"/>
                        </a:lnSpc>
                        <a:spcBef>
                          <a:spcPts val="0"/>
                        </a:spcBef>
                        <a:spcAft>
                          <a:spcPts val="0"/>
                        </a:spcAft>
                        <a:buClr>
                          <a:srgbClr val="000000"/>
                        </a:buClr>
                        <a:buNone/>
                      </a:pPr>
                      <a:r>
                        <a:rPr lang="en-GB" sz="1200" b="1" dirty="0">
                          <a:effectLst/>
                          <a:latin typeface="Calibri"/>
                          <a:ea typeface="Calibri"/>
                          <a:cs typeface="Times New Roman"/>
                        </a:rPr>
                        <a:t>EYFS:</a:t>
                      </a:r>
                      <a:r>
                        <a:rPr lang="en-GB" sz="1200" dirty="0">
                          <a:effectLst/>
                          <a:latin typeface="Calibri"/>
                          <a:ea typeface="Calibri"/>
                          <a:cs typeface="Times New Roman"/>
                        </a:rPr>
                        <a:t> </a:t>
                      </a:r>
                      <a:r>
                        <a:rPr lang="en-GB" sz="1200" b="0" i="0" u="none" strike="noStrike" noProof="0" dirty="0">
                          <a:solidFill>
                            <a:srgbClr val="000000"/>
                          </a:solidFill>
                          <a:effectLst/>
                          <a:latin typeface="Calibri"/>
                        </a:rPr>
                        <a:t>The chrysalis protects the caterpillar whilst it turns into a butterfly, and it takes 3-5 weeks for a caterpillar to turn into a butterfly</a:t>
                      </a:r>
                      <a:endParaRPr lang="en-GB" sz="1200"/>
                    </a:p>
                    <a:p>
                      <a:pPr marL="0" lvl="0" indent="0">
                        <a:buNone/>
                      </a:pPr>
                      <a:endParaRPr lang="en-GB" sz="1200" dirty="0">
                        <a:effectLst/>
                        <a:latin typeface="Calibri"/>
                        <a:ea typeface="Calibri"/>
                        <a:cs typeface="Times New Roman"/>
                      </a:endParaRPr>
                    </a:p>
                    <a:p>
                      <a:pPr marL="0" lvl="0" indent="0">
                        <a:buNone/>
                      </a:pPr>
                      <a:r>
                        <a:rPr lang="en-GB" sz="1200" b="1" dirty="0">
                          <a:effectLst/>
                          <a:latin typeface="Calibri"/>
                          <a:ea typeface="Calibri"/>
                          <a:cs typeface="Times New Roman"/>
                        </a:rPr>
                        <a:t>Year 1: </a:t>
                      </a:r>
                      <a:r>
                        <a:rPr lang="en-GB" sz="1200" b="0" i="0" u="none" strike="noStrike" noProof="0" dirty="0">
                          <a:solidFill>
                            <a:srgbClr val="000000"/>
                          </a:solidFill>
                          <a:effectLst/>
                          <a:latin typeface="Calibri"/>
                        </a:rPr>
                        <a:t>An understanding of what an herbivore, omnivore, carnivore, reptile and fish has been developed. Children are taught that a mammal has warm blood and a vertebrate and are distinguished by having hair or fur, they feed their young with their own milk and give birth to live young. An amphibian is an animal that is cold blooded, they live on land and in water. A bird is an egg laying animal that has feathers and wings and usually can fly.</a:t>
                      </a:r>
                      <a:endParaRPr lang="en-GB"/>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1947113"/>
                  </a:ext>
                </a:extLst>
              </a:tr>
            </a:tbl>
          </a:graphicData>
        </a:graphic>
      </p:graphicFrame>
      <p:graphicFrame>
        <p:nvGraphicFramePr>
          <p:cNvPr id="7" name="Table 6">
            <a:extLst>
              <a:ext uri="{FF2B5EF4-FFF2-40B4-BE49-F238E27FC236}">
                <a16:creationId xmlns:a16="http://schemas.microsoft.com/office/drawing/2014/main" id="{0BF29763-9969-13CB-FBDA-6748BC548086}"/>
              </a:ext>
            </a:extLst>
          </p:cNvPr>
          <p:cNvGraphicFramePr>
            <a:graphicFrameLocks noGrp="1"/>
          </p:cNvGraphicFramePr>
          <p:nvPr>
            <p:extLst>
              <p:ext uri="{D42A27DB-BD31-4B8C-83A1-F6EECF244321}">
                <p14:modId xmlns:p14="http://schemas.microsoft.com/office/powerpoint/2010/main" val="2468982701"/>
              </p:ext>
            </p:extLst>
          </p:nvPr>
        </p:nvGraphicFramePr>
        <p:xfrm>
          <a:off x="6919741" y="1646475"/>
          <a:ext cx="4294894" cy="2931859"/>
        </p:xfrm>
        <a:graphic>
          <a:graphicData uri="http://schemas.openxmlformats.org/drawingml/2006/table">
            <a:tbl>
              <a:tblPr firstRow="1" firstCol="1" bandRow="1"/>
              <a:tblGrid>
                <a:gridCol w="4294894">
                  <a:extLst>
                    <a:ext uri="{9D8B030D-6E8A-4147-A177-3AD203B41FA5}">
                      <a16:colId xmlns:a16="http://schemas.microsoft.com/office/drawing/2014/main" val="1239851371"/>
                    </a:ext>
                  </a:extLst>
                </a:gridCol>
              </a:tblGrid>
              <a:tr h="205109">
                <a:tc>
                  <a:txBody>
                    <a:bodyPr/>
                    <a:lstStyle/>
                    <a:p>
                      <a:pPr>
                        <a:lnSpc>
                          <a:spcPct val="107000"/>
                        </a:lnSpc>
                        <a:spcAft>
                          <a:spcPts val="800"/>
                        </a:spcAft>
                      </a:pPr>
                      <a:r>
                        <a:rPr lang="en-GB" sz="1600" b="1" dirty="0">
                          <a:solidFill>
                            <a:srgbClr val="7030A0"/>
                          </a:solidFill>
                          <a:effectLst/>
                          <a:latin typeface="Calibri"/>
                          <a:ea typeface="Calibri"/>
                          <a:cs typeface="Times New Roman"/>
                        </a:rPr>
                        <a:t>Substantive knowledge:</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6300624"/>
                  </a:ext>
                </a:extLst>
              </a:tr>
              <a:tr h="2417055">
                <a:tc>
                  <a:txBody>
                    <a:bodyPr/>
                    <a:lstStyle/>
                    <a:p>
                      <a:pPr marL="342900" lvl="0" indent="-342900">
                        <a:lnSpc>
                          <a:spcPct val="107000"/>
                        </a:lnSpc>
                        <a:buFont typeface="Symbol" panose="05050102010706020507" pitchFamily="18" charset="2"/>
                        <a:buChar char=""/>
                      </a:pPr>
                      <a:r>
                        <a:rPr lang="en-GB" sz="1400" dirty="0">
                          <a:effectLst/>
                          <a:latin typeface="Calibri"/>
                          <a:ea typeface="Calibri"/>
                          <a:cs typeface="Times New Roman"/>
                        </a:rPr>
                        <a:t>Some offspring look like their adult when they are born.</a:t>
                      </a:r>
                    </a:p>
                    <a:p>
                      <a:pPr marL="342900" lvl="0" indent="-342900">
                        <a:lnSpc>
                          <a:spcPct val="107000"/>
                        </a:lnSpc>
                        <a:buFont typeface="Symbol" panose="05050102010706020507" pitchFamily="18" charset="2"/>
                        <a:buChar char=""/>
                      </a:pPr>
                      <a:r>
                        <a:rPr lang="en-GB" sz="1400" dirty="0">
                          <a:effectLst/>
                          <a:latin typeface="Calibri"/>
                          <a:ea typeface="Calibri"/>
                          <a:cs typeface="Times New Roman"/>
                        </a:rPr>
                        <a:t>Some offspring don’t look like their adult when they are born. </a:t>
                      </a:r>
                    </a:p>
                    <a:p>
                      <a:pPr marL="342900" lvl="0" indent="-342900">
                        <a:lnSpc>
                          <a:spcPct val="107000"/>
                        </a:lnSpc>
                        <a:buFont typeface="Symbol" panose="05050102010706020507" pitchFamily="18" charset="2"/>
                        <a:buChar char=""/>
                      </a:pPr>
                      <a:r>
                        <a:rPr lang="en-GB" sz="1400" dirty="0">
                          <a:effectLst/>
                          <a:latin typeface="Calibri"/>
                          <a:ea typeface="Calibri"/>
                          <a:cs typeface="Times New Roman"/>
                        </a:rPr>
                        <a:t>Some animals lay eggs, such as birds, reptiles, amphibians and fish</a:t>
                      </a:r>
                    </a:p>
                    <a:p>
                      <a:pPr marL="342900" lvl="0" indent="-342900">
                        <a:lnSpc>
                          <a:spcPct val="107000"/>
                        </a:lnSpc>
                        <a:buFont typeface="Symbol" panose="05050102010706020507" pitchFamily="18" charset="2"/>
                        <a:buChar char=""/>
                      </a:pPr>
                      <a:r>
                        <a:rPr lang="en-GB" sz="1400" dirty="0">
                          <a:effectLst/>
                          <a:latin typeface="Calibri"/>
                          <a:ea typeface="Calibri"/>
                          <a:cs typeface="Times New Roman"/>
                        </a:rPr>
                        <a:t>Mammals don't lay eggs</a:t>
                      </a:r>
                    </a:p>
                    <a:p>
                      <a:pPr marL="342900" lvl="0" indent="-342900">
                        <a:lnSpc>
                          <a:spcPct val="107000"/>
                        </a:lnSpc>
                        <a:buFont typeface="Symbol" panose="05050102010706020507" pitchFamily="18" charset="2"/>
                        <a:buChar char=""/>
                      </a:pPr>
                      <a:r>
                        <a:rPr lang="en-GB" sz="1400" dirty="0">
                          <a:effectLst/>
                          <a:latin typeface="Calibri"/>
                          <a:ea typeface="Calibri"/>
                          <a:cs typeface="Times New Roman"/>
                        </a:rPr>
                        <a:t>All young animals change as they go through the different stages of their life cycle and grow into adults.</a:t>
                      </a:r>
                    </a:p>
                    <a:p>
                      <a:pPr marL="342900" lvl="0" indent="-342900">
                        <a:lnSpc>
                          <a:spcPct val="107000"/>
                        </a:lnSpc>
                        <a:buFont typeface="Symbol" panose="05050102010706020507" pitchFamily="18" charset="2"/>
                        <a:buChar char=""/>
                      </a:pPr>
                      <a:r>
                        <a:rPr lang="en-GB" sz="1400" dirty="0">
                          <a:effectLst/>
                          <a:latin typeface="Calibri"/>
                          <a:ea typeface="Calibri"/>
                          <a:cs typeface="Times New Roman"/>
                        </a:rPr>
                        <a:t>Animals need shelter, air, food and water to survive </a:t>
                      </a:r>
                    </a:p>
                    <a:p>
                      <a:pPr>
                        <a:lnSpc>
                          <a:spcPct val="107000"/>
                        </a:lnSpc>
                        <a:spcAft>
                          <a:spcPts val="800"/>
                        </a:spcAft>
                      </a:pPr>
                      <a:endParaRPr lang="en-GB" sz="1100">
                        <a:effectLst/>
                        <a:latin typeface="Calibri" panose="020F0502020204030204" pitchFamily="34" charset="0"/>
                        <a:ea typeface="Calibri"/>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6044173"/>
                  </a:ext>
                </a:extLst>
              </a:tr>
            </a:tbl>
          </a:graphicData>
        </a:graphic>
      </p:graphicFrame>
      <p:pic>
        <p:nvPicPr>
          <p:cNvPr id="10" name="Picture 9">
            <a:extLst>
              <a:ext uri="{FF2B5EF4-FFF2-40B4-BE49-F238E27FC236}">
                <a16:creationId xmlns:a16="http://schemas.microsoft.com/office/drawing/2014/main" id="{C4B2C85D-ACDF-4671-1440-86FD60BA634A}"/>
              </a:ext>
            </a:extLst>
          </p:cNvPr>
          <p:cNvPicPr>
            <a:picLocks noChangeAspect="1"/>
          </p:cNvPicPr>
          <p:nvPr/>
        </p:nvPicPr>
        <p:blipFill>
          <a:blip r:embed="rId2"/>
          <a:stretch>
            <a:fillRect/>
          </a:stretch>
        </p:blipFill>
        <p:spPr>
          <a:xfrm>
            <a:off x="353316" y="4494889"/>
            <a:ext cx="2988641" cy="2406459"/>
          </a:xfrm>
          <a:prstGeom prst="rect">
            <a:avLst/>
          </a:prstGeom>
        </p:spPr>
      </p:pic>
      <p:pic>
        <p:nvPicPr>
          <p:cNvPr id="13" name="Picture 12">
            <a:extLst>
              <a:ext uri="{FF2B5EF4-FFF2-40B4-BE49-F238E27FC236}">
                <a16:creationId xmlns:a16="http://schemas.microsoft.com/office/drawing/2014/main" id="{04C68F51-9428-B4C2-CB2C-439015FCADC2}"/>
              </a:ext>
            </a:extLst>
          </p:cNvPr>
          <p:cNvPicPr>
            <a:picLocks noChangeAspect="1"/>
          </p:cNvPicPr>
          <p:nvPr/>
        </p:nvPicPr>
        <p:blipFill>
          <a:blip r:embed="rId3"/>
          <a:stretch>
            <a:fillRect/>
          </a:stretch>
        </p:blipFill>
        <p:spPr>
          <a:xfrm>
            <a:off x="9781863" y="4653770"/>
            <a:ext cx="2286012" cy="2034743"/>
          </a:xfrm>
          <a:prstGeom prst="rect">
            <a:avLst/>
          </a:prstGeom>
        </p:spPr>
      </p:pic>
      <p:pic>
        <p:nvPicPr>
          <p:cNvPr id="17" name="Picture 16">
            <a:extLst>
              <a:ext uri="{FF2B5EF4-FFF2-40B4-BE49-F238E27FC236}">
                <a16:creationId xmlns:a16="http://schemas.microsoft.com/office/drawing/2014/main" id="{33F094CF-77BA-D9D9-1C5A-C5CCD5A27F6C}"/>
              </a:ext>
            </a:extLst>
          </p:cNvPr>
          <p:cNvPicPr>
            <a:picLocks noChangeAspect="1"/>
          </p:cNvPicPr>
          <p:nvPr/>
        </p:nvPicPr>
        <p:blipFill>
          <a:blip r:embed="rId4"/>
          <a:stretch>
            <a:fillRect/>
          </a:stretch>
        </p:blipFill>
        <p:spPr>
          <a:xfrm>
            <a:off x="7047656" y="4655985"/>
            <a:ext cx="2219961" cy="2045475"/>
          </a:xfrm>
          <a:prstGeom prst="rect">
            <a:avLst/>
          </a:prstGeom>
        </p:spPr>
      </p:pic>
      <p:pic>
        <p:nvPicPr>
          <p:cNvPr id="21" name="Picture 20">
            <a:extLst>
              <a:ext uri="{FF2B5EF4-FFF2-40B4-BE49-F238E27FC236}">
                <a16:creationId xmlns:a16="http://schemas.microsoft.com/office/drawing/2014/main" id="{93F03308-C13F-573D-2ACF-1992CE2E8921}"/>
              </a:ext>
            </a:extLst>
          </p:cNvPr>
          <p:cNvPicPr>
            <a:picLocks noChangeAspect="1"/>
          </p:cNvPicPr>
          <p:nvPr/>
        </p:nvPicPr>
        <p:blipFill>
          <a:blip r:embed="rId5"/>
          <a:stretch>
            <a:fillRect/>
          </a:stretch>
        </p:blipFill>
        <p:spPr>
          <a:xfrm>
            <a:off x="3995114" y="1716242"/>
            <a:ext cx="2533403" cy="2167263"/>
          </a:xfrm>
          <a:prstGeom prst="rect">
            <a:avLst/>
          </a:prstGeom>
        </p:spPr>
      </p:pic>
      <p:graphicFrame>
        <p:nvGraphicFramePr>
          <p:cNvPr id="2" name="Table 1">
            <a:extLst>
              <a:ext uri="{FF2B5EF4-FFF2-40B4-BE49-F238E27FC236}">
                <a16:creationId xmlns:a16="http://schemas.microsoft.com/office/drawing/2014/main" id="{AEFAEA3B-0F54-8D4B-7347-55487FDF8E37}"/>
              </a:ext>
            </a:extLst>
          </p:cNvPr>
          <p:cNvGraphicFramePr>
            <a:graphicFrameLocks noGrp="1"/>
          </p:cNvGraphicFramePr>
          <p:nvPr>
            <p:extLst>
              <p:ext uri="{D42A27DB-BD31-4B8C-83A1-F6EECF244321}">
                <p14:modId xmlns:p14="http://schemas.microsoft.com/office/powerpoint/2010/main" val="904945044"/>
              </p:ext>
            </p:extLst>
          </p:nvPr>
        </p:nvGraphicFramePr>
        <p:xfrm>
          <a:off x="3158434" y="4185478"/>
          <a:ext cx="3732523" cy="2466023"/>
        </p:xfrm>
        <a:graphic>
          <a:graphicData uri="http://schemas.openxmlformats.org/drawingml/2006/table">
            <a:tbl>
              <a:tblPr firstRow="1" firstCol="1" bandRow="1"/>
              <a:tblGrid>
                <a:gridCol w="3732523">
                  <a:extLst>
                    <a:ext uri="{9D8B030D-6E8A-4147-A177-3AD203B41FA5}">
                      <a16:colId xmlns:a16="http://schemas.microsoft.com/office/drawing/2014/main" val="1733099692"/>
                    </a:ext>
                  </a:extLst>
                </a:gridCol>
              </a:tblGrid>
              <a:tr h="0">
                <a:tc>
                  <a:txBody>
                    <a:bodyPr/>
                    <a:lstStyle/>
                    <a:p>
                      <a:pPr>
                        <a:lnSpc>
                          <a:spcPct val="107000"/>
                        </a:lnSpc>
                        <a:spcAft>
                          <a:spcPts val="800"/>
                        </a:spcAft>
                      </a:pPr>
                      <a:r>
                        <a:rPr lang="en-GB" sz="1600" b="1" dirty="0">
                          <a:solidFill>
                            <a:srgbClr val="7030A0"/>
                          </a:solidFill>
                          <a:effectLst/>
                          <a:latin typeface="Calibri"/>
                          <a:ea typeface="Calibri"/>
                          <a:cs typeface="Times New Roman"/>
                        </a:rPr>
                        <a:t>Key vocabulary and definitions:</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5714983"/>
                  </a:ext>
                </a:extLst>
              </a:tr>
              <a:tr h="0">
                <a:tc>
                  <a:txBody>
                    <a:bodyPr/>
                    <a:lstStyle/>
                    <a:p>
                      <a:pPr marL="285750" indent="-285750">
                        <a:lnSpc>
                          <a:spcPct val="107000"/>
                        </a:lnSpc>
                        <a:spcAft>
                          <a:spcPts val="800"/>
                        </a:spcAft>
                        <a:buFont typeface="Arial"/>
                        <a:buChar char="•"/>
                      </a:pPr>
                      <a:r>
                        <a:rPr lang="en-GB" sz="1600" b="1">
                          <a:effectLst/>
                          <a:latin typeface="Calibri"/>
                          <a:ea typeface="Calibri"/>
                          <a:cs typeface="Calibri"/>
                        </a:rPr>
                        <a:t>Life Cycle- </a:t>
                      </a:r>
                      <a:r>
                        <a:rPr lang="en-GB" sz="1600" dirty="0">
                          <a:effectLst/>
                          <a:latin typeface="Calibri"/>
                          <a:ea typeface="Calibri"/>
                          <a:cs typeface="Calibri"/>
                        </a:rPr>
                        <a:t>The changes living things go through to become an adult.</a:t>
                      </a:r>
                      <a:endParaRPr lang="en-GB" sz="1600"/>
                    </a:p>
                    <a:p>
                      <a:pPr marL="342900" lvl="0" indent="-342900">
                        <a:lnSpc>
                          <a:spcPct val="107000"/>
                        </a:lnSpc>
                        <a:buFont typeface="Symbol" panose="05050102010706020507" pitchFamily="18" charset="2"/>
                        <a:buChar char=""/>
                      </a:pPr>
                      <a:r>
                        <a:rPr lang="en-GB" sz="1600" b="1" dirty="0">
                          <a:effectLst/>
                          <a:latin typeface="Calibri"/>
                          <a:ea typeface="Calibri"/>
                          <a:cs typeface="Times New Roman"/>
                        </a:rPr>
                        <a:t>Offspring</a:t>
                      </a:r>
                      <a:r>
                        <a:rPr lang="en-GB" sz="1600" dirty="0">
                          <a:effectLst/>
                          <a:latin typeface="Calibri"/>
                          <a:ea typeface="Calibri"/>
                          <a:cs typeface="Times New Roman"/>
                        </a:rPr>
                        <a:t>- The child of an animal. </a:t>
                      </a:r>
                    </a:p>
                    <a:p>
                      <a:pPr marL="342900" lvl="0" indent="-342900">
                        <a:lnSpc>
                          <a:spcPct val="107000"/>
                        </a:lnSpc>
                        <a:buFont typeface="Symbol" panose="05050102010706020507" pitchFamily="18" charset="2"/>
                        <a:buChar char=""/>
                      </a:pPr>
                      <a:r>
                        <a:rPr lang="en-GB" sz="1600" b="1" dirty="0">
                          <a:effectLst/>
                          <a:latin typeface="Calibri"/>
                          <a:ea typeface="Calibri"/>
                          <a:cs typeface="Times New Roman"/>
                        </a:rPr>
                        <a:t>Grow-</a:t>
                      </a:r>
                      <a:r>
                        <a:rPr lang="en-GB" sz="1600" dirty="0">
                          <a:effectLst/>
                          <a:latin typeface="Calibri"/>
                          <a:ea typeface="Calibri"/>
                          <a:cs typeface="Times New Roman"/>
                        </a:rPr>
                        <a:t> </a:t>
                      </a:r>
                      <a:r>
                        <a:rPr lang="en-GB" sz="1600" dirty="0">
                          <a:solidFill>
                            <a:srgbClr val="000000"/>
                          </a:solidFill>
                          <a:effectLst/>
                          <a:latin typeface="Calibri"/>
                          <a:ea typeface="Times New Roman" panose="02020603050405020304" pitchFamily="18" charset="0"/>
                          <a:cs typeface="Times New Roman"/>
                        </a:rPr>
                        <a:t>Growth is an increase in size</a:t>
                      </a:r>
                      <a:endParaRPr lang="en-GB" sz="1600">
                        <a:effectLst/>
                        <a:latin typeface="Times New Roman"/>
                        <a:ea typeface="Calibri"/>
                        <a:cs typeface="Times New Roman"/>
                      </a:endParaRPr>
                    </a:p>
                    <a:p>
                      <a:pPr marL="342900" lvl="0" indent="-342900">
                        <a:lnSpc>
                          <a:spcPct val="107000"/>
                        </a:lnSpc>
                        <a:spcAft>
                          <a:spcPts val="800"/>
                        </a:spcAft>
                        <a:buFont typeface="Symbol" panose="05050102010706020507" pitchFamily="18" charset="2"/>
                        <a:buChar char=""/>
                      </a:pPr>
                      <a:r>
                        <a:rPr lang="en-GB" sz="1600" b="1" dirty="0">
                          <a:effectLst/>
                          <a:latin typeface="Calibri"/>
                          <a:ea typeface="Calibri"/>
                          <a:cs typeface="Times New Roman"/>
                        </a:rPr>
                        <a:t>Life stages- </a:t>
                      </a:r>
                      <a:r>
                        <a:rPr lang="en-GB" sz="1600" dirty="0">
                          <a:solidFill>
                            <a:srgbClr val="202124"/>
                          </a:solidFill>
                          <a:effectLst/>
                          <a:latin typeface="Calibri"/>
                          <a:ea typeface="Times New Roman" panose="02020603050405020304" pitchFamily="18" charset="0"/>
                          <a:cs typeface="Times New Roman"/>
                        </a:rPr>
                        <a:t>Life stages are </a:t>
                      </a:r>
                      <a:r>
                        <a:rPr lang="en-GB" sz="1600" dirty="0">
                          <a:solidFill>
                            <a:srgbClr val="040C28"/>
                          </a:solidFill>
                          <a:effectLst/>
                          <a:latin typeface="Calibri"/>
                          <a:ea typeface="Times New Roman" panose="02020603050405020304" pitchFamily="18" charset="0"/>
                          <a:cs typeface="Times New Roman"/>
                        </a:rPr>
                        <a:t>the ages and stages we go through as we learn and grow, from infancy to adulthood</a:t>
                      </a:r>
                      <a:r>
                        <a:rPr lang="en-GB" sz="1600" dirty="0">
                          <a:solidFill>
                            <a:srgbClr val="202124"/>
                          </a:solidFill>
                          <a:effectLst/>
                          <a:latin typeface="Calibri"/>
                          <a:ea typeface="Times New Roman" panose="02020603050405020304" pitchFamily="18" charset="0"/>
                          <a:cs typeface="Times New Roman"/>
                        </a:rPr>
                        <a:t>.</a:t>
                      </a:r>
                    </a:p>
                    <a:p>
                      <a:pPr marL="342900" lvl="0" indent="-342900">
                        <a:lnSpc>
                          <a:spcPct val="107000"/>
                        </a:lnSpc>
                        <a:spcAft>
                          <a:spcPts val="800"/>
                        </a:spcAft>
                        <a:buFont typeface="Symbol" panose="05050102010706020507" pitchFamily="18" charset="2"/>
                        <a:buChar char=""/>
                      </a:pPr>
                      <a:endParaRPr lang="en-GB" sz="1200" dirty="0">
                        <a:solidFill>
                          <a:srgbClr val="202124"/>
                        </a:solidFill>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1947113"/>
                  </a:ext>
                </a:extLst>
              </a:tr>
            </a:tbl>
          </a:graphicData>
        </a:graphic>
      </p:graphicFrame>
    </p:spTree>
    <p:extLst>
      <p:ext uri="{BB962C8B-B14F-4D97-AF65-F5344CB8AC3E}">
        <p14:creationId xmlns:p14="http://schemas.microsoft.com/office/powerpoint/2010/main" val="6213556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240F60D3-1C16-45AD-BA22-D7E3C768DD0D}"/>
              </a:ext>
            </a:extLst>
          </p:cNvPr>
          <p:cNvSpPr txBox="1"/>
          <p:nvPr/>
        </p:nvSpPr>
        <p:spPr>
          <a:xfrm>
            <a:off x="-916334" y="227806"/>
            <a:ext cx="7246013"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7" name="Table 16">
            <a:extLst>
              <a:ext uri="{FF2B5EF4-FFF2-40B4-BE49-F238E27FC236}">
                <a16:creationId xmlns:a16="http://schemas.microsoft.com/office/drawing/2014/main" id="{6CEB0633-E027-9CBF-6CEF-1A34B755F9B9}"/>
              </a:ext>
            </a:extLst>
          </p:cNvPr>
          <p:cNvGraphicFramePr>
            <a:graphicFrameLocks noGrp="1"/>
          </p:cNvGraphicFramePr>
          <p:nvPr>
            <p:extLst>
              <p:ext uri="{D42A27DB-BD31-4B8C-83A1-F6EECF244321}">
                <p14:modId xmlns:p14="http://schemas.microsoft.com/office/powerpoint/2010/main" val="457903044"/>
              </p:ext>
            </p:extLst>
          </p:nvPr>
        </p:nvGraphicFramePr>
        <p:xfrm>
          <a:off x="2544416" y="848884"/>
          <a:ext cx="6202019" cy="753544"/>
        </p:xfrm>
        <a:graphic>
          <a:graphicData uri="http://schemas.openxmlformats.org/drawingml/2006/table">
            <a:tbl>
              <a:tblPr firstRow="1" firstCol="1" bandRow="1"/>
              <a:tblGrid>
                <a:gridCol w="1380396">
                  <a:extLst>
                    <a:ext uri="{9D8B030D-6E8A-4147-A177-3AD203B41FA5}">
                      <a16:colId xmlns:a16="http://schemas.microsoft.com/office/drawing/2014/main" val="1999677362"/>
                    </a:ext>
                  </a:extLst>
                </a:gridCol>
                <a:gridCol w="1490798">
                  <a:extLst>
                    <a:ext uri="{9D8B030D-6E8A-4147-A177-3AD203B41FA5}">
                      <a16:colId xmlns:a16="http://schemas.microsoft.com/office/drawing/2014/main" val="191141342"/>
                    </a:ext>
                  </a:extLst>
                </a:gridCol>
                <a:gridCol w="1134058">
                  <a:extLst>
                    <a:ext uri="{9D8B030D-6E8A-4147-A177-3AD203B41FA5}">
                      <a16:colId xmlns:a16="http://schemas.microsoft.com/office/drawing/2014/main" val="3313019906"/>
                    </a:ext>
                  </a:extLst>
                </a:gridCol>
                <a:gridCol w="2196767">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Year group</a:t>
                      </a:r>
                      <a:r>
                        <a:rPr lang="en-GB" sz="1800" b="1" dirty="0">
                          <a:solidFill>
                            <a:srgbClr val="7030A0"/>
                          </a:solidFill>
                          <a:effectLst/>
                          <a:latin typeface="Calibri"/>
                          <a:ea typeface="Calibri"/>
                          <a:cs typeface="Times New Roman"/>
                        </a:rPr>
                        <a:t>:</a:t>
                      </a:r>
                      <a:endParaRPr lang="en-GB" sz="1400" b="1" dirty="0">
                        <a:effectLst/>
                        <a:latin typeface="Calibri"/>
                        <a:ea typeface="Calibri"/>
                        <a:cs typeface="Times New Roman"/>
                      </a:endParaRPr>
                    </a:p>
                    <a:p>
                      <a:pPr algn="ctr">
                        <a:lnSpc>
                          <a:spcPct val="107000"/>
                        </a:lnSpc>
                        <a:spcAft>
                          <a:spcPts val="800"/>
                        </a:spcAft>
                      </a:pPr>
                      <a:r>
                        <a:rPr lang="en-GB" sz="1600" b="1" dirty="0">
                          <a:effectLst/>
                          <a:latin typeface="Calibri"/>
                          <a:ea typeface="Calibri"/>
                          <a:cs typeface="Times New Roman"/>
                        </a:rPr>
                        <a:t>2</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Term</a:t>
                      </a:r>
                      <a:r>
                        <a:rPr lang="en-GB" sz="1800" b="1" dirty="0">
                          <a:solidFill>
                            <a:srgbClr val="7030A0"/>
                          </a:solidFill>
                          <a:effectLst/>
                          <a:latin typeface="Calibri"/>
                          <a:ea typeface="Calibri"/>
                          <a:cs typeface="Times New Roman"/>
                        </a:rPr>
                        <a:t>:</a:t>
                      </a:r>
                      <a:endParaRPr lang="en-GB" sz="1400" b="1" dirty="0">
                        <a:effectLst/>
                        <a:latin typeface="Calibri"/>
                        <a:ea typeface="Calibri"/>
                        <a:cs typeface="Times New Roman"/>
                      </a:endParaRPr>
                    </a:p>
                    <a:p>
                      <a:pPr algn="ctr">
                        <a:lnSpc>
                          <a:spcPct val="107000"/>
                        </a:lnSpc>
                        <a:spcAft>
                          <a:spcPts val="800"/>
                        </a:spcAft>
                      </a:pPr>
                      <a:r>
                        <a:rPr lang="en-GB" sz="1600" b="1" dirty="0">
                          <a:effectLst/>
                          <a:latin typeface="Calibri"/>
                          <a:ea typeface="Calibri"/>
                          <a:cs typeface="Times New Roman"/>
                        </a:rPr>
                        <a:t>Spring 1</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Subject:</a:t>
                      </a:r>
                      <a:endParaRPr lang="en-GB" sz="1400" b="1" dirty="0">
                        <a:effectLst/>
                        <a:latin typeface="Calibri"/>
                        <a:ea typeface="Calibri"/>
                        <a:cs typeface="Times New Roman"/>
                      </a:endParaRPr>
                    </a:p>
                    <a:p>
                      <a:pPr algn="ctr">
                        <a:lnSpc>
                          <a:spcPct val="107000"/>
                        </a:lnSpc>
                        <a:spcAft>
                          <a:spcPts val="800"/>
                        </a:spcAft>
                      </a:pPr>
                      <a:r>
                        <a:rPr lang="en-GB" sz="1800" b="1" dirty="0">
                          <a:effectLst/>
                          <a:latin typeface="Calibri"/>
                          <a:ea typeface="Calibri"/>
                          <a:cs typeface="Times New Roman"/>
                        </a:rPr>
                        <a:t>Science</a:t>
                      </a:r>
                      <a:r>
                        <a:rPr lang="en-GB" sz="1600" b="1" dirty="0">
                          <a:effectLst/>
                          <a:latin typeface="Calibri"/>
                          <a:ea typeface="Calibri"/>
                          <a:cs typeface="Times New Roman"/>
                        </a:rPr>
                        <a:t> </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Topic:</a:t>
                      </a:r>
                      <a:endParaRPr lang="en-GB" sz="1400" b="1" dirty="0">
                        <a:effectLst/>
                        <a:latin typeface="Calibri"/>
                        <a:ea typeface="Calibri"/>
                        <a:cs typeface="Times New Roman"/>
                      </a:endParaRPr>
                    </a:p>
                    <a:p>
                      <a:pPr algn="ctr">
                        <a:lnSpc>
                          <a:spcPct val="107000"/>
                        </a:lnSpc>
                        <a:spcAft>
                          <a:spcPts val="800"/>
                        </a:spcAft>
                      </a:pPr>
                      <a:r>
                        <a:rPr lang="en-GB" sz="1600" b="1" dirty="0">
                          <a:effectLst/>
                          <a:latin typeface="Calibri"/>
                          <a:ea typeface="Calibri"/>
                          <a:cs typeface="Times New Roman"/>
                        </a:rPr>
                        <a:t>Plants </a:t>
                      </a:r>
                      <a:endParaRPr lang="en-GB"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561031030"/>
                  </a:ext>
                </a:extLst>
              </a:tr>
            </a:tbl>
          </a:graphicData>
        </a:graphic>
      </p:graphicFrame>
      <p:graphicFrame>
        <p:nvGraphicFramePr>
          <p:cNvPr id="18" name="Table 17">
            <a:extLst>
              <a:ext uri="{FF2B5EF4-FFF2-40B4-BE49-F238E27FC236}">
                <a16:creationId xmlns:a16="http://schemas.microsoft.com/office/drawing/2014/main" id="{E920576B-C698-824D-13F7-521EDC47371D}"/>
              </a:ext>
            </a:extLst>
          </p:cNvPr>
          <p:cNvGraphicFramePr>
            <a:graphicFrameLocks noGrp="1"/>
          </p:cNvGraphicFramePr>
          <p:nvPr>
            <p:extLst>
              <p:ext uri="{D42A27DB-BD31-4B8C-83A1-F6EECF244321}">
                <p14:modId xmlns:p14="http://schemas.microsoft.com/office/powerpoint/2010/main" val="2915414437"/>
              </p:ext>
            </p:extLst>
          </p:nvPr>
        </p:nvGraphicFramePr>
        <p:xfrm>
          <a:off x="7107753" y="1824933"/>
          <a:ext cx="2838154" cy="3712130"/>
        </p:xfrm>
        <a:graphic>
          <a:graphicData uri="http://schemas.openxmlformats.org/drawingml/2006/table">
            <a:tbl>
              <a:tblPr firstRow="1" firstCol="1" bandRow="1"/>
              <a:tblGrid>
                <a:gridCol w="2838154">
                  <a:extLst>
                    <a:ext uri="{9D8B030D-6E8A-4147-A177-3AD203B41FA5}">
                      <a16:colId xmlns:a16="http://schemas.microsoft.com/office/drawing/2014/main" val="3550052036"/>
                    </a:ext>
                  </a:extLst>
                </a:gridCol>
              </a:tblGrid>
              <a:tr h="267890">
                <a:tc>
                  <a:txBody>
                    <a:bodyPr/>
                    <a:lstStyle/>
                    <a:p>
                      <a:pPr>
                        <a:lnSpc>
                          <a:spcPct val="107000"/>
                        </a:lnSpc>
                        <a:spcAft>
                          <a:spcPts val="800"/>
                        </a:spcAft>
                      </a:pPr>
                      <a:r>
                        <a:rPr lang="en-GB" sz="1600" b="1" dirty="0">
                          <a:solidFill>
                            <a:srgbClr val="7030A0"/>
                          </a:solidFill>
                          <a:effectLst/>
                          <a:latin typeface="Calibri"/>
                          <a:ea typeface="Calibri"/>
                          <a:cs typeface="Times New Roman"/>
                        </a:rPr>
                        <a:t>Key vocabulary and definitions:</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1958875"/>
                  </a:ext>
                </a:extLst>
              </a:tr>
              <a:tr h="3373671">
                <a:tc>
                  <a:txBody>
                    <a:bodyPr/>
                    <a:lstStyle/>
                    <a:p>
                      <a:pPr algn="l" rtl="0" fontAlgn="base">
                        <a:buFont typeface="Arial" panose="020B0604020202020204" pitchFamily="34" charset="0"/>
                        <a:buChar char="•"/>
                      </a:pPr>
                      <a:r>
                        <a:rPr lang="en-GB" sz="1400" dirty="0">
                          <a:effectLst/>
                          <a:latin typeface="Calibri"/>
                          <a:ea typeface="Calibri"/>
                          <a:cs typeface="Times New Roman"/>
                        </a:rPr>
                        <a:t> </a:t>
                      </a:r>
                      <a:r>
                        <a:rPr lang="en-US" sz="1400" b="1" i="0" dirty="0">
                          <a:solidFill>
                            <a:srgbClr val="000000"/>
                          </a:solidFill>
                          <a:effectLst/>
                          <a:latin typeface="Calibri"/>
                        </a:rPr>
                        <a:t>Stem</a:t>
                      </a:r>
                      <a:r>
                        <a:rPr lang="en-US" sz="1400" b="0" i="0" dirty="0">
                          <a:solidFill>
                            <a:srgbClr val="000000"/>
                          </a:solidFill>
                          <a:effectLst/>
                          <a:latin typeface="Calibri"/>
                        </a:rPr>
                        <a:t>- The stem is the main part of the plant. It supports the weight of the leaves, flowers or fruits and transports water from the roots</a:t>
                      </a:r>
                    </a:p>
                    <a:p>
                      <a:pPr algn="l" rtl="0" fontAlgn="base">
                        <a:buFont typeface="Arial" panose="020B0604020202020204" pitchFamily="34" charset="0"/>
                        <a:buChar char="•"/>
                      </a:pPr>
                      <a:r>
                        <a:rPr lang="en-US" sz="1400" b="1" i="0" dirty="0">
                          <a:solidFill>
                            <a:srgbClr val="000000"/>
                          </a:solidFill>
                          <a:effectLst/>
                          <a:latin typeface="Calibri"/>
                        </a:rPr>
                        <a:t>Bulbs</a:t>
                      </a:r>
                      <a:r>
                        <a:rPr lang="en-US" sz="1400" b="0" i="0" dirty="0">
                          <a:solidFill>
                            <a:srgbClr val="000000"/>
                          </a:solidFill>
                          <a:effectLst/>
                          <a:latin typeface="Calibri"/>
                        </a:rPr>
                        <a:t>- Bulbs are underground food storage. </a:t>
                      </a:r>
                    </a:p>
                    <a:p>
                      <a:pPr algn="l" rtl="0" fontAlgn="base">
                        <a:buFont typeface="Arial" panose="020B0604020202020204" pitchFamily="34" charset="0"/>
                        <a:buChar char="•"/>
                      </a:pPr>
                      <a:r>
                        <a:rPr lang="en-US" sz="1400" b="1" i="0" dirty="0">
                          <a:solidFill>
                            <a:srgbClr val="000000"/>
                          </a:solidFill>
                          <a:effectLst/>
                          <a:latin typeface="Calibri"/>
                        </a:rPr>
                        <a:t>Sunlight</a:t>
                      </a:r>
                      <a:r>
                        <a:rPr lang="en-US" sz="1400" b="0" i="0" dirty="0">
                          <a:solidFill>
                            <a:srgbClr val="000000"/>
                          </a:solidFill>
                          <a:effectLst/>
                          <a:latin typeface="Calibri"/>
                        </a:rPr>
                        <a:t>- Light from the sun is a form of energy that helps plants to grow. </a:t>
                      </a:r>
                    </a:p>
                    <a:p>
                      <a:pPr algn="l" rtl="0" fontAlgn="base">
                        <a:buFont typeface="Arial" panose="020B0604020202020204" pitchFamily="34" charset="0"/>
                        <a:buChar char="•"/>
                      </a:pPr>
                      <a:r>
                        <a:rPr lang="en-US" sz="1400" b="1" i="0" dirty="0">
                          <a:solidFill>
                            <a:srgbClr val="000000"/>
                          </a:solidFill>
                          <a:effectLst/>
                          <a:latin typeface="Calibri"/>
                        </a:rPr>
                        <a:t>Root</a:t>
                      </a:r>
                      <a:r>
                        <a:rPr lang="en-US" sz="1400" b="0" i="0" dirty="0">
                          <a:solidFill>
                            <a:srgbClr val="000000"/>
                          </a:solidFill>
                          <a:effectLst/>
                          <a:latin typeface="Calibri"/>
                        </a:rPr>
                        <a:t>- It is the part of a plant usually hidden under the ground. They keep the plant stable and give it nutrients. </a:t>
                      </a:r>
                    </a:p>
                    <a:p>
                      <a:pPr algn="l" rtl="0" fontAlgn="base">
                        <a:buFont typeface="Arial" panose="020B0604020202020204" pitchFamily="34" charset="0"/>
                        <a:buChar char="•"/>
                      </a:pPr>
                      <a:r>
                        <a:rPr lang="en-US" sz="1400" b="1" i="0" dirty="0">
                          <a:solidFill>
                            <a:srgbClr val="000000"/>
                          </a:solidFill>
                          <a:effectLst/>
                          <a:latin typeface="Calibri"/>
                        </a:rPr>
                        <a:t>Petals-</a:t>
                      </a:r>
                      <a:r>
                        <a:rPr lang="en-US" sz="1400" b="0" i="0" dirty="0">
                          <a:solidFill>
                            <a:srgbClr val="000000"/>
                          </a:solidFill>
                          <a:effectLst/>
                          <a:latin typeface="Calibri"/>
                        </a:rPr>
                        <a:t> Petals are part of a flowering plant that attracts insects such as bees.</a:t>
                      </a:r>
                      <a:r>
                        <a:rPr lang="en-US" sz="1600" b="0" i="0" dirty="0">
                          <a:solidFill>
                            <a:srgbClr val="000000"/>
                          </a:solidFill>
                          <a:effectLst/>
                          <a:latin typeface="Calibri"/>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667031"/>
                  </a:ext>
                </a:extLst>
              </a:tr>
            </a:tbl>
          </a:graphicData>
        </a:graphic>
      </p:graphicFrame>
      <p:graphicFrame>
        <p:nvGraphicFramePr>
          <p:cNvPr id="20" name="Table 19">
            <a:extLst>
              <a:ext uri="{FF2B5EF4-FFF2-40B4-BE49-F238E27FC236}">
                <a16:creationId xmlns:a16="http://schemas.microsoft.com/office/drawing/2014/main" id="{1FF8A3F0-C137-1EC5-1FC1-7005A99185D3}"/>
              </a:ext>
            </a:extLst>
          </p:cNvPr>
          <p:cNvGraphicFramePr>
            <a:graphicFrameLocks noGrp="1"/>
          </p:cNvGraphicFramePr>
          <p:nvPr>
            <p:extLst>
              <p:ext uri="{D42A27DB-BD31-4B8C-83A1-F6EECF244321}">
                <p14:modId xmlns:p14="http://schemas.microsoft.com/office/powerpoint/2010/main" val="3226132895"/>
              </p:ext>
            </p:extLst>
          </p:nvPr>
        </p:nvGraphicFramePr>
        <p:xfrm>
          <a:off x="3025913" y="1844260"/>
          <a:ext cx="3933014" cy="4293520"/>
        </p:xfrm>
        <a:graphic>
          <a:graphicData uri="http://schemas.openxmlformats.org/drawingml/2006/table">
            <a:tbl>
              <a:tblPr firstRow="1" firstCol="1" bandRow="1"/>
              <a:tblGrid>
                <a:gridCol w="3933014">
                  <a:extLst>
                    <a:ext uri="{9D8B030D-6E8A-4147-A177-3AD203B41FA5}">
                      <a16:colId xmlns:a16="http://schemas.microsoft.com/office/drawing/2014/main" val="2936660014"/>
                    </a:ext>
                  </a:extLst>
                </a:gridCol>
              </a:tblGrid>
              <a:tr h="285400">
                <a:tc>
                  <a:txBody>
                    <a:bodyPr/>
                    <a:lstStyle/>
                    <a:p>
                      <a:pPr>
                        <a:lnSpc>
                          <a:spcPct val="107000"/>
                        </a:lnSpc>
                        <a:spcAft>
                          <a:spcPts val="800"/>
                        </a:spcAft>
                      </a:pPr>
                      <a:r>
                        <a:rPr lang="en-GB" sz="1600" b="1" dirty="0">
                          <a:solidFill>
                            <a:srgbClr val="7030A0"/>
                          </a:solidFill>
                          <a:effectLst/>
                          <a:latin typeface="Calibri"/>
                          <a:ea typeface="Calibri"/>
                          <a:cs typeface="Times New Roman"/>
                        </a:rPr>
                        <a:t>Substantive knowledge:</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7124334"/>
                  </a:ext>
                </a:extLst>
              </a:tr>
              <a:tr h="3424792">
                <a:tc>
                  <a:txBody>
                    <a:bodyPr/>
                    <a:lstStyle/>
                    <a:p>
                      <a:pPr marL="285750" indent="-285750" algn="l" rtl="0" fontAlgn="base">
                        <a:buFont typeface="Arial"/>
                        <a:buChar char="•"/>
                      </a:pPr>
                      <a:r>
                        <a:rPr lang="en-GB" sz="1400" dirty="0">
                          <a:effectLst/>
                          <a:latin typeface="Calibri"/>
                          <a:ea typeface="Calibri"/>
                          <a:cs typeface="Times New Roman"/>
                        </a:rPr>
                        <a:t> </a:t>
                      </a:r>
                      <a:r>
                        <a:rPr lang="en-US" sz="1800" b="0" i="0" dirty="0">
                          <a:solidFill>
                            <a:srgbClr val="000000"/>
                          </a:solidFill>
                          <a:effectLst/>
                          <a:latin typeface="Calibri"/>
                        </a:rPr>
                        <a:t>When a plant sprouts, it grows new shoots. </a:t>
                      </a:r>
                    </a:p>
                    <a:p>
                      <a:pPr marL="285750" indent="-285750" algn="l" rtl="0" fontAlgn="base">
                        <a:buFont typeface="Arial"/>
                        <a:buChar char="•"/>
                      </a:pPr>
                      <a:r>
                        <a:rPr lang="en-US" sz="1800" b="0" i="0" dirty="0">
                          <a:solidFill>
                            <a:srgbClr val="000000"/>
                          </a:solidFill>
                          <a:effectLst/>
                          <a:latin typeface="Calibri"/>
                        </a:rPr>
                        <a:t>A shoot grows upwards from the seed or plant to find sunlight. </a:t>
                      </a:r>
                    </a:p>
                    <a:p>
                      <a:pPr marL="285750" indent="-285750" algn="l" rtl="0" fontAlgn="base">
                        <a:buFont typeface="Arial"/>
                        <a:buChar char="•"/>
                      </a:pPr>
                      <a:r>
                        <a:rPr lang="en-US" sz="1800" b="0" i="0" dirty="0">
                          <a:solidFill>
                            <a:srgbClr val="000000"/>
                          </a:solidFill>
                          <a:effectLst/>
                          <a:latin typeface="Calibri"/>
                        </a:rPr>
                        <a:t>All plants need water and sunlight to grow. </a:t>
                      </a:r>
                      <a:endParaRPr lang="en-GB" sz="1800">
                        <a:effectLst/>
                        <a:latin typeface="Calibri"/>
                        <a:ea typeface="Calibri"/>
                        <a:cs typeface="Times New Roman"/>
                      </a:endParaRPr>
                    </a:p>
                    <a:p>
                      <a:pPr marL="285750" indent="-285750" rtl="0" fontAlgn="base">
                        <a:buFont typeface="Arial" panose="020B0604020202020204" pitchFamily="34" charset="0"/>
                        <a:buChar char="•"/>
                      </a:pPr>
                      <a:r>
                        <a:rPr lang="en-US" sz="1800" dirty="0">
                          <a:latin typeface="Calibri"/>
                          <a:cs typeface="Calibri"/>
                        </a:rPr>
                        <a:t>Seeds and bulbs need watering to grow </a:t>
                      </a:r>
                    </a:p>
                    <a:p>
                      <a:pPr marL="285750" indent="-285750" rtl="0" fontAlgn="base">
                        <a:buFont typeface="Arial" panose="020B0604020202020204" pitchFamily="34" charset="0"/>
                        <a:buChar char="•"/>
                      </a:pPr>
                      <a:r>
                        <a:rPr lang="en-US" sz="1800" dirty="0">
                          <a:latin typeface="Calibri"/>
                          <a:cs typeface="Calibri"/>
                        </a:rPr>
                        <a:t>The bulb stores all the food for the next plant to grow</a:t>
                      </a:r>
                    </a:p>
                    <a:p>
                      <a:pPr marL="285750" indent="-285750" rtl="0" fontAlgn="base">
                        <a:buFont typeface="Arial" panose="020B0604020202020204" pitchFamily="34" charset="0"/>
                        <a:buChar char="•"/>
                      </a:pPr>
                      <a:r>
                        <a:rPr lang="en-US" sz="1800" dirty="0">
                          <a:latin typeface="Calibri"/>
                          <a:cs typeface="Calibri"/>
                        </a:rPr>
                        <a:t>Bulbs are normally found underground </a:t>
                      </a:r>
                    </a:p>
                    <a:p>
                      <a:pPr marL="285750" indent="-285750" rtl="0" fontAlgn="base">
                        <a:buFont typeface="Arial"/>
                        <a:buChar char="•"/>
                      </a:pPr>
                      <a:r>
                        <a:rPr lang="en-US" sz="1800" dirty="0">
                          <a:latin typeface="Calibri"/>
                          <a:cs typeface="Calibri"/>
                        </a:rPr>
                        <a:t> Seeds need water, soil and nutrients to germinate</a:t>
                      </a:r>
                    </a:p>
                    <a:p>
                      <a:pPr marL="0" indent="0" rtl="0" fontAlgn="base">
                        <a:buFont typeface="Arial" panose="020B0604020202020204" pitchFamily="34" charset="0"/>
                        <a:buNone/>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0192708"/>
                  </a:ext>
                </a:extLst>
              </a:tr>
            </a:tbl>
          </a:graphicData>
        </a:graphic>
      </p:graphicFrame>
      <p:pic>
        <p:nvPicPr>
          <p:cNvPr id="3" name="Picture 2">
            <a:extLst>
              <a:ext uri="{FF2B5EF4-FFF2-40B4-BE49-F238E27FC236}">
                <a16:creationId xmlns:a16="http://schemas.microsoft.com/office/drawing/2014/main" id="{383F970E-6128-CC63-9DB9-EDF8CED3FEF3}"/>
              </a:ext>
            </a:extLst>
          </p:cNvPr>
          <p:cNvPicPr>
            <a:picLocks noChangeAspect="1"/>
          </p:cNvPicPr>
          <p:nvPr/>
        </p:nvPicPr>
        <p:blipFill>
          <a:blip r:embed="rId2"/>
          <a:stretch>
            <a:fillRect/>
          </a:stretch>
        </p:blipFill>
        <p:spPr>
          <a:xfrm>
            <a:off x="10173317" y="4113849"/>
            <a:ext cx="2014746" cy="1313298"/>
          </a:xfrm>
          <a:prstGeom prst="rect">
            <a:avLst/>
          </a:prstGeom>
        </p:spPr>
      </p:pic>
      <p:pic>
        <p:nvPicPr>
          <p:cNvPr id="6" name="Picture 5">
            <a:extLst>
              <a:ext uri="{FF2B5EF4-FFF2-40B4-BE49-F238E27FC236}">
                <a16:creationId xmlns:a16="http://schemas.microsoft.com/office/drawing/2014/main" id="{4A44D069-8062-67D3-9CFE-D49676F67E94}"/>
              </a:ext>
            </a:extLst>
          </p:cNvPr>
          <p:cNvPicPr>
            <a:picLocks noChangeAspect="1"/>
          </p:cNvPicPr>
          <p:nvPr/>
        </p:nvPicPr>
        <p:blipFill>
          <a:blip r:embed="rId3"/>
          <a:stretch>
            <a:fillRect/>
          </a:stretch>
        </p:blipFill>
        <p:spPr>
          <a:xfrm>
            <a:off x="579736" y="892398"/>
            <a:ext cx="1658634" cy="1229677"/>
          </a:xfrm>
          <a:prstGeom prst="rect">
            <a:avLst/>
          </a:prstGeom>
        </p:spPr>
      </p:pic>
      <p:pic>
        <p:nvPicPr>
          <p:cNvPr id="8" name="Picture 7">
            <a:extLst>
              <a:ext uri="{FF2B5EF4-FFF2-40B4-BE49-F238E27FC236}">
                <a16:creationId xmlns:a16="http://schemas.microsoft.com/office/drawing/2014/main" id="{B4DF6395-1556-2FD0-03F3-1AA0DD71ED88}"/>
              </a:ext>
            </a:extLst>
          </p:cNvPr>
          <p:cNvPicPr>
            <a:picLocks noChangeAspect="1"/>
          </p:cNvPicPr>
          <p:nvPr/>
        </p:nvPicPr>
        <p:blipFill>
          <a:blip r:embed="rId4"/>
          <a:stretch>
            <a:fillRect/>
          </a:stretch>
        </p:blipFill>
        <p:spPr>
          <a:xfrm>
            <a:off x="10482555" y="5632033"/>
            <a:ext cx="1644228" cy="1229678"/>
          </a:xfrm>
          <a:prstGeom prst="rect">
            <a:avLst/>
          </a:prstGeom>
        </p:spPr>
      </p:pic>
      <p:pic>
        <p:nvPicPr>
          <p:cNvPr id="10" name="Picture 9">
            <a:extLst>
              <a:ext uri="{FF2B5EF4-FFF2-40B4-BE49-F238E27FC236}">
                <a16:creationId xmlns:a16="http://schemas.microsoft.com/office/drawing/2014/main" id="{2C65020F-DFE7-8255-24A6-E9FEF18F4ED2}"/>
              </a:ext>
            </a:extLst>
          </p:cNvPr>
          <p:cNvPicPr>
            <a:picLocks noChangeAspect="1"/>
          </p:cNvPicPr>
          <p:nvPr/>
        </p:nvPicPr>
        <p:blipFill>
          <a:blip r:embed="rId5"/>
          <a:stretch>
            <a:fillRect/>
          </a:stretch>
        </p:blipFill>
        <p:spPr>
          <a:xfrm>
            <a:off x="10324288" y="2303165"/>
            <a:ext cx="1801315" cy="1720955"/>
          </a:xfrm>
          <a:prstGeom prst="rect">
            <a:avLst/>
          </a:prstGeom>
        </p:spPr>
      </p:pic>
      <p:pic>
        <p:nvPicPr>
          <p:cNvPr id="12" name="Picture 11">
            <a:extLst>
              <a:ext uri="{FF2B5EF4-FFF2-40B4-BE49-F238E27FC236}">
                <a16:creationId xmlns:a16="http://schemas.microsoft.com/office/drawing/2014/main" id="{259D6D02-869D-BE8A-8773-28DE25D14D86}"/>
              </a:ext>
            </a:extLst>
          </p:cNvPr>
          <p:cNvPicPr>
            <a:picLocks noChangeAspect="1"/>
          </p:cNvPicPr>
          <p:nvPr/>
        </p:nvPicPr>
        <p:blipFill>
          <a:blip r:embed="rId6"/>
          <a:stretch>
            <a:fillRect/>
          </a:stretch>
        </p:blipFill>
        <p:spPr>
          <a:xfrm>
            <a:off x="9994795" y="65751"/>
            <a:ext cx="2207816" cy="2162187"/>
          </a:xfrm>
          <a:prstGeom prst="rect">
            <a:avLst/>
          </a:prstGeom>
        </p:spPr>
      </p:pic>
      <p:sp>
        <p:nvSpPr>
          <p:cNvPr id="2" name="TextBox 1">
            <a:extLst>
              <a:ext uri="{FF2B5EF4-FFF2-40B4-BE49-F238E27FC236}">
                <a16:creationId xmlns:a16="http://schemas.microsoft.com/office/drawing/2014/main" id="{3D62E7D6-B709-24FD-F6B7-56CD9F7F87CE}"/>
              </a:ext>
            </a:extLst>
          </p:cNvPr>
          <p:cNvSpPr txBox="1"/>
          <p:nvPr/>
        </p:nvSpPr>
        <p:spPr>
          <a:xfrm>
            <a:off x="10677525" y="557212"/>
            <a:ext cx="274320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dirty="0">
              <a:latin typeface="Calibri"/>
              <a:ea typeface="Calibri"/>
              <a:cs typeface="Calibri"/>
            </a:endParaRPr>
          </a:p>
        </p:txBody>
      </p:sp>
      <p:graphicFrame>
        <p:nvGraphicFramePr>
          <p:cNvPr id="5" name="Table 4">
            <a:extLst>
              <a:ext uri="{FF2B5EF4-FFF2-40B4-BE49-F238E27FC236}">
                <a16:creationId xmlns:a16="http://schemas.microsoft.com/office/drawing/2014/main" id="{B1CD8304-BB04-AE39-741E-F153BD1C5D65}"/>
              </a:ext>
            </a:extLst>
          </p:cNvPr>
          <p:cNvGraphicFramePr>
            <a:graphicFrameLocks noGrp="1"/>
          </p:cNvGraphicFramePr>
          <p:nvPr>
            <p:extLst>
              <p:ext uri="{D42A27DB-BD31-4B8C-83A1-F6EECF244321}">
                <p14:modId xmlns:p14="http://schemas.microsoft.com/office/powerpoint/2010/main" val="3047566551"/>
              </p:ext>
            </p:extLst>
          </p:nvPr>
        </p:nvGraphicFramePr>
        <p:xfrm>
          <a:off x="247686" y="2179702"/>
          <a:ext cx="2607001" cy="4501960"/>
        </p:xfrm>
        <a:graphic>
          <a:graphicData uri="http://schemas.openxmlformats.org/drawingml/2006/table">
            <a:tbl>
              <a:tblPr firstRow="1" firstCol="1" bandRow="1"/>
              <a:tblGrid>
                <a:gridCol w="2607001">
                  <a:extLst>
                    <a:ext uri="{9D8B030D-6E8A-4147-A177-3AD203B41FA5}">
                      <a16:colId xmlns:a16="http://schemas.microsoft.com/office/drawing/2014/main" val="3550052036"/>
                    </a:ext>
                  </a:extLst>
                </a:gridCol>
              </a:tblGrid>
              <a:tr h="221538">
                <a:tc>
                  <a:txBody>
                    <a:bodyPr/>
                    <a:lstStyle/>
                    <a:p>
                      <a:pPr>
                        <a:lnSpc>
                          <a:spcPct val="107000"/>
                        </a:lnSpc>
                        <a:spcAft>
                          <a:spcPts val="800"/>
                        </a:spcAft>
                      </a:pPr>
                      <a:r>
                        <a:rPr lang="en-GB" sz="1600" b="1" dirty="0">
                          <a:solidFill>
                            <a:srgbClr val="7030A0"/>
                          </a:solidFill>
                          <a:effectLst/>
                          <a:latin typeface="Calibri"/>
                          <a:ea typeface="Calibri"/>
                          <a:cs typeface="Times New Roman"/>
                        </a:rPr>
                        <a:t>Prior learning:</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1958875"/>
                  </a:ext>
                </a:extLst>
              </a:tr>
              <a:tr h="3406156">
                <a:tc>
                  <a:txBody>
                    <a:bodyPr/>
                    <a:lstStyle/>
                    <a:p>
                      <a:pPr lvl="0" indent="0" algn="l">
                        <a:buNone/>
                      </a:pPr>
                      <a:r>
                        <a:rPr lang="en-GB" sz="1400" b="1" i="0" u="none" strike="noStrike" noProof="0">
                          <a:solidFill>
                            <a:srgbClr val="7030A0"/>
                          </a:solidFill>
                          <a:latin typeface="Calibri"/>
                        </a:rPr>
                        <a:t>EYFS:</a:t>
                      </a:r>
                      <a:r>
                        <a:rPr lang="en-GB" sz="1400" b="0" i="0" u="none" strike="noStrike" noProof="0" dirty="0">
                          <a:solidFill>
                            <a:srgbClr val="000000"/>
                          </a:solidFill>
                          <a:latin typeface="Calibri"/>
                        </a:rPr>
                        <a:t> </a:t>
                      </a:r>
                      <a:r>
                        <a:rPr lang="en-GB" sz="1400" b="0" i="0" u="none" strike="noStrike" noProof="0">
                          <a:solidFill>
                            <a:srgbClr val="000000"/>
                          </a:solidFill>
                          <a:latin typeface="Calibri"/>
                        </a:rPr>
                        <a:t>Experience</a:t>
                      </a:r>
                      <a:r>
                        <a:rPr lang="en-GB" sz="1400" b="0" i="0" u="none" strike="noStrike" noProof="0" dirty="0">
                          <a:solidFill>
                            <a:srgbClr val="000000"/>
                          </a:solidFill>
                          <a:latin typeface="Calibri"/>
                        </a:rPr>
                        <a:t> of planting and taking care or plants. Children learn that plants need water and sun to grow.  </a:t>
                      </a:r>
                      <a:endParaRPr lang="en-US" dirty="0"/>
                    </a:p>
                    <a:p>
                      <a:pPr lvl="0" indent="0" algn="l">
                        <a:buNone/>
                      </a:pPr>
                      <a:endParaRPr lang="en-GB" sz="1400" b="0" i="0" u="none" strike="noStrike" noProof="0" dirty="0">
                        <a:solidFill>
                          <a:srgbClr val="000000"/>
                        </a:solidFill>
                        <a:latin typeface="Calibri"/>
                      </a:endParaRPr>
                    </a:p>
                    <a:p>
                      <a:pPr marL="0" lvl="0" indent="0" algn="l">
                        <a:lnSpc>
                          <a:spcPct val="107000"/>
                        </a:lnSpc>
                        <a:buClr>
                          <a:srgbClr val="000000"/>
                        </a:buClr>
                        <a:buNone/>
                      </a:pPr>
                      <a:r>
                        <a:rPr lang="en-GB" sz="1400" b="1" i="0" u="none" strike="noStrike" noProof="0" dirty="0">
                          <a:solidFill>
                            <a:srgbClr val="7030A0"/>
                          </a:solidFill>
                          <a:latin typeface="Calibri"/>
                        </a:rPr>
                        <a:t>Year 1:</a:t>
                      </a:r>
                      <a:r>
                        <a:rPr lang="en-GB" sz="1400" b="0" i="0" u="none" strike="noStrike" noProof="0" dirty="0">
                          <a:solidFill>
                            <a:srgbClr val="000000"/>
                          </a:solidFill>
                          <a:latin typeface="Calibri"/>
                        </a:rPr>
                        <a:t> Children are taught about a variety of common and wild plants, including deciduous and evergreen trees. All plants grow from a seed and have roots, a stem, leaves, some have a flower. Children also gain an understanding that there are 12 months in a year, 4 seasons. Spring, Summer, Autumn </a:t>
                      </a:r>
                      <a:endParaRPr lang="en-US" sz="1400" b="0" i="0" u="none" strike="noStrike" noProof="0">
                        <a:solidFill>
                          <a:srgbClr val="000000"/>
                        </a:solidFill>
                        <a:latin typeface="Calibri"/>
                      </a:endParaRPr>
                    </a:p>
                    <a:p>
                      <a:pPr marL="0" lvl="0" indent="0" algn="l">
                        <a:lnSpc>
                          <a:spcPct val="107000"/>
                        </a:lnSpc>
                        <a:buNone/>
                      </a:pPr>
                      <a:r>
                        <a:rPr lang="en-GB" sz="1400" b="0" i="0" u="none" strike="noStrike" noProof="0" dirty="0">
                          <a:solidFill>
                            <a:srgbClr val="000000"/>
                          </a:solidFill>
                          <a:latin typeface="Calibri"/>
                        </a:rPr>
                        <a:t>and Winter, 24 hours in a day that is split into day and night. Furthermore, in Spring the days begin to get longer. </a:t>
                      </a:r>
                      <a:endParaRPr lang="en-US" sz="1400" b="0" i="0" u="none" strike="noStrike" noProof="0" dirty="0">
                        <a:solidFill>
                          <a:srgbClr val="000000"/>
                        </a:solidFill>
                        <a:latin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667031"/>
                  </a:ext>
                </a:extLst>
              </a:tr>
            </a:tbl>
          </a:graphicData>
        </a:graphic>
      </p:graphicFrame>
    </p:spTree>
    <p:extLst>
      <p:ext uri="{BB962C8B-B14F-4D97-AF65-F5344CB8AC3E}">
        <p14:creationId xmlns:p14="http://schemas.microsoft.com/office/powerpoint/2010/main" val="3944199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CC596A88-AE82-6AA7-DBDE-C72A8108B2AD}"/>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CB7D1497-50A6-BB0F-4BA6-3536EF36FF0E}"/>
              </a:ext>
            </a:extLst>
          </p:cNvPr>
          <p:cNvGraphicFramePr>
            <a:graphicFrameLocks noGrp="1"/>
          </p:cNvGraphicFramePr>
          <p:nvPr>
            <p:extLst>
              <p:ext uri="{D42A27DB-BD31-4B8C-83A1-F6EECF244321}">
                <p14:modId xmlns:p14="http://schemas.microsoft.com/office/powerpoint/2010/main" val="1279149158"/>
              </p:ext>
            </p:extLst>
          </p:nvPr>
        </p:nvGraphicFramePr>
        <p:xfrm>
          <a:off x="4949674" y="208322"/>
          <a:ext cx="6587448" cy="905320"/>
        </p:xfrm>
        <a:graphic>
          <a:graphicData uri="http://schemas.openxmlformats.org/drawingml/2006/table">
            <a:tbl>
              <a:tblPr firstRow="1" firstCol="1" bandRow="1"/>
              <a:tblGrid>
                <a:gridCol w="1466181">
                  <a:extLst>
                    <a:ext uri="{9D8B030D-6E8A-4147-A177-3AD203B41FA5}">
                      <a16:colId xmlns:a16="http://schemas.microsoft.com/office/drawing/2014/main" val="1999677362"/>
                    </a:ext>
                  </a:extLst>
                </a:gridCol>
                <a:gridCol w="1583445">
                  <a:extLst>
                    <a:ext uri="{9D8B030D-6E8A-4147-A177-3AD203B41FA5}">
                      <a16:colId xmlns:a16="http://schemas.microsoft.com/office/drawing/2014/main" val="191141342"/>
                    </a:ext>
                  </a:extLst>
                </a:gridCol>
                <a:gridCol w="1204535">
                  <a:extLst>
                    <a:ext uri="{9D8B030D-6E8A-4147-A177-3AD203B41FA5}">
                      <a16:colId xmlns:a16="http://schemas.microsoft.com/office/drawing/2014/main" val="3313019906"/>
                    </a:ext>
                  </a:extLst>
                </a:gridCol>
                <a:gridCol w="2333287">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Year group</a:t>
                      </a:r>
                      <a:r>
                        <a:rPr lang="en-GB" sz="1800" b="1" dirty="0">
                          <a:solidFill>
                            <a:srgbClr val="7030A0"/>
                          </a:solidFill>
                          <a:effectLst/>
                          <a:latin typeface="Calibri"/>
                          <a:ea typeface="Calibri"/>
                          <a:cs typeface="Times New Roman"/>
                        </a:rPr>
                        <a:t>:</a:t>
                      </a:r>
                      <a:endParaRPr lang="en-GB" sz="1400" b="1" dirty="0">
                        <a:effectLst/>
                        <a:latin typeface="Calibri"/>
                        <a:ea typeface="Calibri"/>
                        <a:cs typeface="Times New Roman"/>
                      </a:endParaRPr>
                    </a:p>
                    <a:p>
                      <a:pPr algn="ctr">
                        <a:lnSpc>
                          <a:spcPct val="107000"/>
                        </a:lnSpc>
                        <a:spcAft>
                          <a:spcPts val="800"/>
                        </a:spcAft>
                      </a:pPr>
                      <a:r>
                        <a:rPr lang="en-GB" sz="1600" b="1" dirty="0">
                          <a:effectLst/>
                          <a:latin typeface="Calibri"/>
                          <a:ea typeface="Calibri"/>
                          <a:cs typeface="Times New Roman"/>
                        </a:rPr>
                        <a:t>2</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Term</a:t>
                      </a:r>
                      <a:r>
                        <a:rPr lang="en-GB" sz="1800" b="1" dirty="0">
                          <a:solidFill>
                            <a:srgbClr val="7030A0"/>
                          </a:solidFill>
                          <a:effectLst/>
                          <a:latin typeface="Calibri"/>
                          <a:ea typeface="Calibri"/>
                          <a:cs typeface="Times New Roman"/>
                        </a:rPr>
                        <a:t>:</a:t>
                      </a:r>
                      <a:endParaRPr lang="en-GB" sz="1400" b="1" dirty="0">
                        <a:effectLst/>
                        <a:latin typeface="Calibri"/>
                        <a:ea typeface="Calibri"/>
                        <a:cs typeface="Times New Roman"/>
                      </a:endParaRPr>
                    </a:p>
                    <a:p>
                      <a:pPr algn="ctr">
                        <a:lnSpc>
                          <a:spcPct val="107000"/>
                        </a:lnSpc>
                        <a:spcAft>
                          <a:spcPts val="800"/>
                        </a:spcAft>
                      </a:pPr>
                      <a:r>
                        <a:rPr lang="en-GB" sz="1600" b="1" dirty="0">
                          <a:effectLst/>
                          <a:latin typeface="Calibri"/>
                          <a:ea typeface="Calibri"/>
                          <a:cs typeface="Times New Roman"/>
                        </a:rPr>
                        <a:t>Spring 2</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Subject:</a:t>
                      </a:r>
                      <a:endParaRPr lang="en-GB" sz="1400" b="1" dirty="0">
                        <a:effectLst/>
                        <a:latin typeface="Calibri"/>
                        <a:ea typeface="Calibri"/>
                        <a:cs typeface="Times New Roman"/>
                      </a:endParaRPr>
                    </a:p>
                    <a:p>
                      <a:pPr algn="ctr">
                        <a:lnSpc>
                          <a:spcPct val="107000"/>
                        </a:lnSpc>
                        <a:spcAft>
                          <a:spcPts val="800"/>
                        </a:spcAft>
                      </a:pPr>
                      <a:r>
                        <a:rPr lang="en-GB" sz="1800" b="1" dirty="0">
                          <a:effectLst/>
                          <a:latin typeface="Calibri"/>
                          <a:ea typeface="Calibri"/>
                          <a:cs typeface="Times New Roman"/>
                        </a:rPr>
                        <a:t>Science</a:t>
                      </a:r>
                      <a:r>
                        <a:rPr lang="en-GB" sz="1600" b="1" dirty="0">
                          <a:effectLst/>
                          <a:latin typeface="Calibri"/>
                          <a:ea typeface="Calibri"/>
                          <a:cs typeface="Times New Roman"/>
                        </a:rPr>
                        <a:t> </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Topic:</a:t>
                      </a:r>
                      <a:endParaRPr lang="en-GB" sz="1400" b="1" dirty="0">
                        <a:effectLst/>
                        <a:latin typeface="Calibri"/>
                        <a:ea typeface="Calibri"/>
                        <a:cs typeface="Times New Roman"/>
                      </a:endParaRPr>
                    </a:p>
                    <a:p>
                      <a:pPr algn="ctr">
                        <a:lnSpc>
                          <a:spcPct val="107000"/>
                        </a:lnSpc>
                        <a:spcAft>
                          <a:spcPts val="800"/>
                        </a:spcAft>
                      </a:pPr>
                      <a:r>
                        <a:rPr lang="en-GB" sz="1600" b="1" dirty="0">
                          <a:effectLst/>
                          <a:latin typeface="Calibri"/>
                          <a:ea typeface="Calibri"/>
                          <a:cs typeface="Times New Roman"/>
                        </a:rPr>
                        <a:t>Use of everyday materials </a:t>
                      </a:r>
                      <a:endParaRPr lang="en-GB"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561031030"/>
                  </a:ext>
                </a:extLst>
              </a:tr>
            </a:tbl>
          </a:graphicData>
        </a:graphic>
      </p:graphicFrame>
      <p:graphicFrame>
        <p:nvGraphicFramePr>
          <p:cNvPr id="6" name="Table 5">
            <a:extLst>
              <a:ext uri="{FF2B5EF4-FFF2-40B4-BE49-F238E27FC236}">
                <a16:creationId xmlns:a16="http://schemas.microsoft.com/office/drawing/2014/main" id="{4D46B23B-2222-E764-7FA8-A538BA3BC3E4}"/>
              </a:ext>
            </a:extLst>
          </p:cNvPr>
          <p:cNvGraphicFramePr>
            <a:graphicFrameLocks noGrp="1"/>
          </p:cNvGraphicFramePr>
          <p:nvPr>
            <p:extLst>
              <p:ext uri="{D42A27DB-BD31-4B8C-83A1-F6EECF244321}">
                <p14:modId xmlns:p14="http://schemas.microsoft.com/office/powerpoint/2010/main" val="3436960304"/>
              </p:ext>
            </p:extLst>
          </p:nvPr>
        </p:nvGraphicFramePr>
        <p:xfrm>
          <a:off x="6205083" y="1347620"/>
          <a:ext cx="4850176" cy="2179847"/>
        </p:xfrm>
        <a:graphic>
          <a:graphicData uri="http://schemas.openxmlformats.org/drawingml/2006/table">
            <a:tbl>
              <a:tblPr firstRow="1" firstCol="1" bandRow="1"/>
              <a:tblGrid>
                <a:gridCol w="4850176">
                  <a:extLst>
                    <a:ext uri="{9D8B030D-6E8A-4147-A177-3AD203B41FA5}">
                      <a16:colId xmlns:a16="http://schemas.microsoft.com/office/drawing/2014/main" val="51499375"/>
                    </a:ext>
                  </a:extLst>
                </a:gridCol>
              </a:tblGrid>
              <a:tr h="254055">
                <a:tc>
                  <a:txBody>
                    <a:bodyPr/>
                    <a:lstStyle/>
                    <a:p>
                      <a:pPr>
                        <a:lnSpc>
                          <a:spcPct val="107000"/>
                        </a:lnSpc>
                        <a:spcAft>
                          <a:spcPts val="800"/>
                        </a:spcAft>
                      </a:pPr>
                      <a:r>
                        <a:rPr lang="en-GB" sz="1800" b="1">
                          <a:solidFill>
                            <a:srgbClr val="7030A0"/>
                          </a:solidFill>
                          <a:effectLst/>
                          <a:latin typeface="Calibri" panose="020F0502020204030204" pitchFamily="34" charset="0"/>
                          <a:ea typeface="Calibri" panose="020F0502020204030204" pitchFamily="34" charset="0"/>
                          <a:cs typeface="Arial" panose="020B0604020202020204" pitchFamily="34" charset="0"/>
                        </a:rPr>
                        <a:t>Key vocabulary and definitions:</a:t>
                      </a:r>
                      <a:endParaRPr lang="en-GB" sz="12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916850"/>
                  </a:ext>
                </a:extLst>
              </a:tr>
              <a:tr h="1899367">
                <a:tc>
                  <a:txBody>
                    <a:bodyPr/>
                    <a:lstStyle/>
                    <a:p>
                      <a:pPr>
                        <a:lnSpc>
                          <a:spcPct val="107000"/>
                        </a:lnSpc>
                        <a:spcAft>
                          <a:spcPts val="800"/>
                        </a:spcAft>
                      </a:pPr>
                      <a:endParaRPr lang="en-GB" sz="1200">
                        <a:effectLst/>
                        <a:latin typeface="Calibri"/>
                        <a:ea typeface="Calibri" panose="020F0502020204030204" pitchFamily="34" charset="0"/>
                        <a:cs typeface="Arial"/>
                      </a:endParaRPr>
                    </a:p>
                    <a:p>
                      <a:pPr marL="285750" lvl="0" indent="-285750">
                        <a:buFont typeface="Arial" panose="020B0604020202020204" pitchFamily="34" charset="0"/>
                        <a:buChar char="•"/>
                      </a:pPr>
                      <a:r>
                        <a:rPr lang="en-GB" sz="1400" b="1" kern="1200">
                          <a:solidFill>
                            <a:schemeClr val="tx1"/>
                          </a:solidFill>
                          <a:effectLst/>
                          <a:latin typeface="Calibri"/>
                          <a:ea typeface="+mn-ea"/>
                          <a:cs typeface="Calibri"/>
                        </a:rPr>
                        <a:t>Flexible</a:t>
                      </a:r>
                      <a:r>
                        <a:rPr lang="en-GB" sz="1400" kern="1200">
                          <a:solidFill>
                            <a:schemeClr val="tx1"/>
                          </a:solidFill>
                          <a:effectLst/>
                          <a:latin typeface="Calibri"/>
                          <a:ea typeface="+mn-ea"/>
                          <a:cs typeface="Calibri"/>
                        </a:rPr>
                        <a:t>- A material that can bend or stretch. </a:t>
                      </a:r>
                    </a:p>
                    <a:p>
                      <a:pPr marL="285750" lvl="0" indent="-285750">
                        <a:buFont typeface="Arial" panose="020B0604020202020204" pitchFamily="34" charset="0"/>
                        <a:buChar char="•"/>
                      </a:pPr>
                      <a:r>
                        <a:rPr lang="en-GB" sz="1400" b="1" kern="1200">
                          <a:solidFill>
                            <a:schemeClr val="tx1"/>
                          </a:solidFill>
                          <a:effectLst/>
                          <a:latin typeface="Calibri"/>
                          <a:ea typeface="+mn-ea"/>
                          <a:cs typeface="Calibri"/>
                        </a:rPr>
                        <a:t> Rigid- </a:t>
                      </a:r>
                      <a:r>
                        <a:rPr lang="en-GB" sz="1400" kern="1200">
                          <a:solidFill>
                            <a:schemeClr val="tx1"/>
                          </a:solidFill>
                          <a:effectLst/>
                          <a:latin typeface="Calibri"/>
                          <a:ea typeface="+mn-ea"/>
                          <a:cs typeface="Calibri"/>
                        </a:rPr>
                        <a:t>A material you cannot bend or stretch. </a:t>
                      </a:r>
                    </a:p>
                    <a:p>
                      <a:pPr marL="285750" lvl="0" indent="-285750">
                        <a:buFont typeface="Arial" panose="020B0604020202020204" pitchFamily="34" charset="0"/>
                        <a:buChar char="•"/>
                      </a:pPr>
                      <a:r>
                        <a:rPr lang="en-GB" sz="1400" kern="1200">
                          <a:solidFill>
                            <a:schemeClr val="tx1"/>
                          </a:solidFill>
                          <a:effectLst/>
                          <a:latin typeface="Calibri"/>
                          <a:ea typeface="+mn-ea"/>
                          <a:cs typeface="Calibri"/>
                        </a:rPr>
                        <a:t> </a:t>
                      </a:r>
                      <a:r>
                        <a:rPr lang="en-GB" sz="1400" b="1" kern="1200">
                          <a:solidFill>
                            <a:schemeClr val="tx1"/>
                          </a:solidFill>
                          <a:effectLst/>
                          <a:latin typeface="Calibri"/>
                          <a:ea typeface="+mn-ea"/>
                          <a:cs typeface="Calibri"/>
                        </a:rPr>
                        <a:t>Absorbent </a:t>
                      </a:r>
                      <a:r>
                        <a:rPr lang="en-GB" sz="1400" kern="1200">
                          <a:solidFill>
                            <a:schemeClr val="tx1"/>
                          </a:solidFill>
                          <a:effectLst/>
                          <a:latin typeface="Calibri"/>
                          <a:ea typeface="+mn-ea"/>
                          <a:cs typeface="Calibri"/>
                        </a:rPr>
                        <a:t>– A material or object that soaks up liquid</a:t>
                      </a:r>
                    </a:p>
                    <a:p>
                      <a:pPr marL="285750" lvl="0" indent="-285750">
                        <a:buFont typeface="Arial" panose="020B0604020202020204" pitchFamily="34" charset="0"/>
                        <a:buChar char="•"/>
                      </a:pPr>
                      <a:r>
                        <a:rPr lang="en-GB" sz="1400" kern="1200">
                          <a:solidFill>
                            <a:schemeClr val="tx1"/>
                          </a:solidFill>
                          <a:effectLst/>
                          <a:latin typeface="Calibri"/>
                          <a:ea typeface="+mn-ea"/>
                          <a:cs typeface="Calibri"/>
                        </a:rPr>
                        <a:t> </a:t>
                      </a:r>
                      <a:r>
                        <a:rPr lang="en-GB" sz="1400" b="1" kern="1200">
                          <a:solidFill>
                            <a:schemeClr val="tx1"/>
                          </a:solidFill>
                          <a:effectLst/>
                          <a:latin typeface="Calibri"/>
                          <a:ea typeface="+mn-ea"/>
                          <a:cs typeface="Calibri"/>
                        </a:rPr>
                        <a:t>Opaque</a:t>
                      </a:r>
                      <a:r>
                        <a:rPr lang="en-GB" sz="1400" kern="1200">
                          <a:solidFill>
                            <a:schemeClr val="tx1"/>
                          </a:solidFill>
                          <a:effectLst/>
                          <a:latin typeface="Calibri"/>
                          <a:ea typeface="+mn-ea"/>
                          <a:cs typeface="Calibri"/>
                        </a:rPr>
                        <a:t> – Light cannot pass through</a:t>
                      </a:r>
                    </a:p>
                    <a:p>
                      <a:pPr marL="285750" lvl="0" indent="-285750">
                        <a:buFont typeface="Arial" panose="020B0604020202020204" pitchFamily="34" charset="0"/>
                        <a:buChar char="•"/>
                      </a:pPr>
                      <a:r>
                        <a:rPr lang="en-GB" sz="1400" kern="1200">
                          <a:solidFill>
                            <a:schemeClr val="tx1"/>
                          </a:solidFill>
                          <a:effectLst/>
                          <a:latin typeface="Calibri"/>
                          <a:ea typeface="+mn-ea"/>
                          <a:cs typeface="Calibri"/>
                        </a:rPr>
                        <a:t> </a:t>
                      </a:r>
                      <a:r>
                        <a:rPr lang="en-GB" sz="1400" b="1" kern="1200">
                          <a:solidFill>
                            <a:schemeClr val="tx1"/>
                          </a:solidFill>
                          <a:effectLst/>
                          <a:latin typeface="Calibri"/>
                          <a:ea typeface="+mn-ea"/>
                          <a:cs typeface="Calibri"/>
                        </a:rPr>
                        <a:t>Transparent</a:t>
                      </a:r>
                      <a:r>
                        <a:rPr lang="en-GB" sz="1400" kern="1200">
                          <a:solidFill>
                            <a:schemeClr val="tx1"/>
                          </a:solidFill>
                          <a:effectLst/>
                          <a:latin typeface="Calibri"/>
                          <a:ea typeface="+mn-ea"/>
                          <a:cs typeface="Calibri"/>
                        </a:rPr>
                        <a:t> – light can pass through</a:t>
                      </a:r>
                    </a:p>
                    <a:p>
                      <a:pPr marL="285750" lvl="0" indent="-285750">
                        <a:buFont typeface="Arial" panose="020B0604020202020204" pitchFamily="34" charset="0"/>
                        <a:buChar char="•"/>
                      </a:pPr>
                      <a:r>
                        <a:rPr lang="en-GB" sz="1400" kern="1200">
                          <a:solidFill>
                            <a:schemeClr val="tx1"/>
                          </a:solidFill>
                          <a:effectLst/>
                          <a:latin typeface="Calibri"/>
                          <a:ea typeface="+mn-ea"/>
                          <a:cs typeface="Calibri"/>
                        </a:rPr>
                        <a:t> </a:t>
                      </a:r>
                      <a:r>
                        <a:rPr lang="en-GB" sz="1400" b="1" kern="1200">
                          <a:solidFill>
                            <a:schemeClr val="tx1"/>
                          </a:solidFill>
                          <a:effectLst/>
                          <a:latin typeface="Calibri"/>
                          <a:ea typeface="+mn-ea"/>
                          <a:cs typeface="Calibri"/>
                        </a:rPr>
                        <a:t>Property</a:t>
                      </a:r>
                      <a:r>
                        <a:rPr lang="en-GB" sz="1400" kern="1200">
                          <a:solidFill>
                            <a:schemeClr val="tx1"/>
                          </a:solidFill>
                          <a:effectLst/>
                          <a:latin typeface="Calibri"/>
                          <a:ea typeface="+mn-ea"/>
                          <a:cs typeface="Calibri"/>
                        </a:rPr>
                        <a:t> – How a material can be described</a:t>
                      </a:r>
                    </a:p>
                    <a:p>
                      <a:pPr>
                        <a:lnSpc>
                          <a:spcPct val="107000"/>
                        </a:lnSpc>
                        <a:spcAft>
                          <a:spcPts val="800"/>
                        </a:spcAft>
                      </a:pP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9110674"/>
                  </a:ext>
                </a:extLst>
              </a:tr>
            </a:tbl>
          </a:graphicData>
        </a:graphic>
      </p:graphicFrame>
      <p:graphicFrame>
        <p:nvGraphicFramePr>
          <p:cNvPr id="7" name="Table 6">
            <a:extLst>
              <a:ext uri="{FF2B5EF4-FFF2-40B4-BE49-F238E27FC236}">
                <a16:creationId xmlns:a16="http://schemas.microsoft.com/office/drawing/2014/main" id="{FCA5B73C-AC64-0F66-37C3-5C80BA3064A5}"/>
              </a:ext>
            </a:extLst>
          </p:cNvPr>
          <p:cNvGraphicFramePr>
            <a:graphicFrameLocks noGrp="1"/>
          </p:cNvGraphicFramePr>
          <p:nvPr>
            <p:extLst>
              <p:ext uri="{D42A27DB-BD31-4B8C-83A1-F6EECF244321}">
                <p14:modId xmlns:p14="http://schemas.microsoft.com/office/powerpoint/2010/main" val="2919606137"/>
              </p:ext>
            </p:extLst>
          </p:nvPr>
        </p:nvGraphicFramePr>
        <p:xfrm>
          <a:off x="314123" y="3558378"/>
          <a:ext cx="5946655" cy="3130510"/>
        </p:xfrm>
        <a:graphic>
          <a:graphicData uri="http://schemas.openxmlformats.org/drawingml/2006/table">
            <a:tbl>
              <a:tblPr firstRow="1" firstCol="1" bandRow="1"/>
              <a:tblGrid>
                <a:gridCol w="5946655">
                  <a:extLst>
                    <a:ext uri="{9D8B030D-6E8A-4147-A177-3AD203B41FA5}">
                      <a16:colId xmlns:a16="http://schemas.microsoft.com/office/drawing/2014/main" val="3749916213"/>
                    </a:ext>
                  </a:extLst>
                </a:gridCol>
              </a:tblGrid>
              <a:tr h="478784">
                <a:tc>
                  <a:txBody>
                    <a:bodyPr/>
                    <a:lstStyle/>
                    <a:p>
                      <a:pPr>
                        <a:lnSpc>
                          <a:spcPct val="107000"/>
                        </a:lnSpc>
                        <a:spcAft>
                          <a:spcPts val="800"/>
                        </a:spcAft>
                      </a:pPr>
                      <a:r>
                        <a:rPr lang="en-GB" sz="1800" b="1" dirty="0">
                          <a:solidFill>
                            <a:srgbClr val="7030A0"/>
                          </a:solidFill>
                          <a:effectLst/>
                          <a:latin typeface="Calibri"/>
                          <a:ea typeface="Calibri"/>
                          <a:cs typeface="Arial"/>
                        </a:rPr>
                        <a:t>Substantive knowledge:</a:t>
                      </a:r>
                      <a:endParaRPr lang="en-GB" sz="12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0387266"/>
                  </a:ext>
                </a:extLst>
              </a:tr>
              <a:tr h="2651726">
                <a:tc>
                  <a:txBody>
                    <a:bodyPr/>
                    <a:lstStyle/>
                    <a:p>
                      <a:pPr marL="342900" lvl="0" indent="-342900">
                        <a:lnSpc>
                          <a:spcPct val="107000"/>
                        </a:lnSpc>
                        <a:buFont typeface="Symbol" panose="05050102010706020507" pitchFamily="18" charset="2"/>
                        <a:buChar char=""/>
                      </a:pPr>
                      <a:r>
                        <a:rPr lang="en-GB" sz="1800" dirty="0">
                          <a:effectLst/>
                          <a:latin typeface="Calibri"/>
                          <a:ea typeface="Calibri"/>
                          <a:cs typeface="Calibri"/>
                        </a:rPr>
                        <a:t> Brick and stone are the best material to build a house because they are strong and weather resistant. Bricks are also fire resistant </a:t>
                      </a:r>
                    </a:p>
                    <a:p>
                      <a:pPr marL="342900" lvl="0" indent="-342900">
                        <a:lnSpc>
                          <a:spcPct val="107000"/>
                        </a:lnSpc>
                        <a:buFont typeface="Symbol" panose="05050102010706020507" pitchFamily="18" charset="2"/>
                        <a:buChar char=""/>
                      </a:pPr>
                      <a:r>
                        <a:rPr lang="en-GB" sz="1800" dirty="0">
                          <a:effectLst/>
                          <a:latin typeface="Calibri"/>
                          <a:ea typeface="Calibri"/>
                          <a:cs typeface="Calibri"/>
                        </a:rPr>
                        <a:t>Metal and plastic are waterproof materials </a:t>
                      </a:r>
                    </a:p>
                    <a:p>
                      <a:pPr marL="342900" lvl="0" indent="-342900">
                        <a:lnSpc>
                          <a:spcPct val="107000"/>
                        </a:lnSpc>
                        <a:buFont typeface="Symbol" panose="05050102010706020507" pitchFamily="18" charset="2"/>
                        <a:buChar char=""/>
                      </a:pPr>
                      <a:r>
                        <a:rPr lang="en-GB" sz="1800" dirty="0">
                          <a:effectLst/>
                          <a:latin typeface="Calibri"/>
                          <a:ea typeface="Calibri"/>
                          <a:cs typeface="Calibri"/>
                        </a:rPr>
                        <a:t>Glass is transparent and easily breakable but can also be strong. It can be made into different shapes</a:t>
                      </a:r>
                    </a:p>
                    <a:p>
                      <a:pPr marL="342900" lvl="0" indent="-342900">
                        <a:lnSpc>
                          <a:spcPct val="107000"/>
                        </a:lnSpc>
                        <a:buFont typeface="Symbol" panose="05050102010706020507" pitchFamily="18" charset="2"/>
                        <a:buChar char=""/>
                      </a:pPr>
                      <a:r>
                        <a:rPr lang="en-GB" sz="1800" dirty="0">
                          <a:effectLst/>
                          <a:latin typeface="Calibri"/>
                          <a:ea typeface="Calibri"/>
                          <a:cs typeface="Calibri"/>
                        </a:rPr>
                        <a:t>Fabric can be absorbent, stretchy or insulating</a:t>
                      </a:r>
                    </a:p>
                    <a:p>
                      <a:pPr marL="342900" lvl="0" indent="-342900">
                        <a:lnSpc>
                          <a:spcPct val="107000"/>
                        </a:lnSpc>
                        <a:buFont typeface="Symbol" panose="05050102010706020507" pitchFamily="18" charset="2"/>
                        <a:buChar char=""/>
                      </a:pPr>
                      <a:r>
                        <a:rPr lang="en-GB" sz="1800" dirty="0">
                          <a:effectLst/>
                          <a:latin typeface="Calibri"/>
                          <a:ea typeface="Calibri"/>
                          <a:cs typeface="Calibri"/>
                        </a:rPr>
                        <a:t>Wood is opaque and strong </a:t>
                      </a:r>
                    </a:p>
                    <a:p>
                      <a:pPr marL="342900" lvl="0" indent="-342900">
                        <a:lnSpc>
                          <a:spcPct val="107000"/>
                        </a:lnSpc>
                        <a:spcAft>
                          <a:spcPts val="800"/>
                        </a:spcAft>
                        <a:buFont typeface="Symbol" panose="05050102010706020507" pitchFamily="18" charset="2"/>
                        <a:buChar char=""/>
                      </a:pPr>
                      <a:r>
                        <a:rPr lang="en-GB" sz="1800" dirty="0">
                          <a:effectLst/>
                          <a:latin typeface="Calibri"/>
                          <a:ea typeface="Calibri"/>
                          <a:cs typeface="Calibri"/>
                        </a:rPr>
                        <a:t>The properties of materials can be considered for sorting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5806617"/>
                  </a:ext>
                </a:extLst>
              </a:tr>
            </a:tbl>
          </a:graphicData>
        </a:graphic>
      </p:graphicFrame>
      <p:pic>
        <p:nvPicPr>
          <p:cNvPr id="3" name="Picture 2">
            <a:extLst>
              <a:ext uri="{FF2B5EF4-FFF2-40B4-BE49-F238E27FC236}">
                <a16:creationId xmlns:a16="http://schemas.microsoft.com/office/drawing/2014/main" id="{76372BBB-81E0-D9C6-8182-C19ABDC197F9}"/>
              </a:ext>
            </a:extLst>
          </p:cNvPr>
          <p:cNvPicPr>
            <a:picLocks noChangeAspect="1"/>
          </p:cNvPicPr>
          <p:nvPr/>
        </p:nvPicPr>
        <p:blipFill>
          <a:blip r:embed="rId2"/>
          <a:stretch>
            <a:fillRect/>
          </a:stretch>
        </p:blipFill>
        <p:spPr>
          <a:xfrm>
            <a:off x="6498568" y="5611672"/>
            <a:ext cx="1559202" cy="956268"/>
          </a:xfrm>
          <a:prstGeom prst="rect">
            <a:avLst/>
          </a:prstGeom>
        </p:spPr>
      </p:pic>
      <p:pic>
        <p:nvPicPr>
          <p:cNvPr id="16" name="Picture 15">
            <a:extLst>
              <a:ext uri="{FF2B5EF4-FFF2-40B4-BE49-F238E27FC236}">
                <a16:creationId xmlns:a16="http://schemas.microsoft.com/office/drawing/2014/main" id="{701953BD-EC42-D7FC-A1FC-6340BC89908D}"/>
              </a:ext>
            </a:extLst>
          </p:cNvPr>
          <p:cNvPicPr>
            <a:picLocks noChangeAspect="1"/>
          </p:cNvPicPr>
          <p:nvPr/>
        </p:nvPicPr>
        <p:blipFill>
          <a:blip r:embed="rId3"/>
          <a:stretch>
            <a:fillRect/>
          </a:stretch>
        </p:blipFill>
        <p:spPr>
          <a:xfrm>
            <a:off x="9825163" y="3767933"/>
            <a:ext cx="1925351" cy="1354816"/>
          </a:xfrm>
          <a:prstGeom prst="rect">
            <a:avLst/>
          </a:prstGeom>
        </p:spPr>
      </p:pic>
      <p:pic>
        <p:nvPicPr>
          <p:cNvPr id="18" name="Picture 17">
            <a:extLst>
              <a:ext uri="{FF2B5EF4-FFF2-40B4-BE49-F238E27FC236}">
                <a16:creationId xmlns:a16="http://schemas.microsoft.com/office/drawing/2014/main" id="{3776220E-F022-8F4A-2727-A4E3C320D04D}"/>
              </a:ext>
            </a:extLst>
          </p:cNvPr>
          <p:cNvPicPr>
            <a:picLocks noChangeAspect="1"/>
          </p:cNvPicPr>
          <p:nvPr/>
        </p:nvPicPr>
        <p:blipFill>
          <a:blip r:embed="rId4"/>
          <a:stretch>
            <a:fillRect/>
          </a:stretch>
        </p:blipFill>
        <p:spPr>
          <a:xfrm>
            <a:off x="8320338" y="5224243"/>
            <a:ext cx="1734851" cy="1598889"/>
          </a:xfrm>
          <a:prstGeom prst="rect">
            <a:avLst/>
          </a:prstGeom>
        </p:spPr>
      </p:pic>
      <p:pic>
        <p:nvPicPr>
          <p:cNvPr id="20" name="Picture 19">
            <a:extLst>
              <a:ext uri="{FF2B5EF4-FFF2-40B4-BE49-F238E27FC236}">
                <a16:creationId xmlns:a16="http://schemas.microsoft.com/office/drawing/2014/main" id="{2277ABA3-226A-4679-FE83-8E694E09832B}"/>
              </a:ext>
            </a:extLst>
          </p:cNvPr>
          <p:cNvPicPr>
            <a:picLocks noChangeAspect="1"/>
          </p:cNvPicPr>
          <p:nvPr/>
        </p:nvPicPr>
        <p:blipFill>
          <a:blip r:embed="rId5"/>
          <a:stretch>
            <a:fillRect/>
          </a:stretch>
        </p:blipFill>
        <p:spPr>
          <a:xfrm>
            <a:off x="4970675" y="1718815"/>
            <a:ext cx="1123845" cy="1682233"/>
          </a:xfrm>
          <a:prstGeom prst="rect">
            <a:avLst/>
          </a:prstGeom>
        </p:spPr>
      </p:pic>
      <p:pic>
        <p:nvPicPr>
          <p:cNvPr id="22" name="Picture 21">
            <a:extLst>
              <a:ext uri="{FF2B5EF4-FFF2-40B4-BE49-F238E27FC236}">
                <a16:creationId xmlns:a16="http://schemas.microsoft.com/office/drawing/2014/main" id="{05D05DF2-5FA2-D202-7C1A-44F6004D1B84}"/>
              </a:ext>
            </a:extLst>
          </p:cNvPr>
          <p:cNvPicPr>
            <a:picLocks noChangeAspect="1"/>
          </p:cNvPicPr>
          <p:nvPr/>
        </p:nvPicPr>
        <p:blipFill>
          <a:blip r:embed="rId6"/>
          <a:stretch>
            <a:fillRect/>
          </a:stretch>
        </p:blipFill>
        <p:spPr>
          <a:xfrm>
            <a:off x="7227070" y="3664676"/>
            <a:ext cx="1837799" cy="1563171"/>
          </a:xfrm>
          <a:prstGeom prst="rect">
            <a:avLst/>
          </a:prstGeom>
        </p:spPr>
      </p:pic>
      <p:graphicFrame>
        <p:nvGraphicFramePr>
          <p:cNvPr id="2" name="Table 1">
            <a:extLst>
              <a:ext uri="{FF2B5EF4-FFF2-40B4-BE49-F238E27FC236}">
                <a16:creationId xmlns:a16="http://schemas.microsoft.com/office/drawing/2014/main" id="{E7951D6F-E0F5-DD03-04EE-6FD46832354D}"/>
              </a:ext>
            </a:extLst>
          </p:cNvPr>
          <p:cNvGraphicFramePr>
            <a:graphicFrameLocks noGrp="1"/>
          </p:cNvGraphicFramePr>
          <p:nvPr>
            <p:extLst>
              <p:ext uri="{D42A27DB-BD31-4B8C-83A1-F6EECF244321}">
                <p14:modId xmlns:p14="http://schemas.microsoft.com/office/powerpoint/2010/main" val="995644108"/>
              </p:ext>
            </p:extLst>
          </p:nvPr>
        </p:nvGraphicFramePr>
        <p:xfrm>
          <a:off x="346735" y="1042018"/>
          <a:ext cx="4339807" cy="2395808"/>
        </p:xfrm>
        <a:graphic>
          <a:graphicData uri="http://schemas.openxmlformats.org/drawingml/2006/table">
            <a:tbl>
              <a:tblPr firstRow="1" firstCol="1" bandRow="1"/>
              <a:tblGrid>
                <a:gridCol w="4339807">
                  <a:extLst>
                    <a:ext uri="{9D8B030D-6E8A-4147-A177-3AD203B41FA5}">
                      <a16:colId xmlns:a16="http://schemas.microsoft.com/office/drawing/2014/main" val="3749916213"/>
                    </a:ext>
                  </a:extLst>
                </a:gridCol>
              </a:tblGrid>
              <a:tr h="270042">
                <a:tc>
                  <a:txBody>
                    <a:bodyPr/>
                    <a:lstStyle/>
                    <a:p>
                      <a:pPr>
                        <a:lnSpc>
                          <a:spcPct val="107000"/>
                        </a:lnSpc>
                        <a:spcAft>
                          <a:spcPts val="800"/>
                        </a:spcAft>
                      </a:pPr>
                      <a:r>
                        <a:rPr lang="en-GB" sz="1800" b="1" dirty="0">
                          <a:solidFill>
                            <a:srgbClr val="7030A0"/>
                          </a:solidFill>
                          <a:effectLst/>
                          <a:latin typeface="Calibri"/>
                          <a:ea typeface="Calibri"/>
                          <a:cs typeface="Arial"/>
                        </a:rPr>
                        <a:t>Prior Learning:</a:t>
                      </a:r>
                      <a:endParaRPr lang="en-GB" sz="12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0387266"/>
                  </a:ext>
                </a:extLst>
              </a:tr>
              <a:tr h="2115328">
                <a:tc>
                  <a:txBody>
                    <a:bodyPr/>
                    <a:lstStyle/>
                    <a:p>
                      <a:pPr marL="0" lvl="0" indent="0">
                        <a:lnSpc>
                          <a:spcPct val="107000"/>
                        </a:lnSpc>
                        <a:buClr>
                          <a:srgbClr val="000000"/>
                        </a:buClr>
                        <a:buNone/>
                      </a:pPr>
                      <a:r>
                        <a:rPr lang="en-GB" sz="1400" b="1" i="0" u="none" strike="noStrike" noProof="0" dirty="0">
                          <a:solidFill>
                            <a:srgbClr val="000000"/>
                          </a:solidFill>
                          <a:effectLst/>
                          <a:latin typeface="Calibri"/>
                        </a:rPr>
                        <a:t>EYFS:</a:t>
                      </a:r>
                      <a:r>
                        <a:rPr lang="en-GB" sz="1400" b="0" i="0" u="none" strike="noStrike" noProof="0" dirty="0">
                          <a:solidFill>
                            <a:srgbClr val="000000"/>
                          </a:solidFill>
                          <a:effectLst/>
                          <a:latin typeface="Calibri"/>
                        </a:rPr>
                        <a:t> Exploring plastic and its effect on the environment.</a:t>
                      </a:r>
                      <a:endParaRPr lang="en-US" dirty="0">
                        <a:latin typeface="Calibri"/>
                      </a:endParaRPr>
                    </a:p>
                    <a:p>
                      <a:pPr marL="0" lvl="0" indent="0">
                        <a:lnSpc>
                          <a:spcPct val="107000"/>
                        </a:lnSpc>
                        <a:buNone/>
                      </a:pPr>
                      <a:r>
                        <a:rPr lang="en-GB" sz="1400" b="0" i="0" u="none" strike="noStrike" noProof="0" dirty="0">
                          <a:solidFill>
                            <a:srgbClr val="000000"/>
                          </a:solidFill>
                          <a:effectLst/>
                          <a:latin typeface="Calibri"/>
                        </a:rPr>
                        <a:t>Vocab linked to the 'touch lens' to describe natural and man-made materials. </a:t>
                      </a:r>
                    </a:p>
                    <a:p>
                      <a:pPr marL="0" lvl="0" indent="0">
                        <a:lnSpc>
                          <a:spcPct val="107000"/>
                        </a:lnSpc>
                        <a:buNone/>
                      </a:pPr>
                      <a:r>
                        <a:rPr lang="en-GB" sz="1400" b="1" i="0" u="none" strike="noStrike" noProof="0" dirty="0">
                          <a:solidFill>
                            <a:srgbClr val="000000"/>
                          </a:solidFill>
                          <a:effectLst/>
                          <a:latin typeface="Calibri"/>
                        </a:rPr>
                        <a:t>Year 1</a:t>
                      </a:r>
                      <a:r>
                        <a:rPr lang="en-GB" sz="1400" b="0" i="0" u="none" strike="noStrike" noProof="0" dirty="0">
                          <a:solidFill>
                            <a:srgbClr val="000000"/>
                          </a:solidFill>
                          <a:effectLst/>
                          <a:latin typeface="Calibri"/>
                        </a:rPr>
                        <a:t>: Common materials around us include wood, plastic, glass, metal, water and rock were identified; an understanding that wood is hard, plastic and metals are smooth, and water is wet was developed; children also started to identify what objects are waterproof, hard and squishy.</a:t>
                      </a:r>
                      <a:endParaRPr lang="en-GB"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5806617"/>
                  </a:ext>
                </a:extLst>
              </a:tr>
            </a:tbl>
          </a:graphicData>
        </a:graphic>
      </p:graphicFrame>
    </p:spTree>
    <p:extLst>
      <p:ext uri="{BB962C8B-B14F-4D97-AF65-F5344CB8AC3E}">
        <p14:creationId xmlns:p14="http://schemas.microsoft.com/office/powerpoint/2010/main" val="1145400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F0AADD74-55A3-832C-52EC-B620A54C745A}"/>
              </a:ext>
            </a:extLst>
          </p:cNvPr>
          <p:cNvSpPr txBox="1">
            <a:spLocks noGrp="1"/>
          </p:cNvSpPr>
          <p:nvPr>
            <p:ph type="title"/>
          </p:nvPr>
        </p:nvSpPr>
        <p:spPr>
          <a:xfrm>
            <a:off x="-1886433" y="281609"/>
            <a:ext cx="8596312" cy="132080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1B0ED334-3B71-8E0B-EC20-B9F16DE5DE05}"/>
              </a:ext>
            </a:extLst>
          </p:cNvPr>
          <p:cNvGraphicFramePr>
            <a:graphicFrameLocks noGrp="1"/>
          </p:cNvGraphicFramePr>
          <p:nvPr>
            <p:extLst>
              <p:ext uri="{D42A27DB-BD31-4B8C-83A1-F6EECF244321}">
                <p14:modId xmlns:p14="http://schemas.microsoft.com/office/powerpoint/2010/main" val="3250388081"/>
              </p:ext>
            </p:extLst>
          </p:nvPr>
        </p:nvGraphicFramePr>
        <p:xfrm>
          <a:off x="4797286" y="440275"/>
          <a:ext cx="6202019" cy="905320"/>
        </p:xfrm>
        <a:graphic>
          <a:graphicData uri="http://schemas.openxmlformats.org/drawingml/2006/table">
            <a:tbl>
              <a:tblPr firstRow="1" firstCol="1" bandRow="1"/>
              <a:tblGrid>
                <a:gridCol w="1380396">
                  <a:extLst>
                    <a:ext uri="{9D8B030D-6E8A-4147-A177-3AD203B41FA5}">
                      <a16:colId xmlns:a16="http://schemas.microsoft.com/office/drawing/2014/main" val="1999677362"/>
                    </a:ext>
                  </a:extLst>
                </a:gridCol>
                <a:gridCol w="1490798">
                  <a:extLst>
                    <a:ext uri="{9D8B030D-6E8A-4147-A177-3AD203B41FA5}">
                      <a16:colId xmlns:a16="http://schemas.microsoft.com/office/drawing/2014/main" val="191141342"/>
                    </a:ext>
                  </a:extLst>
                </a:gridCol>
                <a:gridCol w="1134058">
                  <a:extLst>
                    <a:ext uri="{9D8B030D-6E8A-4147-A177-3AD203B41FA5}">
                      <a16:colId xmlns:a16="http://schemas.microsoft.com/office/drawing/2014/main" val="3313019906"/>
                    </a:ext>
                  </a:extLst>
                </a:gridCol>
                <a:gridCol w="2196767">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Year group</a:t>
                      </a:r>
                      <a:r>
                        <a:rPr lang="en-GB" sz="1800" b="1" dirty="0">
                          <a:solidFill>
                            <a:srgbClr val="7030A0"/>
                          </a:solidFill>
                          <a:effectLst/>
                          <a:latin typeface="Calibri"/>
                          <a:ea typeface="Calibri"/>
                          <a:cs typeface="Times New Roman"/>
                        </a:rPr>
                        <a:t>:</a:t>
                      </a:r>
                      <a:endParaRPr lang="en-GB" sz="1400" b="1" dirty="0">
                        <a:effectLst/>
                        <a:latin typeface="Calibri"/>
                        <a:ea typeface="Calibri"/>
                        <a:cs typeface="Times New Roman"/>
                      </a:endParaRPr>
                    </a:p>
                    <a:p>
                      <a:pPr algn="ctr">
                        <a:lnSpc>
                          <a:spcPct val="107000"/>
                        </a:lnSpc>
                        <a:spcAft>
                          <a:spcPts val="800"/>
                        </a:spcAft>
                      </a:pPr>
                      <a:r>
                        <a:rPr lang="en-GB" sz="1600" b="1" dirty="0">
                          <a:effectLst/>
                          <a:latin typeface="Calibri"/>
                          <a:ea typeface="Calibri"/>
                          <a:cs typeface="Times New Roman"/>
                        </a:rPr>
                        <a:t>2</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Term</a:t>
                      </a:r>
                      <a:r>
                        <a:rPr lang="en-GB" sz="1800" b="1" dirty="0">
                          <a:solidFill>
                            <a:srgbClr val="7030A0"/>
                          </a:solidFill>
                          <a:effectLst/>
                          <a:latin typeface="Calibri"/>
                          <a:ea typeface="Calibri"/>
                          <a:cs typeface="Times New Roman"/>
                        </a:rPr>
                        <a:t>:</a:t>
                      </a:r>
                      <a:endParaRPr lang="en-GB" sz="1400" b="1" dirty="0">
                        <a:effectLst/>
                        <a:latin typeface="Calibri"/>
                        <a:ea typeface="Calibri"/>
                        <a:cs typeface="Times New Roman"/>
                      </a:endParaRPr>
                    </a:p>
                    <a:p>
                      <a:pPr algn="ctr">
                        <a:lnSpc>
                          <a:spcPct val="107000"/>
                        </a:lnSpc>
                        <a:spcAft>
                          <a:spcPts val="800"/>
                        </a:spcAft>
                      </a:pPr>
                      <a:r>
                        <a:rPr lang="en-GB" sz="1600" b="1" dirty="0">
                          <a:effectLst/>
                          <a:latin typeface="Calibri"/>
                          <a:ea typeface="Calibri"/>
                          <a:cs typeface="Times New Roman"/>
                        </a:rPr>
                        <a:t>Summer 1</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Subject:</a:t>
                      </a:r>
                      <a:endParaRPr lang="en-GB" sz="1400" b="1" dirty="0">
                        <a:effectLst/>
                        <a:latin typeface="Calibri"/>
                        <a:ea typeface="Calibri"/>
                        <a:cs typeface="Times New Roman"/>
                      </a:endParaRPr>
                    </a:p>
                    <a:p>
                      <a:pPr algn="ctr">
                        <a:lnSpc>
                          <a:spcPct val="107000"/>
                        </a:lnSpc>
                        <a:spcAft>
                          <a:spcPts val="800"/>
                        </a:spcAft>
                      </a:pPr>
                      <a:r>
                        <a:rPr lang="en-GB" sz="1800" b="1" dirty="0">
                          <a:effectLst/>
                          <a:latin typeface="Calibri"/>
                          <a:ea typeface="Calibri"/>
                          <a:cs typeface="Times New Roman"/>
                        </a:rPr>
                        <a:t>Science</a:t>
                      </a:r>
                      <a:r>
                        <a:rPr lang="en-GB" sz="1600" b="1" dirty="0">
                          <a:effectLst/>
                          <a:latin typeface="Calibri"/>
                          <a:ea typeface="Calibri"/>
                          <a:cs typeface="Times New Roman"/>
                        </a:rPr>
                        <a:t> </a:t>
                      </a:r>
                      <a:endParaRPr lang="en-GB" sz="14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a:cs typeface="Times New Roman"/>
                        </a:rPr>
                        <a:t>Topic:</a:t>
                      </a:r>
                      <a:endParaRPr lang="en-GB" sz="1400" b="1" dirty="0">
                        <a:effectLst/>
                        <a:latin typeface="Calibri"/>
                        <a:ea typeface="Calibri"/>
                        <a:cs typeface="Times New Roman"/>
                      </a:endParaRPr>
                    </a:p>
                    <a:p>
                      <a:pPr algn="ctr">
                        <a:lnSpc>
                          <a:spcPct val="107000"/>
                        </a:lnSpc>
                        <a:spcAft>
                          <a:spcPts val="800"/>
                        </a:spcAft>
                      </a:pPr>
                      <a:r>
                        <a:rPr lang="en-GB" sz="1600" b="1" dirty="0">
                          <a:effectLst/>
                          <a:latin typeface="Calibri"/>
                          <a:ea typeface="Calibri"/>
                          <a:cs typeface="Times New Roman"/>
                        </a:rPr>
                        <a:t>Animals including humans </a:t>
                      </a:r>
                      <a:endParaRPr lang="en-GB"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561031030"/>
                  </a:ext>
                </a:extLst>
              </a:tr>
            </a:tbl>
          </a:graphicData>
        </a:graphic>
      </p:graphicFrame>
      <p:graphicFrame>
        <p:nvGraphicFramePr>
          <p:cNvPr id="3" name="Table 2">
            <a:extLst>
              <a:ext uri="{FF2B5EF4-FFF2-40B4-BE49-F238E27FC236}">
                <a16:creationId xmlns:a16="http://schemas.microsoft.com/office/drawing/2014/main" id="{2029A7BE-D615-93D7-EA54-FB62A773E5E4}"/>
              </a:ext>
            </a:extLst>
          </p:cNvPr>
          <p:cNvGraphicFramePr>
            <a:graphicFrameLocks noGrp="1"/>
          </p:cNvGraphicFramePr>
          <p:nvPr>
            <p:extLst>
              <p:ext uri="{D42A27DB-BD31-4B8C-83A1-F6EECF244321}">
                <p14:modId xmlns:p14="http://schemas.microsoft.com/office/powerpoint/2010/main" val="1554942857"/>
              </p:ext>
            </p:extLst>
          </p:nvPr>
        </p:nvGraphicFramePr>
        <p:xfrm>
          <a:off x="3110878" y="3987900"/>
          <a:ext cx="3501540" cy="2901061"/>
        </p:xfrm>
        <a:graphic>
          <a:graphicData uri="http://schemas.openxmlformats.org/drawingml/2006/table">
            <a:tbl>
              <a:tblPr firstRow="1" firstCol="1" bandRow="1"/>
              <a:tblGrid>
                <a:gridCol w="3501540">
                  <a:extLst>
                    <a:ext uri="{9D8B030D-6E8A-4147-A177-3AD203B41FA5}">
                      <a16:colId xmlns:a16="http://schemas.microsoft.com/office/drawing/2014/main" val="3550052036"/>
                    </a:ext>
                  </a:extLst>
                </a:gridCol>
              </a:tblGrid>
              <a:tr h="154613">
                <a:tc>
                  <a:txBody>
                    <a:bodyPr/>
                    <a:lstStyle/>
                    <a:p>
                      <a:pPr>
                        <a:lnSpc>
                          <a:spcPct val="107000"/>
                        </a:lnSpc>
                        <a:spcAft>
                          <a:spcPts val="800"/>
                        </a:spcAft>
                      </a:pPr>
                      <a:r>
                        <a:rPr lang="en-GB" sz="1600" b="1" dirty="0">
                          <a:solidFill>
                            <a:srgbClr val="7030A0"/>
                          </a:solidFill>
                          <a:effectLst/>
                          <a:latin typeface="Calibri"/>
                          <a:ea typeface="Calibri"/>
                          <a:cs typeface="Times New Roman"/>
                        </a:rPr>
                        <a:t>Key vocabulary and definitions:</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1958875"/>
                  </a:ext>
                </a:extLst>
              </a:tr>
              <a:tr h="1381213">
                <a:tc>
                  <a:txBody>
                    <a:bodyPr/>
                    <a:lstStyle/>
                    <a:p>
                      <a:pPr marL="285750" indent="-285750" algn="l" rtl="0" fontAlgn="base">
                        <a:lnSpc>
                          <a:spcPct val="100000"/>
                        </a:lnSpc>
                        <a:spcBef>
                          <a:spcPts val="0"/>
                        </a:spcBef>
                        <a:spcAft>
                          <a:spcPts val="0"/>
                        </a:spcAft>
                        <a:buFont typeface="Symbol"/>
                        <a:buChar char="•"/>
                      </a:pPr>
                      <a:endParaRPr lang="en-GB" sz="1400" b="1" i="0" u="none" strike="noStrike" noProof="0" dirty="0">
                        <a:effectLst/>
                        <a:latin typeface="Calibri"/>
                      </a:endParaRPr>
                    </a:p>
                    <a:p>
                      <a:pPr marL="285750" lvl="0" indent="-285750" algn="l">
                        <a:lnSpc>
                          <a:spcPct val="100000"/>
                        </a:lnSpc>
                        <a:spcBef>
                          <a:spcPts val="0"/>
                        </a:spcBef>
                        <a:spcAft>
                          <a:spcPts val="0"/>
                        </a:spcAft>
                        <a:buFont typeface="Symbol"/>
                        <a:buChar char="•"/>
                      </a:pPr>
                      <a:r>
                        <a:rPr lang="en-GB" sz="1600" b="1" i="0" u="none" strike="noStrike" noProof="0" dirty="0">
                          <a:effectLst/>
                          <a:latin typeface="Calibri"/>
                        </a:rPr>
                        <a:t>Exercise</a:t>
                      </a:r>
                      <a:r>
                        <a:rPr lang="en-GB" sz="1600" b="0" i="0" u="none" strike="noStrike" noProof="0" dirty="0">
                          <a:effectLst/>
                          <a:latin typeface="Calibri"/>
                        </a:rPr>
                        <a:t>- A physical activity to keep your body fit. </a:t>
                      </a:r>
                      <a:endParaRPr lang="en-US" sz="1600" b="0" i="0" u="none" strike="noStrike" noProof="0">
                        <a:effectLst/>
                        <a:latin typeface="Calibri"/>
                      </a:endParaRPr>
                    </a:p>
                    <a:p>
                      <a:pPr marL="285750" lvl="0" indent="-285750" algn="l">
                        <a:lnSpc>
                          <a:spcPct val="100000"/>
                        </a:lnSpc>
                        <a:spcBef>
                          <a:spcPts val="0"/>
                        </a:spcBef>
                        <a:spcAft>
                          <a:spcPts val="0"/>
                        </a:spcAft>
                        <a:buFont typeface="Symbol"/>
                        <a:buChar char="•"/>
                      </a:pPr>
                      <a:r>
                        <a:rPr lang="en-GB" sz="1600" b="1" i="0" u="none" strike="noStrike" noProof="0" dirty="0">
                          <a:effectLst/>
                          <a:latin typeface="Calibri"/>
                        </a:rPr>
                        <a:t>Food groups</a:t>
                      </a:r>
                      <a:r>
                        <a:rPr lang="en-GB" sz="1600" b="0" i="0" u="none" strike="noStrike" noProof="0" dirty="0">
                          <a:effectLst/>
                          <a:latin typeface="Calibri"/>
                        </a:rPr>
                        <a:t> – (carbs, protein, fruit and vegetables, dairy, fats)</a:t>
                      </a:r>
                      <a:endParaRPr lang="en-US" sz="1600" b="0" i="0" u="none" strike="noStrike" noProof="0">
                        <a:effectLst/>
                        <a:latin typeface="Calibri"/>
                      </a:endParaRPr>
                    </a:p>
                    <a:p>
                      <a:pPr marL="285750" lvl="0" indent="-285750" algn="l">
                        <a:lnSpc>
                          <a:spcPct val="100000"/>
                        </a:lnSpc>
                        <a:spcBef>
                          <a:spcPts val="0"/>
                        </a:spcBef>
                        <a:spcAft>
                          <a:spcPts val="0"/>
                        </a:spcAft>
                        <a:buFont typeface="Symbol"/>
                        <a:buChar char="•"/>
                      </a:pPr>
                      <a:r>
                        <a:rPr lang="en-GB" sz="1600" b="1" i="0" u="none" strike="noStrike" noProof="0" dirty="0">
                          <a:effectLst/>
                          <a:latin typeface="Calibri"/>
                        </a:rPr>
                        <a:t>Hygiene</a:t>
                      </a:r>
                      <a:r>
                        <a:rPr lang="en-GB" sz="1600" b="0" i="0" u="none" strike="noStrike" noProof="0" dirty="0">
                          <a:effectLst/>
                          <a:latin typeface="Calibri"/>
                        </a:rPr>
                        <a:t> – Keeping your body clean and free from disease </a:t>
                      </a:r>
                      <a:endParaRPr lang="en-US" sz="1600" b="0" i="0" u="none" strike="noStrike" noProof="0" dirty="0">
                        <a:effectLst/>
                        <a:latin typeface="Calibri"/>
                      </a:endParaRPr>
                    </a:p>
                    <a:p>
                      <a:pPr marL="285750" lvl="0" indent="-285750" algn="l">
                        <a:lnSpc>
                          <a:spcPct val="100000"/>
                        </a:lnSpc>
                        <a:spcBef>
                          <a:spcPts val="0"/>
                        </a:spcBef>
                        <a:spcAft>
                          <a:spcPts val="0"/>
                        </a:spcAft>
                        <a:buFont typeface="Symbol"/>
                        <a:buChar char="•"/>
                      </a:pPr>
                      <a:r>
                        <a:rPr lang="en-US" sz="1600" b="1" i="0" u="none" strike="noStrike" noProof="0" dirty="0">
                          <a:effectLst/>
                          <a:latin typeface="Calibri"/>
                        </a:rPr>
                        <a:t>Balanced diet</a:t>
                      </a:r>
                      <a:r>
                        <a:rPr lang="en-US" sz="1600" b="0" i="0" u="none" strike="noStrike" noProof="0" dirty="0">
                          <a:effectLst/>
                          <a:latin typeface="Calibri"/>
                        </a:rPr>
                        <a:t>- Eating the right amount of food from each of the food groups.</a:t>
                      </a:r>
                      <a:endParaRPr lang="en-GB" sz="1600" b="0" i="0" u="none" strike="noStrike" noProof="0" dirty="0">
                        <a:effectLst/>
                        <a:latin typeface="Calibri"/>
                      </a:endParaRPr>
                    </a:p>
                    <a:p>
                      <a:pPr lvl="0" indent="0" algn="l">
                        <a:buNone/>
                      </a:pPr>
                      <a:endParaRPr lang="en-US" sz="1600" b="0" i="0">
                        <a:solidFill>
                          <a:srgbClr val="000000"/>
                        </a:solidFill>
                        <a:effectLst/>
                        <a:latin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667031"/>
                  </a:ext>
                </a:extLst>
              </a:tr>
            </a:tbl>
          </a:graphicData>
        </a:graphic>
      </p:graphicFrame>
      <p:graphicFrame>
        <p:nvGraphicFramePr>
          <p:cNvPr id="7" name="Table 6">
            <a:extLst>
              <a:ext uri="{FF2B5EF4-FFF2-40B4-BE49-F238E27FC236}">
                <a16:creationId xmlns:a16="http://schemas.microsoft.com/office/drawing/2014/main" id="{A83BDF58-54FD-875F-4483-91F08469FE97}"/>
              </a:ext>
            </a:extLst>
          </p:cNvPr>
          <p:cNvGraphicFramePr>
            <a:graphicFrameLocks noGrp="1"/>
          </p:cNvGraphicFramePr>
          <p:nvPr>
            <p:extLst>
              <p:ext uri="{D42A27DB-BD31-4B8C-83A1-F6EECF244321}">
                <p14:modId xmlns:p14="http://schemas.microsoft.com/office/powerpoint/2010/main" val="484627918"/>
              </p:ext>
            </p:extLst>
          </p:nvPr>
        </p:nvGraphicFramePr>
        <p:xfrm>
          <a:off x="7167959" y="1565939"/>
          <a:ext cx="4182536" cy="3448909"/>
        </p:xfrm>
        <a:graphic>
          <a:graphicData uri="http://schemas.openxmlformats.org/drawingml/2006/table">
            <a:tbl>
              <a:tblPr firstRow="1" firstCol="1" bandRow="1"/>
              <a:tblGrid>
                <a:gridCol w="4182536">
                  <a:extLst>
                    <a:ext uri="{9D8B030D-6E8A-4147-A177-3AD203B41FA5}">
                      <a16:colId xmlns:a16="http://schemas.microsoft.com/office/drawing/2014/main" val="2936660014"/>
                    </a:ext>
                  </a:extLst>
                </a:gridCol>
              </a:tblGrid>
              <a:tr h="278989">
                <a:tc>
                  <a:txBody>
                    <a:bodyPr/>
                    <a:lstStyle/>
                    <a:p>
                      <a:pPr>
                        <a:lnSpc>
                          <a:spcPct val="107000"/>
                        </a:lnSpc>
                        <a:spcAft>
                          <a:spcPts val="800"/>
                        </a:spcAft>
                      </a:pPr>
                      <a:r>
                        <a:rPr lang="en-GB" sz="1600" b="1" dirty="0">
                          <a:solidFill>
                            <a:srgbClr val="7030A0"/>
                          </a:solidFill>
                          <a:effectLst/>
                          <a:latin typeface="Calibri"/>
                          <a:ea typeface="Calibri"/>
                          <a:cs typeface="Times New Roman"/>
                        </a:rPr>
                        <a:t>Substantive knowledge:</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7124334"/>
                  </a:ext>
                </a:extLst>
              </a:tr>
              <a:tr h="3034018">
                <a:tc>
                  <a:txBody>
                    <a:bodyPr/>
                    <a:lstStyle/>
                    <a:p>
                      <a:pPr indent="0" algn="l" rtl="0" fontAlgn="base">
                        <a:buNone/>
                      </a:pPr>
                      <a:r>
                        <a:rPr lang="en-US" sz="1600" b="0" i="0" u="none" strike="noStrike" noProof="0" dirty="0">
                          <a:effectLst/>
                          <a:latin typeface="Calibri"/>
                        </a:rPr>
                        <a:t>Exercise is good for us to stay fit and healthy </a:t>
                      </a:r>
                    </a:p>
                    <a:p>
                      <a:pPr lvl="0" algn="l">
                        <a:buFont typeface="Arial" panose="020B0604020202020204" pitchFamily="34" charset="0"/>
                        <a:buChar char="•"/>
                      </a:pPr>
                      <a:r>
                        <a:rPr lang="en-US" sz="1600" b="0" i="0" u="none" strike="noStrike" noProof="0" dirty="0">
                          <a:effectLst/>
                          <a:latin typeface="Calibri"/>
                        </a:rPr>
                        <a:t>When we do exercise our heart rate goes up </a:t>
                      </a:r>
                      <a:endParaRPr lang="en-US" sz="1600">
                        <a:latin typeface="Calibri"/>
                      </a:endParaRPr>
                    </a:p>
                    <a:p>
                      <a:pPr lvl="0" algn="l">
                        <a:buFont typeface="Arial" panose="020B0604020202020204" pitchFamily="34" charset="0"/>
                        <a:buChar char="•"/>
                      </a:pPr>
                      <a:r>
                        <a:rPr lang="en-US" sz="1600" b="0" i="0" u="none" strike="noStrike" noProof="0" dirty="0">
                          <a:effectLst/>
                          <a:latin typeface="Calibri"/>
                        </a:rPr>
                        <a:t>We must wash our hands and bodies to stay clean, so we don’t get poorly </a:t>
                      </a:r>
                      <a:endParaRPr lang="en-US" sz="1600">
                        <a:latin typeface="Calibri"/>
                      </a:endParaRPr>
                    </a:p>
                    <a:p>
                      <a:pPr lvl="0" algn="l">
                        <a:buFont typeface="Arial" panose="020B0604020202020204" pitchFamily="34" charset="0"/>
                        <a:buChar char="•"/>
                      </a:pPr>
                      <a:r>
                        <a:rPr lang="en-US" sz="1600" b="0" i="0" u="none" strike="noStrike" noProof="0" dirty="0">
                          <a:effectLst/>
                          <a:latin typeface="Calibri"/>
                        </a:rPr>
                        <a:t> Humans brush their teeth to keep them clean </a:t>
                      </a:r>
                      <a:endParaRPr lang="en-US" sz="1600">
                        <a:latin typeface="Calibri"/>
                      </a:endParaRPr>
                    </a:p>
                    <a:p>
                      <a:pPr marL="0" lvl="0" indent="0" algn="l">
                        <a:lnSpc>
                          <a:spcPct val="100000"/>
                        </a:lnSpc>
                        <a:spcBef>
                          <a:spcPts val="0"/>
                        </a:spcBef>
                        <a:spcAft>
                          <a:spcPts val="0"/>
                        </a:spcAft>
                        <a:buFont typeface="Symbol" panose="020B0604020202020204" pitchFamily="34" charset="0"/>
                        <a:buChar char="•"/>
                      </a:pPr>
                      <a:r>
                        <a:rPr lang="en-GB" sz="1600" b="0" i="0" u="none" strike="noStrike" noProof="0" dirty="0">
                          <a:effectLst/>
                          <a:latin typeface="Calibri"/>
                        </a:rPr>
                        <a:t>To grow into a healthy adult, we must eat the right types of food in the right amount and exercise. </a:t>
                      </a:r>
                      <a:endParaRPr lang="en-US" sz="1600" b="0" i="0" u="none" strike="noStrike" noProof="0" dirty="0">
                        <a:effectLst/>
                        <a:latin typeface="Calibri"/>
                      </a:endParaRPr>
                    </a:p>
                    <a:p>
                      <a:pPr marL="0" lvl="0" indent="0" algn="l">
                        <a:lnSpc>
                          <a:spcPct val="100000"/>
                        </a:lnSpc>
                        <a:spcBef>
                          <a:spcPts val="0"/>
                        </a:spcBef>
                        <a:spcAft>
                          <a:spcPts val="0"/>
                        </a:spcAft>
                        <a:buFont typeface="Symbol" panose="020B0604020202020204" pitchFamily="34" charset="0"/>
                        <a:buChar char="•"/>
                      </a:pPr>
                      <a:r>
                        <a:rPr lang="en-GB" sz="1600" b="0" i="0" u="none" strike="noStrike" noProof="0" dirty="0">
                          <a:effectLst/>
                          <a:latin typeface="Calibri"/>
                        </a:rPr>
                        <a:t>To stay alive, all humans have four basic needs for survival: water, food, shelter and air.  </a:t>
                      </a:r>
                      <a:endParaRPr lang="en-US" sz="1600" b="0" i="0" u="none" strike="noStrike" noProof="0" dirty="0">
                        <a:effectLst/>
                        <a:latin typeface="Calibri"/>
                      </a:endParaRPr>
                    </a:p>
                    <a:p>
                      <a:pPr marL="0" lvl="0" indent="0" algn="l">
                        <a:lnSpc>
                          <a:spcPct val="100000"/>
                        </a:lnSpc>
                        <a:spcBef>
                          <a:spcPts val="0"/>
                        </a:spcBef>
                        <a:spcAft>
                          <a:spcPts val="0"/>
                        </a:spcAft>
                        <a:buFont typeface="Symbol" panose="020B0604020202020204" pitchFamily="34" charset="0"/>
                        <a:buChar char="•"/>
                      </a:pPr>
                      <a:r>
                        <a:rPr lang="en-GB" sz="1600" b="0" i="0" u="none" strike="noStrike" noProof="0" dirty="0">
                          <a:effectLst/>
                          <a:latin typeface="Calibri"/>
                        </a:rPr>
                        <a:t>Know that animals and humans have offspring which grow into adults.</a:t>
                      </a:r>
                    </a:p>
                    <a:p>
                      <a:pPr lvl="0" algn="l">
                        <a:buFont typeface="Arial" panose="020B0604020202020204" pitchFamily="34" charset="0"/>
                        <a:buChar char="•"/>
                      </a:pPr>
                      <a:endParaRPr lang="en-US" sz="1600" b="0" i="0" u="none" strike="noStrike" noProof="0">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0192708"/>
                  </a:ext>
                </a:extLst>
              </a:tr>
            </a:tbl>
          </a:graphicData>
        </a:graphic>
      </p:graphicFrame>
      <p:pic>
        <p:nvPicPr>
          <p:cNvPr id="2" name="Picture 5">
            <a:extLst>
              <a:ext uri="{FF2B5EF4-FFF2-40B4-BE49-F238E27FC236}">
                <a16:creationId xmlns:a16="http://schemas.microsoft.com/office/drawing/2014/main" id="{F01BDFA5-AF6C-6C42-F3E5-A73C03050110}"/>
              </a:ext>
            </a:extLst>
          </p:cNvPr>
          <p:cNvPicPr>
            <a:picLocks noChangeAspect="1"/>
          </p:cNvPicPr>
          <p:nvPr/>
        </p:nvPicPr>
        <p:blipFill>
          <a:blip r:embed="rId2"/>
          <a:stretch>
            <a:fillRect/>
          </a:stretch>
        </p:blipFill>
        <p:spPr>
          <a:xfrm rot="5400000">
            <a:off x="5571641" y="2450760"/>
            <a:ext cx="1957388" cy="1167563"/>
          </a:xfrm>
          <a:prstGeom prst="rect">
            <a:avLst/>
          </a:prstGeom>
        </p:spPr>
      </p:pic>
      <p:pic>
        <p:nvPicPr>
          <p:cNvPr id="6" name="Picture 7" descr="A picture containing food, different, variety, several&#10;&#10;Description automatically generated">
            <a:extLst>
              <a:ext uri="{FF2B5EF4-FFF2-40B4-BE49-F238E27FC236}">
                <a16:creationId xmlns:a16="http://schemas.microsoft.com/office/drawing/2014/main" id="{1CFFFAA1-EE66-3B4B-028F-A3962DFCE907}"/>
              </a:ext>
            </a:extLst>
          </p:cNvPr>
          <p:cNvPicPr>
            <a:picLocks noChangeAspect="1"/>
          </p:cNvPicPr>
          <p:nvPr/>
        </p:nvPicPr>
        <p:blipFill>
          <a:blip r:embed="rId3"/>
          <a:stretch>
            <a:fillRect/>
          </a:stretch>
        </p:blipFill>
        <p:spPr>
          <a:xfrm>
            <a:off x="7389846" y="5102863"/>
            <a:ext cx="2157896" cy="1614592"/>
          </a:xfrm>
          <a:prstGeom prst="rect">
            <a:avLst/>
          </a:prstGeom>
        </p:spPr>
      </p:pic>
      <p:pic>
        <p:nvPicPr>
          <p:cNvPr id="8" name="Picture 8">
            <a:extLst>
              <a:ext uri="{FF2B5EF4-FFF2-40B4-BE49-F238E27FC236}">
                <a16:creationId xmlns:a16="http://schemas.microsoft.com/office/drawing/2014/main" id="{E2E1B68E-9B55-3E52-C3CF-142DB6C27FF7}"/>
              </a:ext>
            </a:extLst>
          </p:cNvPr>
          <p:cNvPicPr>
            <a:picLocks noChangeAspect="1"/>
          </p:cNvPicPr>
          <p:nvPr/>
        </p:nvPicPr>
        <p:blipFill>
          <a:blip r:embed="rId4"/>
          <a:stretch>
            <a:fillRect/>
          </a:stretch>
        </p:blipFill>
        <p:spPr>
          <a:xfrm>
            <a:off x="3500817" y="1459131"/>
            <a:ext cx="2400852" cy="1781433"/>
          </a:xfrm>
          <a:prstGeom prst="rect">
            <a:avLst/>
          </a:prstGeom>
        </p:spPr>
      </p:pic>
      <p:pic>
        <p:nvPicPr>
          <p:cNvPr id="9" name="Picture 9" descr="A picture containing indoor, plate, sink&#10;&#10;Description automatically generated">
            <a:extLst>
              <a:ext uri="{FF2B5EF4-FFF2-40B4-BE49-F238E27FC236}">
                <a16:creationId xmlns:a16="http://schemas.microsoft.com/office/drawing/2014/main" id="{42103417-2B47-A857-6AE7-C551E2872B09}"/>
              </a:ext>
            </a:extLst>
          </p:cNvPr>
          <p:cNvPicPr>
            <a:picLocks noChangeAspect="1"/>
          </p:cNvPicPr>
          <p:nvPr/>
        </p:nvPicPr>
        <p:blipFill>
          <a:blip r:embed="rId5"/>
          <a:stretch>
            <a:fillRect/>
          </a:stretch>
        </p:blipFill>
        <p:spPr>
          <a:xfrm>
            <a:off x="9803882" y="5264733"/>
            <a:ext cx="2265743" cy="1445289"/>
          </a:xfrm>
          <a:prstGeom prst="rect">
            <a:avLst/>
          </a:prstGeom>
        </p:spPr>
      </p:pic>
      <p:pic>
        <p:nvPicPr>
          <p:cNvPr id="10" name="Picture 10">
            <a:extLst>
              <a:ext uri="{FF2B5EF4-FFF2-40B4-BE49-F238E27FC236}">
                <a16:creationId xmlns:a16="http://schemas.microsoft.com/office/drawing/2014/main" id="{C9A7B47A-D626-33F1-F248-C0B310E4A007}"/>
              </a:ext>
            </a:extLst>
          </p:cNvPr>
          <p:cNvPicPr>
            <a:picLocks noChangeAspect="1"/>
          </p:cNvPicPr>
          <p:nvPr/>
        </p:nvPicPr>
        <p:blipFill>
          <a:blip r:embed="rId6"/>
          <a:stretch>
            <a:fillRect/>
          </a:stretch>
        </p:blipFill>
        <p:spPr>
          <a:xfrm>
            <a:off x="135318" y="4439663"/>
            <a:ext cx="2743200" cy="2219373"/>
          </a:xfrm>
          <a:prstGeom prst="rect">
            <a:avLst/>
          </a:prstGeom>
        </p:spPr>
      </p:pic>
      <p:graphicFrame>
        <p:nvGraphicFramePr>
          <p:cNvPr id="12" name="Table 11">
            <a:extLst>
              <a:ext uri="{FF2B5EF4-FFF2-40B4-BE49-F238E27FC236}">
                <a16:creationId xmlns:a16="http://schemas.microsoft.com/office/drawing/2014/main" id="{9D6B6F64-021B-84AB-E3F0-A3DF056E03B4}"/>
              </a:ext>
            </a:extLst>
          </p:cNvPr>
          <p:cNvGraphicFramePr>
            <a:graphicFrameLocks noGrp="1"/>
          </p:cNvGraphicFramePr>
          <p:nvPr>
            <p:extLst>
              <p:ext uri="{D42A27DB-BD31-4B8C-83A1-F6EECF244321}">
                <p14:modId xmlns:p14="http://schemas.microsoft.com/office/powerpoint/2010/main" val="1033780370"/>
              </p:ext>
            </p:extLst>
          </p:nvPr>
        </p:nvGraphicFramePr>
        <p:xfrm>
          <a:off x="174591" y="1054520"/>
          <a:ext cx="3318393" cy="2268141"/>
        </p:xfrm>
        <a:graphic>
          <a:graphicData uri="http://schemas.openxmlformats.org/drawingml/2006/table">
            <a:tbl>
              <a:tblPr firstRow="1" firstCol="1" bandRow="1"/>
              <a:tblGrid>
                <a:gridCol w="3318393">
                  <a:extLst>
                    <a:ext uri="{9D8B030D-6E8A-4147-A177-3AD203B41FA5}">
                      <a16:colId xmlns:a16="http://schemas.microsoft.com/office/drawing/2014/main" val="1733099692"/>
                    </a:ext>
                  </a:extLst>
                </a:gridCol>
              </a:tblGrid>
              <a:tr h="252015">
                <a:tc>
                  <a:txBody>
                    <a:bodyPr/>
                    <a:lstStyle/>
                    <a:p>
                      <a:pPr>
                        <a:lnSpc>
                          <a:spcPct val="107000"/>
                        </a:lnSpc>
                        <a:spcAft>
                          <a:spcPts val="800"/>
                        </a:spcAft>
                      </a:pPr>
                      <a:r>
                        <a:rPr lang="en-GB" sz="1600" b="1" dirty="0">
                          <a:solidFill>
                            <a:srgbClr val="7030A0"/>
                          </a:solidFill>
                          <a:effectLst/>
                          <a:latin typeface="Calibri"/>
                          <a:ea typeface="Calibri"/>
                          <a:cs typeface="Times New Roman"/>
                        </a:rPr>
                        <a:t>Prior Learning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5714983"/>
                  </a:ext>
                </a:extLst>
              </a:tr>
              <a:tr h="2016126">
                <a:tc>
                  <a:txBody>
                    <a:bodyPr/>
                    <a:lstStyle/>
                    <a:p>
                      <a:pPr marL="0" indent="0" algn="l">
                        <a:lnSpc>
                          <a:spcPct val="107000"/>
                        </a:lnSpc>
                        <a:spcAft>
                          <a:spcPts val="800"/>
                        </a:spcAft>
                        <a:buClr>
                          <a:srgbClr val="000000"/>
                        </a:buClr>
                        <a:buNone/>
                      </a:pPr>
                      <a:r>
                        <a:rPr lang="en-GB" sz="1200" b="1" dirty="0">
                          <a:solidFill>
                            <a:srgbClr val="7030A0"/>
                          </a:solidFill>
                          <a:effectLst/>
                          <a:latin typeface="Calibri"/>
                          <a:ea typeface="Calibri"/>
                          <a:cs typeface="Times New Roman"/>
                        </a:rPr>
                        <a:t>EYFS:</a:t>
                      </a:r>
                      <a:r>
                        <a:rPr lang="en-GB" sz="1200" b="1" dirty="0">
                          <a:effectLst/>
                          <a:latin typeface="Calibri"/>
                          <a:ea typeface="Calibri"/>
                          <a:cs typeface="Times New Roman"/>
                        </a:rPr>
                        <a:t> </a:t>
                      </a:r>
                      <a:r>
                        <a:rPr lang="en-GB" sz="1200" b="0" i="0" u="none" strike="noStrike" noProof="0" dirty="0">
                          <a:solidFill>
                            <a:srgbClr val="000000"/>
                          </a:solidFill>
                          <a:effectLst/>
                          <a:latin typeface="Calibri"/>
                        </a:rPr>
                        <a:t>The five senses are sight, touch, taste, smell, hearing (supporting the use of the FANTASTICS)</a:t>
                      </a:r>
                      <a:endParaRPr lang="en-GB" sz="1200" dirty="0"/>
                    </a:p>
                    <a:p>
                      <a:pPr marL="0" lvl="0" indent="0">
                        <a:buNone/>
                      </a:pPr>
                      <a:endParaRPr lang="en-GB" sz="1200" dirty="0">
                        <a:effectLst/>
                        <a:latin typeface="Calibri"/>
                        <a:ea typeface="Calibri"/>
                        <a:cs typeface="Times New Roman"/>
                      </a:endParaRPr>
                    </a:p>
                    <a:p>
                      <a:pPr marL="0" lvl="0" indent="0">
                        <a:buClr>
                          <a:srgbClr val="000000"/>
                        </a:buClr>
                        <a:buNone/>
                      </a:pPr>
                      <a:r>
                        <a:rPr lang="en-GB" sz="1200" b="1" dirty="0">
                          <a:solidFill>
                            <a:srgbClr val="7030A0"/>
                          </a:solidFill>
                          <a:effectLst/>
                          <a:latin typeface="Calibri"/>
                          <a:ea typeface="Calibri"/>
                          <a:cs typeface="Times New Roman"/>
                        </a:rPr>
                        <a:t>Year 1:</a:t>
                      </a:r>
                      <a:r>
                        <a:rPr lang="en-GB" sz="1200" b="1" dirty="0">
                          <a:effectLst/>
                          <a:latin typeface="Calibri"/>
                          <a:ea typeface="Calibri"/>
                          <a:cs typeface="Times New Roman"/>
                        </a:rPr>
                        <a:t> </a:t>
                      </a:r>
                      <a:r>
                        <a:rPr lang="en-GB" sz="1200" b="0" i="0" u="none" strike="noStrike" noProof="0" dirty="0">
                          <a:solidFill>
                            <a:srgbClr val="000000"/>
                          </a:solidFill>
                          <a:effectLst/>
                          <a:latin typeface="Calibri"/>
                        </a:rPr>
                        <a:t>Humans are mammals and have 2 hands to touch, two ears to hear, one nose to smell, two eyes to see and a tongue to taste. </a:t>
                      </a:r>
                      <a:r>
                        <a:rPr lang="en-GB" sz="1100" b="0" i="0" u="none" strike="noStrike" noProof="0" dirty="0">
                          <a:solidFill>
                            <a:srgbClr val="000000"/>
                          </a:solidFill>
                          <a:effectLst/>
                          <a:latin typeface="Calibri"/>
                        </a:rPr>
                        <a:t> Furthermore, a</a:t>
                      </a:r>
                      <a:r>
                        <a:rPr lang="en-GB" sz="1200" b="0" i="0" u="none" strike="noStrike" noProof="0" dirty="0">
                          <a:solidFill>
                            <a:srgbClr val="000000"/>
                          </a:solidFill>
                          <a:effectLst/>
                          <a:latin typeface="Calibri"/>
                        </a:rPr>
                        <a:t> person has a head, nose, ears, neck, shoulders, arms, elbows and wrists, hand back, chest, hip and legs, knee, ankles, feet. Alongside this, humans need a healthy diet to grow.</a:t>
                      </a:r>
                      <a:endParaRPr lang="en-GB"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1947113"/>
                  </a:ext>
                </a:extLst>
              </a:tr>
            </a:tbl>
          </a:graphicData>
        </a:graphic>
      </p:graphicFrame>
    </p:spTree>
    <p:extLst>
      <p:ext uri="{BB962C8B-B14F-4D97-AF65-F5344CB8AC3E}">
        <p14:creationId xmlns:p14="http://schemas.microsoft.com/office/powerpoint/2010/main" val="356332812"/>
      </p:ext>
    </p:extLst>
  </p:cSld>
  <p:clrMapOvr>
    <a:masterClrMapping/>
  </p:clrMapOvr>
</p:sld>
</file>

<file path=ppt/theme/theme1.xml><?xml version="1.0" encoding="utf-8"?>
<a:theme xmlns:a="http://schemas.openxmlformats.org/drawingml/2006/main" name="Facet">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L Beldham</DisplayName>
        <AccountId>52</AccountId>
        <AccountType/>
      </UserInfo>
    </SharedWithUsers>
    <MediaLengthInSeconds xmlns="8b73fee4-4ac8-4f88-ad2e-4ab6413e1b1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8" ma:contentTypeDescription="Create a new document." ma:contentTypeScope="" ma:versionID="022ec7ac03cae412e9e122297c51b85b">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f72f75c160a832d82c99819a47462b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C7A18D-386E-4D38-84CF-C8CD4D6B0B38}">
  <ds:schemaRefs>
    <ds:schemaRef ds:uri="http://schemas.microsoft.com/sharepoint/v3/contenttype/forms"/>
  </ds:schemaRefs>
</ds:datastoreItem>
</file>

<file path=customXml/itemProps2.xml><?xml version="1.0" encoding="utf-8"?>
<ds:datastoreItem xmlns:ds="http://schemas.openxmlformats.org/officeDocument/2006/customXml" ds:itemID="{50964563-011F-4EC0-B59B-0B7182BC43D2}">
  <ds:schemaRefs>
    <ds:schemaRef ds:uri="http://schemas.microsoft.com/office/2006/metadata/properties"/>
    <ds:schemaRef ds:uri="http://schemas.microsoft.com/office/infopath/2007/PartnerControls"/>
    <ds:schemaRef ds:uri="fbdaa650-8cd8-42f6-940f-8c4192b28714"/>
    <ds:schemaRef ds:uri="8b73fee4-4ac8-4f88-ad2e-4ab6413e1b1c"/>
  </ds:schemaRefs>
</ds:datastoreItem>
</file>

<file path=customXml/itemProps3.xml><?xml version="1.0" encoding="utf-8"?>
<ds:datastoreItem xmlns:ds="http://schemas.openxmlformats.org/officeDocument/2006/customXml" ds:itemID="{EC600E61-B4D4-42E4-AF35-F4D0BD8322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73fee4-4ac8-4f88-ad2e-4ab6413e1b1c"/>
    <ds:schemaRef ds:uri="fbdaa650-8cd8-42f6-940f-8c4192b287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TM02900688[[fn=Facet]]</Template>
  <Application>Microsoft Office PowerPoint</Application>
  <PresentationFormat>Widescreen</PresentationFormat>
  <Slides>6</Slides>
  <Notes>0</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Facet</vt:lpstr>
      <vt:lpstr>PowerPoint Presentation</vt:lpstr>
      <vt:lpstr>PowerPoint Presentation</vt:lpstr>
      <vt:lpstr>PowerPoint Presentation</vt:lpstr>
      <vt:lpstr>PowerPoint Presentation</vt:lpstr>
      <vt:lpstr>PowerPoint Presentation</vt:lpstr>
      <vt:lpstr>Sticky knowledge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revision>354</cp:revision>
  <dcterms:created xsi:type="dcterms:W3CDTF">2023-03-17T10:15:59Z</dcterms:created>
  <dcterms:modified xsi:type="dcterms:W3CDTF">2024-03-28T13:39:42Z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26516900</vt:r8>
  </property>
  <property fmtid="{D5CDD505-2E9C-101B-9397-08002B2CF9AE}" pid="11" name="_SourceUrl">
    <vt:lpwstr/>
  </property>
  <property fmtid="{D5CDD505-2E9C-101B-9397-08002B2CF9AE}" pid="12" name="_SharedFileIndex">
    <vt:lpwstr/>
  </property>
  <property fmtid="{D5CDD505-2E9C-101B-9397-08002B2CF9AE}" pid="13" name="ComplianceAssetId">
    <vt:lpwstr/>
  </property>
  <property fmtid="{D5CDD505-2E9C-101B-9397-08002B2CF9AE}" pid="14" name="_ExtendedDescription">
    <vt:lpwstr/>
  </property>
  <property fmtid="{D5CDD505-2E9C-101B-9397-08002B2CF9AE}" pid="15" name="TriggerFlowInfo">
    <vt:lpwstr/>
  </property>
  <property fmtid="{D5CDD505-2E9C-101B-9397-08002B2CF9AE}" pid="16" name="MediaServiceImageTags">
    <vt:lpwstr/>
  </property>
</Properties>
</file>