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4"/>
  </p:sldMasterIdLst>
  <p:sldIdLst>
    <p:sldId id="256" r:id="rId5"/>
    <p:sldId id="260" r:id="rId6"/>
    <p:sldId id="258" r:id="rId7"/>
    <p:sldId id="261" r:id="rId8"/>
    <p:sldId id="262" r:id="rId9"/>
    <p:sldId id="25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FA475B-FD2C-FDA1-5EFF-953953125BC9}" v="2" dt="2024-03-12T16:20:35.7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 Stripling" userId="S::gstripling@nottinghamacademy.org::38a0dbf3-2ba9-4341-825c-3af9949e3907" providerId="AD" clId="Web-{CCA792AB-8089-E831-FD2C-D923FE91BE9E}"/>
    <pc:docChg chg="modSld">
      <pc:chgData name="G Stripling" userId="S::gstripling@nottinghamacademy.org::38a0dbf3-2ba9-4341-825c-3af9949e3907" providerId="AD" clId="Web-{CCA792AB-8089-E831-FD2C-D923FE91BE9E}" dt="2024-02-20T22:54:19.984" v="5"/>
      <pc:docMkLst>
        <pc:docMk/>
      </pc:docMkLst>
      <pc:sldChg chg="modSp">
        <pc:chgData name="G Stripling" userId="S::gstripling@nottinghamacademy.org::38a0dbf3-2ba9-4341-825c-3af9949e3907" providerId="AD" clId="Web-{CCA792AB-8089-E831-FD2C-D923FE91BE9E}" dt="2024-02-20T22:54:19.984" v="5"/>
        <pc:sldMkLst>
          <pc:docMk/>
          <pc:sldMk cId="356332812" sldId="262"/>
        </pc:sldMkLst>
        <pc:graphicFrameChg chg="mod modGraphic">
          <ac:chgData name="G Stripling" userId="S::gstripling@nottinghamacademy.org::38a0dbf3-2ba9-4341-825c-3af9949e3907" providerId="AD" clId="Web-{CCA792AB-8089-E831-FD2C-D923FE91BE9E}" dt="2024-02-20T22:54:19.984" v="5"/>
          <ac:graphicFrameMkLst>
            <pc:docMk/>
            <pc:sldMk cId="356332812" sldId="262"/>
            <ac:graphicFrameMk id="3" creationId="{8959D0B2-83FD-C106-831A-66748F775DC9}"/>
          </ac:graphicFrameMkLst>
        </pc:graphicFrameChg>
      </pc:sldChg>
    </pc:docChg>
  </pc:docChgLst>
  <pc:docChgLst>
    <pc:chgData name="V Lawson" userId="e36605a4-19d8-4bb9-aa63-36f88582cad8" providerId="ADAL" clId="{E4D92059-B557-4A0E-87F5-FED3E7CD2D4D}"/>
    <pc:docChg chg="modSld">
      <pc:chgData name="V Lawson" userId="e36605a4-19d8-4bb9-aa63-36f88582cad8" providerId="ADAL" clId="{E4D92059-B557-4A0E-87F5-FED3E7CD2D4D}" dt="2023-12-12T15:10:02.236" v="1" actId="20577"/>
      <pc:docMkLst>
        <pc:docMk/>
      </pc:docMkLst>
      <pc:sldChg chg="modSp mod">
        <pc:chgData name="V Lawson" userId="e36605a4-19d8-4bb9-aa63-36f88582cad8" providerId="ADAL" clId="{E4D92059-B557-4A0E-87F5-FED3E7CD2D4D}" dt="2023-12-12T15:10:02.236" v="1" actId="20577"/>
        <pc:sldMkLst>
          <pc:docMk/>
          <pc:sldMk cId="3944199861" sldId="261"/>
        </pc:sldMkLst>
        <pc:graphicFrameChg chg="modGraphic">
          <ac:chgData name="V Lawson" userId="e36605a4-19d8-4bb9-aa63-36f88582cad8" providerId="ADAL" clId="{E4D92059-B557-4A0E-87F5-FED3E7CD2D4D}" dt="2023-12-12T15:10:02.236" v="1" actId="20577"/>
          <ac:graphicFrameMkLst>
            <pc:docMk/>
            <pc:sldMk cId="3944199861" sldId="261"/>
            <ac:graphicFrameMk id="17" creationId="{6CEB0633-E027-9CBF-6CEF-1A34B755F9B9}"/>
          </ac:graphicFrameMkLst>
        </pc:graphicFrameChg>
      </pc:sldChg>
    </pc:docChg>
  </pc:docChgLst>
  <pc:docChgLst>
    <pc:chgData name="M Shah" userId="S::mshah@nottinghamacademy.org::4be2d165-8f81-487c-bc22-7dd553f9365f" providerId="AD" clId="Web-{4CFA475B-FD2C-FDA1-5EFF-953953125BC9}"/>
    <pc:docChg chg="modSld">
      <pc:chgData name="M Shah" userId="S::mshah@nottinghamacademy.org::4be2d165-8f81-487c-bc22-7dd553f9365f" providerId="AD" clId="Web-{4CFA475B-FD2C-FDA1-5EFF-953953125BC9}" dt="2024-03-12T16:20:35.789" v="1" actId="1076"/>
      <pc:docMkLst>
        <pc:docMk/>
      </pc:docMkLst>
      <pc:sldChg chg="modSp">
        <pc:chgData name="M Shah" userId="S::mshah@nottinghamacademy.org::4be2d165-8f81-487c-bc22-7dd553f9365f" providerId="AD" clId="Web-{4CFA475B-FD2C-FDA1-5EFF-953953125BC9}" dt="2024-03-12T16:20:35.789" v="1" actId="1076"/>
        <pc:sldMkLst>
          <pc:docMk/>
          <pc:sldMk cId="621355628" sldId="257"/>
        </pc:sldMkLst>
        <pc:picChg chg="mod">
          <ac:chgData name="M Shah" userId="S::mshah@nottinghamacademy.org::4be2d165-8f81-487c-bc22-7dd553f9365f" providerId="AD" clId="Web-{4CFA475B-FD2C-FDA1-5EFF-953953125BC9}" dt="2024-03-12T16:20:35.789" v="1" actId="1076"/>
          <ac:picMkLst>
            <pc:docMk/>
            <pc:sldMk cId="621355628" sldId="257"/>
            <ac:picMk id="24" creationId="{7FBF1FA1-F9C8-FDB3-0482-168D9B726AF0}"/>
          </ac:picMkLst>
        </pc:picChg>
      </pc:sldChg>
    </pc:docChg>
  </pc:docChgLst>
  <pc:docChgLst>
    <pc:chgData name="L Beldham" userId="S::lbeldham@nottinghamacademy.org::7423f647-d816-4afc-8fbc-03de34d1b66d" providerId="AD" clId="Web-{140DFDB0-3137-3DC5-5C30-F81E04654D1B}"/>
    <pc:docChg chg="modSld">
      <pc:chgData name="L Beldham" userId="S::lbeldham@nottinghamacademy.org::7423f647-d816-4afc-8fbc-03de34d1b66d" providerId="AD" clId="Web-{140DFDB0-3137-3DC5-5C30-F81E04654D1B}" dt="2024-02-21T17:53:45.530" v="1" actId="1076"/>
      <pc:docMkLst>
        <pc:docMk/>
      </pc:docMkLst>
      <pc:sldChg chg="modSp">
        <pc:chgData name="L Beldham" userId="S::lbeldham@nottinghamacademy.org::7423f647-d816-4afc-8fbc-03de34d1b66d" providerId="AD" clId="Web-{140DFDB0-3137-3DC5-5C30-F81E04654D1B}" dt="2024-02-21T17:53:45.530" v="1" actId="1076"/>
        <pc:sldMkLst>
          <pc:docMk/>
          <pc:sldMk cId="1145400204" sldId="258"/>
        </pc:sldMkLst>
        <pc:picChg chg="mod">
          <ac:chgData name="L Beldham" userId="S::lbeldham@nottinghamacademy.org::7423f647-d816-4afc-8fbc-03de34d1b66d" providerId="AD" clId="Web-{140DFDB0-3137-3DC5-5C30-F81E04654D1B}" dt="2024-02-21T17:53:44.374" v="0" actId="1076"/>
          <ac:picMkLst>
            <pc:docMk/>
            <pc:sldMk cId="1145400204" sldId="258"/>
            <ac:picMk id="24" creationId="{373E90C0-B5C3-E2F6-D568-5F2990260F4E}"/>
          </ac:picMkLst>
        </pc:picChg>
        <pc:picChg chg="mod">
          <ac:chgData name="L Beldham" userId="S::lbeldham@nottinghamacademy.org::7423f647-d816-4afc-8fbc-03de34d1b66d" providerId="AD" clId="Web-{140DFDB0-3137-3DC5-5C30-F81E04654D1B}" dt="2024-02-21T17:53:45.530" v="1" actId="1076"/>
          <ac:picMkLst>
            <pc:docMk/>
            <pc:sldMk cId="1145400204" sldId="258"/>
            <ac:picMk id="26" creationId="{FAB169AF-1AAC-9462-E76E-1D980D4CDD42}"/>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61558AE-FEDC-48C1-BE0C-0E2E518F8B3F}"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609611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81716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99277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61558AE-FEDC-48C1-BE0C-0E2E518F8B3F}" type="datetimeFigureOut">
              <a:rPr lang="en-GB" smtClean="0"/>
              <a:t>12/03/2024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291741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61558AE-FEDC-48C1-BE0C-0E2E518F8B3F}" type="datetimeFigureOut">
              <a:rPr lang="en-GB" smtClean="0"/>
              <a:t>12/03/2024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05317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461558AE-FEDC-48C1-BE0C-0E2E518F8B3F}" type="datetimeFigureOut">
              <a:rPr lang="en-GB" smtClean="0"/>
              <a:t>12/03/2024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35127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1558AE-FEDC-48C1-BE0C-0E2E518F8B3F}" type="datetimeFigureOut">
              <a:rPr lang="en-GB" smtClean="0"/>
              <a:t>12/03/2024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3200785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12/03/2024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285828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12/03/2024</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23969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50623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4245192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70932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16426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366958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831660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12/03/2024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169663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61558AE-FEDC-48C1-BE0C-0E2E518F8B3F}" type="datetimeFigureOut">
              <a:rPr lang="en-GB" smtClean="0"/>
              <a:t>12/03/2024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2405372004"/>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4953831" cy="923330"/>
          </a:xfrm>
          <a:prstGeom prst="rect">
            <a:avLst/>
          </a:prstGeom>
          <a:noFill/>
        </p:spPr>
        <p:txBody>
          <a:bodyPr wrap="square" lIns="91440" tIns="45720" rIns="91440" bIns="45720">
            <a:spAutoFit/>
          </a:bodyPr>
          <a:lstStyle/>
          <a:p>
            <a:pPr algn="ctr"/>
            <a:r>
              <a:rPr lang="en-US" sz="5400" b="1" cap="none" spc="0">
                <a:ln w="9525">
                  <a:solidFill>
                    <a:schemeClr val="bg1"/>
                  </a:solidFill>
                  <a:prstDash val="solid"/>
                </a:ln>
                <a:solidFill>
                  <a:srgbClr val="7030A0"/>
                </a:solidFill>
                <a:effectLst>
                  <a:outerShdw blurRad="12700" dist="38100" dir="2700000" algn="tl" rotWithShape="0">
                    <a:schemeClr val="accent5">
                      <a:lumMod val="60000"/>
                      <a:lumOff val="40000"/>
                    </a:schemeClr>
                  </a:outerShdw>
                </a:effectLst>
                <a:latin typeface="Britannic Bold" panose="020B0903060703020204" pitchFamily="34" charset="0"/>
              </a:rPr>
              <a:t>Year </a:t>
            </a:r>
            <a:r>
              <a:rPr lang="en-US" sz="5400" b="1">
                <a:ln w="9525">
                  <a:solidFill>
                    <a:schemeClr val="bg1"/>
                  </a:solidFill>
                  <a:prstDash val="solid"/>
                </a:ln>
                <a:solidFill>
                  <a:srgbClr val="7030A0"/>
                </a:solidFill>
                <a:effectLst>
                  <a:outerShdw blurRad="12700" dist="38100" dir="2700000" algn="tl" rotWithShape="0">
                    <a:schemeClr val="accent5">
                      <a:lumMod val="60000"/>
                      <a:lumOff val="40000"/>
                    </a:schemeClr>
                  </a:outerShdw>
                </a:effectLst>
                <a:latin typeface="Britannic Bold" panose="020B0903060703020204" pitchFamily="34" charset="0"/>
              </a:rPr>
              <a:t>3</a:t>
            </a:r>
            <a:r>
              <a:rPr lang="en-US" sz="5400" b="1" cap="none" spc="0">
                <a:ln w="9525">
                  <a:solidFill>
                    <a:schemeClr val="bg1"/>
                  </a:solidFill>
                  <a:prstDash val="solid"/>
                </a:ln>
                <a:solidFill>
                  <a:srgbClr val="7030A0"/>
                </a:solidFill>
                <a:effectLst>
                  <a:outerShdw blurRad="12700" dist="38100" dir="2700000" algn="tl" rotWithShape="0">
                    <a:schemeClr val="accent5">
                      <a:lumMod val="60000"/>
                      <a:lumOff val="40000"/>
                    </a:schemeClr>
                  </a:outerShdw>
                </a:effectLst>
                <a:latin typeface="Britannic Bold" panose="020B0903060703020204" pitchFamily="34" charset="0"/>
              </a:rPr>
              <a:t> Science</a:t>
            </a: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CD1785A1-1D22-DBF5-B6ED-C5ABF7594602}"/>
              </a:ext>
            </a:extLst>
          </p:cNvPr>
          <p:cNvGraphicFramePr>
            <a:graphicFrameLocks noGrp="1"/>
          </p:cNvGraphicFramePr>
          <p:nvPr>
            <p:ph idx="1"/>
            <p:extLst>
              <p:ext uri="{D42A27DB-BD31-4B8C-83A1-F6EECF244321}">
                <p14:modId xmlns:p14="http://schemas.microsoft.com/office/powerpoint/2010/main" val="2795335400"/>
              </p:ext>
            </p:extLst>
          </p:nvPr>
        </p:nvGraphicFramePr>
        <p:xfrm>
          <a:off x="319723" y="2455386"/>
          <a:ext cx="3079460" cy="3940747"/>
        </p:xfrm>
        <a:graphic>
          <a:graphicData uri="http://schemas.openxmlformats.org/drawingml/2006/table">
            <a:tbl>
              <a:tblPr firstRow="1" firstCol="1" bandRow="1"/>
              <a:tblGrid>
                <a:gridCol w="3079460">
                  <a:extLst>
                    <a:ext uri="{9D8B030D-6E8A-4147-A177-3AD203B41FA5}">
                      <a16:colId xmlns:a16="http://schemas.microsoft.com/office/drawing/2014/main" val="4195797026"/>
                    </a:ext>
                  </a:extLst>
                </a:gridCol>
              </a:tblGrid>
              <a:tr h="209500">
                <a:tc>
                  <a:txBody>
                    <a:bodyPr/>
                    <a:lstStyle/>
                    <a:p>
                      <a:pPr>
                        <a:lnSpc>
                          <a:spcPct val="107000"/>
                        </a:lnSpc>
                        <a:spcAft>
                          <a:spcPts val="800"/>
                        </a:spcAft>
                      </a:pPr>
                      <a:r>
                        <a:rPr lang="en-GB" sz="1600" b="1">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Key vocabulary and definitions: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1794231"/>
                  </a:ext>
                </a:extLst>
              </a:tr>
              <a:tr h="2801194">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rtl="0" fontAlgn="base">
                        <a:buFont typeface="Arial" panose="020B0604020202020204" pitchFamily="34" charset="0"/>
                        <a:buChar char="•"/>
                      </a:pPr>
                      <a:r>
                        <a:rPr lang="en-US" sz="1600" b="1" i="0">
                          <a:solidFill>
                            <a:srgbClr val="000000"/>
                          </a:solidFill>
                          <a:effectLst/>
                          <a:latin typeface="Calibri" panose="020F0502020204030204" pitchFamily="34" charset="0"/>
                        </a:rPr>
                        <a:t>Light</a:t>
                      </a:r>
                      <a:r>
                        <a:rPr lang="en-US" sz="1600" b="0" i="0">
                          <a:solidFill>
                            <a:srgbClr val="000000"/>
                          </a:solidFill>
                          <a:effectLst/>
                          <a:latin typeface="Calibri" panose="020F0502020204030204" pitchFamily="34" charset="0"/>
                        </a:rPr>
                        <a:t>- a source of energy that allows us to see </a:t>
                      </a:r>
                    </a:p>
                    <a:p>
                      <a:pPr algn="l" rtl="0" fontAlgn="base">
                        <a:buFont typeface="Arial" panose="020B0604020202020204" pitchFamily="34" charset="0"/>
                        <a:buChar char="•"/>
                      </a:pPr>
                      <a:r>
                        <a:rPr lang="en-US" sz="1600" b="1" i="0">
                          <a:solidFill>
                            <a:srgbClr val="000000"/>
                          </a:solidFill>
                          <a:effectLst/>
                          <a:latin typeface="Calibri" panose="020F0502020204030204" pitchFamily="34" charset="0"/>
                        </a:rPr>
                        <a:t>Light source- </a:t>
                      </a:r>
                      <a:r>
                        <a:rPr lang="en-US" sz="1600" b="0" i="0">
                          <a:solidFill>
                            <a:srgbClr val="000000"/>
                          </a:solidFill>
                          <a:effectLst/>
                          <a:latin typeface="Calibri" panose="020F0502020204030204" pitchFamily="34" charset="0"/>
                        </a:rPr>
                        <a:t>where light comes from (</a:t>
                      </a:r>
                      <a:r>
                        <a:rPr lang="en-US" sz="1600" b="0" i="0" err="1">
                          <a:solidFill>
                            <a:srgbClr val="000000"/>
                          </a:solidFill>
                          <a:effectLst/>
                          <a:latin typeface="Calibri" panose="020F0502020204030204" pitchFamily="34" charset="0"/>
                        </a:rPr>
                        <a:t>eg</a:t>
                      </a:r>
                      <a:r>
                        <a:rPr lang="en-US" sz="1600" b="0" i="0">
                          <a:solidFill>
                            <a:srgbClr val="000000"/>
                          </a:solidFill>
                          <a:effectLst/>
                          <a:latin typeface="Calibri" panose="020F0502020204030204" pitchFamily="34" charset="0"/>
                        </a:rPr>
                        <a:t> lamp, sun, streetlight)  </a:t>
                      </a:r>
                    </a:p>
                    <a:p>
                      <a:pPr algn="l" rtl="0" fontAlgn="base">
                        <a:buFont typeface="Arial" panose="020B0604020202020204" pitchFamily="34" charset="0"/>
                        <a:buChar char="•"/>
                      </a:pPr>
                      <a:r>
                        <a:rPr lang="en-US" sz="1600" b="1" i="0">
                          <a:solidFill>
                            <a:srgbClr val="000000"/>
                          </a:solidFill>
                          <a:effectLst/>
                          <a:latin typeface="Calibri" panose="020F0502020204030204" pitchFamily="34" charset="0"/>
                        </a:rPr>
                        <a:t>Transparent</a:t>
                      </a:r>
                      <a:r>
                        <a:rPr lang="en-US" sz="1600" b="0" i="0">
                          <a:solidFill>
                            <a:srgbClr val="000000"/>
                          </a:solidFill>
                          <a:effectLst/>
                          <a:latin typeface="Calibri" panose="020F0502020204030204" pitchFamily="34" charset="0"/>
                        </a:rPr>
                        <a:t>- light can pass through an object- it is see through </a:t>
                      </a:r>
                    </a:p>
                    <a:p>
                      <a:pPr algn="l" rtl="0" fontAlgn="base">
                        <a:buFont typeface="Arial" panose="020B0604020202020204" pitchFamily="34" charset="0"/>
                        <a:buChar char="•"/>
                      </a:pPr>
                      <a:r>
                        <a:rPr lang="en-US" sz="1600" b="1" i="0">
                          <a:solidFill>
                            <a:srgbClr val="000000"/>
                          </a:solidFill>
                          <a:effectLst/>
                          <a:latin typeface="Calibri" panose="020F0502020204030204" pitchFamily="34" charset="0"/>
                        </a:rPr>
                        <a:t>Translucent</a:t>
                      </a:r>
                      <a:r>
                        <a:rPr lang="en-US" sz="1600" b="0" i="0">
                          <a:solidFill>
                            <a:srgbClr val="000000"/>
                          </a:solidFill>
                          <a:effectLst/>
                          <a:latin typeface="Calibri" panose="020F0502020204030204" pitchFamily="34" charset="0"/>
                        </a:rPr>
                        <a:t>- some light can pass through an object (</a:t>
                      </a:r>
                      <a:r>
                        <a:rPr lang="en-US" sz="1600" b="0" i="0" err="1">
                          <a:solidFill>
                            <a:srgbClr val="000000"/>
                          </a:solidFill>
                          <a:effectLst/>
                          <a:latin typeface="Calibri" panose="020F0502020204030204" pitchFamily="34" charset="0"/>
                        </a:rPr>
                        <a:t>eg</a:t>
                      </a:r>
                      <a:r>
                        <a:rPr lang="en-US" sz="1600" b="0" i="0">
                          <a:solidFill>
                            <a:srgbClr val="000000"/>
                          </a:solidFill>
                          <a:effectLst/>
                          <a:latin typeface="Calibri" panose="020F0502020204030204" pitchFamily="34" charset="0"/>
                        </a:rPr>
                        <a:t> tracing paper) </a:t>
                      </a:r>
                    </a:p>
                    <a:p>
                      <a:pPr algn="l" rtl="0" fontAlgn="base">
                        <a:buFont typeface="Arial" panose="020B0604020202020204" pitchFamily="34" charset="0"/>
                        <a:buChar char="•"/>
                      </a:pPr>
                      <a:r>
                        <a:rPr lang="en-US" sz="1600" b="1" i="0">
                          <a:solidFill>
                            <a:srgbClr val="000000"/>
                          </a:solidFill>
                          <a:effectLst/>
                          <a:latin typeface="Calibri" panose="020F0502020204030204" pitchFamily="34" charset="0"/>
                        </a:rPr>
                        <a:t>Opaque</a:t>
                      </a:r>
                      <a:r>
                        <a:rPr lang="en-US" sz="1600" b="0" i="0">
                          <a:solidFill>
                            <a:srgbClr val="000000"/>
                          </a:solidFill>
                          <a:effectLst/>
                          <a:latin typeface="Calibri" panose="020F0502020204030204" pitchFamily="34" charset="0"/>
                        </a:rPr>
                        <a:t>- no light can pass through an object- it is not see through </a:t>
                      </a:r>
                    </a:p>
                    <a:p>
                      <a:pPr>
                        <a:lnSpc>
                          <a:spcPct val="107000"/>
                        </a:lnSpc>
                        <a:spcAft>
                          <a:spcPts val="80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3510513"/>
                  </a:ext>
                </a:extLst>
              </a:tr>
            </a:tbl>
          </a:graphicData>
        </a:graphic>
      </p:graphicFrame>
      <p:sp>
        <p:nvSpPr>
          <p:cNvPr id="5" name="Text Box 1">
            <a:extLst>
              <a:ext uri="{FF2B5EF4-FFF2-40B4-BE49-F238E27FC236}">
                <a16:creationId xmlns:a16="http://schemas.microsoft.com/office/drawing/2014/main" id="{55E13D98-4BCE-772E-56EC-408F0CC2721C}"/>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D2A72191-AC0D-7845-564D-FFCFCF524D29}"/>
              </a:ext>
            </a:extLst>
          </p:cNvPr>
          <p:cNvGraphicFramePr>
            <a:graphicFrameLocks noGrp="1"/>
          </p:cNvGraphicFramePr>
          <p:nvPr>
            <p:extLst>
              <p:ext uri="{D42A27DB-BD31-4B8C-83A1-F6EECF244321}">
                <p14:modId xmlns:p14="http://schemas.microsoft.com/office/powerpoint/2010/main" val="752233817"/>
              </p:ext>
            </p:extLst>
          </p:nvPr>
        </p:nvGraphicFramePr>
        <p:xfrm>
          <a:off x="2544416" y="848884"/>
          <a:ext cx="6202019" cy="753544"/>
        </p:xfrm>
        <a:graphic>
          <a:graphicData uri="http://schemas.openxmlformats.org/drawingml/2006/table">
            <a:tbl>
              <a:tblPr firstRow="1" firstCol="1" bandRow="1"/>
              <a:tblGrid>
                <a:gridCol w="1380396">
                  <a:extLst>
                    <a:ext uri="{9D8B030D-6E8A-4147-A177-3AD203B41FA5}">
                      <a16:colId xmlns:a16="http://schemas.microsoft.com/office/drawing/2014/main" val="1999677362"/>
                    </a:ext>
                  </a:extLst>
                </a:gridCol>
                <a:gridCol w="1490798">
                  <a:extLst>
                    <a:ext uri="{9D8B030D-6E8A-4147-A177-3AD203B41FA5}">
                      <a16:colId xmlns:a16="http://schemas.microsoft.com/office/drawing/2014/main" val="191141342"/>
                    </a:ext>
                  </a:extLst>
                </a:gridCol>
                <a:gridCol w="1134058">
                  <a:extLst>
                    <a:ext uri="{9D8B030D-6E8A-4147-A177-3AD203B41FA5}">
                      <a16:colId xmlns:a16="http://schemas.microsoft.com/office/drawing/2014/main" val="3313019906"/>
                    </a:ext>
                  </a:extLst>
                </a:gridCol>
                <a:gridCol w="2196767">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Year group</a:t>
                      </a:r>
                      <a:r>
                        <a:rPr lang="en-GB" sz="1800" b="1" dirty="0">
                          <a:solidFill>
                            <a:srgbClr val="7030A0"/>
                          </a:solidFill>
                          <a:effectLst/>
                          <a:latin typeface="Calibri"/>
                          <a:ea typeface="Calibri" panose="020F0502020204030204" pitchFamily="34" charset="0"/>
                          <a:cs typeface="Times New Roman"/>
                        </a:rPr>
                        <a: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600" b="1" dirty="0">
                          <a:effectLst/>
                          <a:latin typeface="Calibri"/>
                          <a:ea typeface="Calibri" panose="020F0502020204030204" pitchFamily="34" charset="0"/>
                          <a:cs typeface="Times New Roman"/>
                        </a:rPr>
                        <a:t>3</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Term</a:t>
                      </a:r>
                      <a:r>
                        <a:rPr lang="en-GB" sz="1800" b="1" dirty="0">
                          <a:solidFill>
                            <a:srgbClr val="7030A0"/>
                          </a:solidFill>
                          <a:effectLst/>
                          <a:latin typeface="Calibri"/>
                          <a:ea typeface="Calibri" panose="020F0502020204030204" pitchFamily="34" charset="0"/>
                          <a:cs typeface="Times New Roman"/>
                        </a:rPr>
                        <a: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600" b="1" dirty="0">
                          <a:effectLst/>
                          <a:latin typeface="Calibri"/>
                          <a:ea typeface="Calibri" panose="020F0502020204030204" pitchFamily="34" charset="0"/>
                          <a:cs typeface="Times New Roman"/>
                        </a:rPr>
                        <a:t>Autumn 1</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Subject: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800" b="1" dirty="0">
                          <a:effectLst/>
                          <a:latin typeface="Calibri"/>
                          <a:ea typeface="Calibri" panose="020F0502020204030204" pitchFamily="34" charset="0"/>
                          <a:cs typeface="Times New Roman"/>
                        </a:rPr>
                        <a:t>Science</a:t>
                      </a:r>
                      <a:r>
                        <a:rPr lang="en-GB" sz="1600" b="1" dirty="0">
                          <a:effectLst/>
                          <a:latin typeface="Calibri"/>
                          <a:ea typeface="Calibri" panose="020F0502020204030204" pitchFamily="34" charset="0"/>
                          <a:cs typeface="Times New Roman"/>
                        </a:rPr>
                        <a:t> </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Topic:</a:t>
                      </a:r>
                    </a:p>
                    <a:p>
                      <a:pPr algn="ctr">
                        <a:lnSpc>
                          <a:spcPct val="107000"/>
                        </a:lnSpc>
                        <a:spcAft>
                          <a:spcPts val="800"/>
                        </a:spcAft>
                      </a:pPr>
                      <a:r>
                        <a:rPr lang="en-GB" sz="1600" b="1" u="none" dirty="0">
                          <a:solidFill>
                            <a:schemeClr val="tx1"/>
                          </a:solidFill>
                          <a:effectLst/>
                          <a:latin typeface="Calibri"/>
                          <a:ea typeface="Calibri" panose="020F0502020204030204" pitchFamily="34" charset="0"/>
                          <a:cs typeface="Times New Roman"/>
                        </a:rPr>
                        <a:t>Light</a:t>
                      </a:r>
                      <a:endParaRPr lang="en-GB" sz="1200" b="1" u="none" dirty="0">
                        <a:solidFill>
                          <a:schemeClr val="tx1"/>
                        </a:solidFill>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61031030"/>
                  </a:ext>
                </a:extLst>
              </a:tr>
            </a:tbl>
          </a:graphicData>
        </a:graphic>
      </p:graphicFrame>
      <p:graphicFrame>
        <p:nvGraphicFramePr>
          <p:cNvPr id="7" name="Table 6">
            <a:extLst>
              <a:ext uri="{FF2B5EF4-FFF2-40B4-BE49-F238E27FC236}">
                <a16:creationId xmlns:a16="http://schemas.microsoft.com/office/drawing/2014/main" id="{6153AB2E-48C9-B587-B75A-5DA5F4BD9481}"/>
              </a:ext>
            </a:extLst>
          </p:cNvPr>
          <p:cNvGraphicFramePr>
            <a:graphicFrameLocks noGrp="1"/>
          </p:cNvGraphicFramePr>
          <p:nvPr>
            <p:extLst>
              <p:ext uri="{D42A27DB-BD31-4B8C-83A1-F6EECF244321}">
                <p14:modId xmlns:p14="http://schemas.microsoft.com/office/powerpoint/2010/main" val="1852257324"/>
              </p:ext>
            </p:extLst>
          </p:nvPr>
        </p:nvGraphicFramePr>
        <p:xfrm>
          <a:off x="3545944" y="1926759"/>
          <a:ext cx="6391275" cy="4657471"/>
        </p:xfrm>
        <a:graphic>
          <a:graphicData uri="http://schemas.openxmlformats.org/drawingml/2006/table">
            <a:tbl>
              <a:tblPr firstRow="1" firstCol="1" bandRow="1"/>
              <a:tblGrid>
                <a:gridCol w="6391275">
                  <a:extLst>
                    <a:ext uri="{9D8B030D-6E8A-4147-A177-3AD203B41FA5}">
                      <a16:colId xmlns:a16="http://schemas.microsoft.com/office/drawing/2014/main" val="2990464486"/>
                    </a:ext>
                  </a:extLst>
                </a:gridCol>
              </a:tblGrid>
              <a:tr h="186307">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3497848"/>
                  </a:ext>
                </a:extLst>
              </a:tr>
              <a:tr h="2052227">
                <a:tc>
                  <a:txBody>
                    <a:bodyPr/>
                    <a:lstStyle/>
                    <a:p>
                      <a:pPr rtl="0" fontAlgn="base"/>
                      <a:endParaRPr lang="en-US" sz="1800" b="0" i="0" kern="1200">
                        <a:solidFill>
                          <a:schemeClr val="tx1"/>
                        </a:solidFill>
                        <a:effectLst/>
                        <a:latin typeface="+mn-lt"/>
                        <a:ea typeface="+mn-ea"/>
                        <a:cs typeface="+mn-cs"/>
                      </a:endParaRPr>
                    </a:p>
                    <a:p>
                      <a:pPr algn="l" rtl="0" fontAlgn="base">
                        <a:buFont typeface="Arial" panose="020B0604020202020204" pitchFamily="34" charset="0"/>
                        <a:buChar char="•"/>
                      </a:pPr>
                      <a:r>
                        <a:rPr lang="en-US" sz="2000" b="0" i="0" dirty="0">
                          <a:solidFill>
                            <a:srgbClr val="000000"/>
                          </a:solidFill>
                          <a:effectLst/>
                          <a:latin typeface="Calibri"/>
                          <a:cs typeface="Calibri"/>
                        </a:rPr>
                        <a:t>We need light in order to see things </a:t>
                      </a:r>
                    </a:p>
                    <a:p>
                      <a:pPr algn="l" rtl="0" fontAlgn="base">
                        <a:buFont typeface="Arial" panose="020B0604020202020204" pitchFamily="34" charset="0"/>
                        <a:buChar char="•"/>
                      </a:pPr>
                      <a:r>
                        <a:rPr lang="en-US" sz="2000" b="0" i="0" dirty="0">
                          <a:solidFill>
                            <a:srgbClr val="000000"/>
                          </a:solidFill>
                          <a:effectLst/>
                          <a:latin typeface="Calibri"/>
                          <a:cs typeface="Calibri"/>
                        </a:rPr>
                        <a:t>Dark is the absence of light </a:t>
                      </a:r>
                    </a:p>
                    <a:p>
                      <a:pPr algn="l" rtl="0" fontAlgn="base">
                        <a:buFont typeface="Arial" panose="020B0604020202020204" pitchFamily="34" charset="0"/>
                        <a:buChar char="•"/>
                      </a:pPr>
                      <a:r>
                        <a:rPr lang="en-US" sz="2000" b="0" i="0" dirty="0">
                          <a:solidFill>
                            <a:srgbClr val="000000"/>
                          </a:solidFill>
                          <a:effectLst/>
                          <a:latin typeface="Calibri"/>
                          <a:cs typeface="Calibri"/>
                        </a:rPr>
                        <a:t>Light reflects from surfaces </a:t>
                      </a:r>
                    </a:p>
                    <a:p>
                      <a:pPr algn="l" rtl="0" fontAlgn="base">
                        <a:buFont typeface="Arial" panose="020B0604020202020204" pitchFamily="34" charset="0"/>
                        <a:buChar char="•"/>
                      </a:pPr>
                      <a:r>
                        <a:rPr lang="en-US" sz="2000" b="0" i="0" dirty="0">
                          <a:solidFill>
                            <a:srgbClr val="000000"/>
                          </a:solidFill>
                          <a:effectLst/>
                          <a:latin typeface="Calibri"/>
                          <a:cs typeface="Calibri"/>
                        </a:rPr>
                        <a:t>Light from the sun can be dangerous- wearing sunglasses is a way to protect eyes</a:t>
                      </a:r>
                    </a:p>
                    <a:p>
                      <a:pPr algn="l" rtl="0" fontAlgn="base">
                        <a:buFont typeface="Arial" panose="020B0604020202020204" pitchFamily="34" charset="0"/>
                        <a:buChar char="•"/>
                      </a:pPr>
                      <a:r>
                        <a:rPr lang="en-US" sz="2000" b="0" i="0" dirty="0">
                          <a:solidFill>
                            <a:srgbClr val="000000"/>
                          </a:solidFill>
                          <a:effectLst/>
                          <a:latin typeface="Calibri"/>
                          <a:cs typeface="Calibri"/>
                        </a:rPr>
                        <a:t>Shadows are formed when the light from a light source is blocked by an opaque object </a:t>
                      </a:r>
                    </a:p>
                    <a:p>
                      <a:pPr algn="l" rtl="0" fontAlgn="base">
                        <a:buFont typeface="Arial" panose="020B0604020202020204" pitchFamily="34" charset="0"/>
                        <a:buChar char="•"/>
                      </a:pPr>
                      <a:r>
                        <a:rPr lang="en-US" sz="2000" b="0" i="0" dirty="0">
                          <a:solidFill>
                            <a:srgbClr val="040C28"/>
                          </a:solidFill>
                          <a:effectLst/>
                          <a:latin typeface="Calibri"/>
                        </a:rPr>
                        <a:t>The closer to the light source an object is, the bigger the shadow will be</a:t>
                      </a:r>
                      <a:r>
                        <a:rPr lang="en-US" sz="2000" b="0" i="0" dirty="0">
                          <a:solidFill>
                            <a:srgbClr val="202124"/>
                          </a:solidFill>
                          <a:effectLst/>
                          <a:latin typeface="Calibri"/>
                        </a:rPr>
                        <a:t>. This is because the object blocks more of the light. </a:t>
                      </a:r>
                    </a:p>
                    <a:p>
                      <a:pPr algn="l" rtl="0" fontAlgn="base">
                        <a:buFont typeface="Arial" panose="020B0604020202020204" pitchFamily="34" charset="0"/>
                        <a:buChar char="•"/>
                      </a:pPr>
                      <a:r>
                        <a:rPr lang="en-US" sz="2000" b="0" i="0" dirty="0">
                          <a:solidFill>
                            <a:srgbClr val="202124"/>
                          </a:solidFill>
                          <a:effectLst/>
                          <a:latin typeface="Calibri"/>
                        </a:rPr>
                        <a:t>The further away from the light source an object is, the smaller the shadow will be. This is because the object blocks less of the light.</a:t>
                      </a:r>
                      <a:endParaRPr lang="en-US" sz="2000" b="0" i="0" dirty="0">
                        <a:solidFill>
                          <a:srgbClr val="000000"/>
                        </a:solidFill>
                        <a:effectLst/>
                        <a:latin typeface="Calibri"/>
                        <a:cs typeface="Calibri" panose="020F0502020204030204" pitchFamily="34" charset="0"/>
                      </a:endParaRPr>
                    </a:p>
                    <a:p>
                      <a:pPr>
                        <a:lnSpc>
                          <a:spcPct val="107000"/>
                        </a:lnSpc>
                        <a:spcAft>
                          <a:spcPts val="80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9425590"/>
                  </a:ext>
                </a:extLst>
              </a:tr>
            </a:tbl>
          </a:graphicData>
        </a:graphic>
      </p:graphicFrame>
      <p:pic>
        <p:nvPicPr>
          <p:cNvPr id="21" name="Picture 20">
            <a:extLst>
              <a:ext uri="{FF2B5EF4-FFF2-40B4-BE49-F238E27FC236}">
                <a16:creationId xmlns:a16="http://schemas.microsoft.com/office/drawing/2014/main" id="{68E1304D-9F0A-5058-018D-7FB702BC5263}"/>
              </a:ext>
            </a:extLst>
          </p:cNvPr>
          <p:cNvPicPr>
            <a:picLocks noChangeAspect="1"/>
          </p:cNvPicPr>
          <p:nvPr/>
        </p:nvPicPr>
        <p:blipFill>
          <a:blip r:embed="rId2"/>
          <a:stretch>
            <a:fillRect/>
          </a:stretch>
        </p:blipFill>
        <p:spPr>
          <a:xfrm>
            <a:off x="9289843" y="-139025"/>
            <a:ext cx="2863465" cy="2058227"/>
          </a:xfrm>
          <a:prstGeom prst="rect">
            <a:avLst/>
          </a:prstGeom>
        </p:spPr>
      </p:pic>
      <p:pic>
        <p:nvPicPr>
          <p:cNvPr id="23" name="Picture 22">
            <a:extLst>
              <a:ext uri="{FF2B5EF4-FFF2-40B4-BE49-F238E27FC236}">
                <a16:creationId xmlns:a16="http://schemas.microsoft.com/office/drawing/2014/main" id="{66C9670F-C960-07D6-C07C-A27C8984710D}"/>
              </a:ext>
            </a:extLst>
          </p:cNvPr>
          <p:cNvPicPr>
            <a:picLocks noChangeAspect="1"/>
          </p:cNvPicPr>
          <p:nvPr/>
        </p:nvPicPr>
        <p:blipFill>
          <a:blip r:embed="rId3"/>
          <a:stretch>
            <a:fillRect/>
          </a:stretch>
        </p:blipFill>
        <p:spPr>
          <a:xfrm>
            <a:off x="172962" y="986352"/>
            <a:ext cx="2262125" cy="1363928"/>
          </a:xfrm>
          <a:prstGeom prst="rect">
            <a:avLst/>
          </a:prstGeom>
        </p:spPr>
      </p:pic>
      <p:pic>
        <p:nvPicPr>
          <p:cNvPr id="25" name="Picture 24">
            <a:extLst>
              <a:ext uri="{FF2B5EF4-FFF2-40B4-BE49-F238E27FC236}">
                <a16:creationId xmlns:a16="http://schemas.microsoft.com/office/drawing/2014/main" id="{7A4C29FA-B29F-0CF6-685A-98F2452C016B}"/>
              </a:ext>
            </a:extLst>
          </p:cNvPr>
          <p:cNvPicPr>
            <a:picLocks noChangeAspect="1"/>
          </p:cNvPicPr>
          <p:nvPr/>
        </p:nvPicPr>
        <p:blipFill>
          <a:blip r:embed="rId4"/>
          <a:stretch>
            <a:fillRect/>
          </a:stretch>
        </p:blipFill>
        <p:spPr>
          <a:xfrm>
            <a:off x="10083980" y="2821281"/>
            <a:ext cx="2058338" cy="1613452"/>
          </a:xfrm>
          <a:prstGeom prst="rect">
            <a:avLst/>
          </a:prstGeom>
        </p:spPr>
      </p:pic>
      <p:pic>
        <p:nvPicPr>
          <p:cNvPr id="27" name="Picture 26">
            <a:extLst>
              <a:ext uri="{FF2B5EF4-FFF2-40B4-BE49-F238E27FC236}">
                <a16:creationId xmlns:a16="http://schemas.microsoft.com/office/drawing/2014/main" id="{4B347C61-DB8F-5CD8-9EFB-5F0FE16F104E}"/>
              </a:ext>
            </a:extLst>
          </p:cNvPr>
          <p:cNvPicPr>
            <a:picLocks noChangeAspect="1"/>
          </p:cNvPicPr>
          <p:nvPr/>
        </p:nvPicPr>
        <p:blipFill>
          <a:blip r:embed="rId5"/>
          <a:stretch>
            <a:fillRect/>
          </a:stretch>
        </p:blipFill>
        <p:spPr>
          <a:xfrm>
            <a:off x="9962502" y="5260658"/>
            <a:ext cx="2232078" cy="1267997"/>
          </a:xfrm>
          <a:prstGeom prst="rect">
            <a:avLst/>
          </a:prstGeom>
        </p:spPr>
      </p:pic>
    </p:spTree>
    <p:extLst>
      <p:ext uri="{BB962C8B-B14F-4D97-AF65-F5344CB8AC3E}">
        <p14:creationId xmlns:p14="http://schemas.microsoft.com/office/powerpoint/2010/main" val="2141521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CC596A88-AE82-6AA7-DBDE-C72A8108B2AD}"/>
              </a:ext>
            </a:extLst>
          </p:cNvPr>
          <p:cNvSpPr txBox="1"/>
          <p:nvPr/>
        </p:nvSpPr>
        <p:spPr>
          <a:xfrm>
            <a:off x="-929248" y="59908"/>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CB7D1497-50A6-BB0F-4BA6-3536EF36FF0E}"/>
              </a:ext>
            </a:extLst>
          </p:cNvPr>
          <p:cNvGraphicFramePr>
            <a:graphicFrameLocks noGrp="1"/>
          </p:cNvGraphicFramePr>
          <p:nvPr>
            <p:extLst>
              <p:ext uri="{D42A27DB-BD31-4B8C-83A1-F6EECF244321}">
                <p14:modId xmlns:p14="http://schemas.microsoft.com/office/powerpoint/2010/main" val="2713825422"/>
              </p:ext>
            </p:extLst>
          </p:nvPr>
        </p:nvGraphicFramePr>
        <p:xfrm>
          <a:off x="2785152" y="660730"/>
          <a:ext cx="6587448" cy="753544"/>
        </p:xfrm>
        <a:graphic>
          <a:graphicData uri="http://schemas.openxmlformats.org/drawingml/2006/table">
            <a:tbl>
              <a:tblPr firstRow="1" firstCol="1" bandRow="1"/>
              <a:tblGrid>
                <a:gridCol w="1466181">
                  <a:extLst>
                    <a:ext uri="{9D8B030D-6E8A-4147-A177-3AD203B41FA5}">
                      <a16:colId xmlns:a16="http://schemas.microsoft.com/office/drawing/2014/main" val="1999677362"/>
                    </a:ext>
                  </a:extLst>
                </a:gridCol>
                <a:gridCol w="1583445">
                  <a:extLst>
                    <a:ext uri="{9D8B030D-6E8A-4147-A177-3AD203B41FA5}">
                      <a16:colId xmlns:a16="http://schemas.microsoft.com/office/drawing/2014/main" val="191141342"/>
                    </a:ext>
                  </a:extLst>
                </a:gridCol>
                <a:gridCol w="1204535">
                  <a:extLst>
                    <a:ext uri="{9D8B030D-6E8A-4147-A177-3AD203B41FA5}">
                      <a16:colId xmlns:a16="http://schemas.microsoft.com/office/drawing/2014/main" val="3313019906"/>
                    </a:ext>
                  </a:extLst>
                </a:gridCol>
                <a:gridCol w="2333287">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Year group</a:t>
                      </a:r>
                      <a:r>
                        <a:rPr lang="en-GB" sz="1800" b="1" dirty="0">
                          <a:solidFill>
                            <a:srgbClr val="7030A0"/>
                          </a:solidFill>
                          <a:effectLst/>
                          <a:latin typeface="Calibri"/>
                          <a:ea typeface="Calibri" panose="020F0502020204030204" pitchFamily="34" charset="0"/>
                          <a:cs typeface="Times New Roman"/>
                        </a:rPr>
                        <a: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600" b="1" dirty="0">
                          <a:effectLst/>
                          <a:latin typeface="Calibri"/>
                          <a:ea typeface="Calibri" panose="020F0502020204030204" pitchFamily="34" charset="0"/>
                          <a:cs typeface="Times New Roman"/>
                        </a:rPr>
                        <a:t>3</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Term</a:t>
                      </a:r>
                      <a:r>
                        <a:rPr lang="en-GB" sz="1800" b="1" dirty="0">
                          <a:solidFill>
                            <a:srgbClr val="7030A0"/>
                          </a:solidFill>
                          <a:effectLst/>
                          <a:latin typeface="Calibri"/>
                          <a:ea typeface="Calibri" panose="020F0502020204030204" pitchFamily="34" charset="0"/>
                          <a:cs typeface="Times New Roman"/>
                        </a:rPr>
                        <a: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600" b="1" dirty="0">
                          <a:effectLst/>
                          <a:latin typeface="Calibri"/>
                          <a:ea typeface="Calibri" panose="020F0502020204030204" pitchFamily="34" charset="0"/>
                          <a:cs typeface="Times New Roman"/>
                        </a:rPr>
                        <a:t>Autumn 2</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Subject: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800" b="1" dirty="0">
                          <a:effectLst/>
                          <a:latin typeface="Calibri"/>
                          <a:ea typeface="Calibri" panose="020F0502020204030204" pitchFamily="34" charset="0"/>
                          <a:cs typeface="Times New Roman"/>
                        </a:rPr>
                        <a:t>Science</a:t>
                      </a:r>
                      <a:r>
                        <a:rPr lang="en-GB" sz="1600" b="1" dirty="0">
                          <a:effectLst/>
                          <a:latin typeface="Calibri"/>
                          <a:ea typeface="Calibri" panose="020F0502020204030204" pitchFamily="34" charset="0"/>
                          <a:cs typeface="Times New Roman"/>
                        </a:rPr>
                        <a:t> </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Topic:</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800" b="1" dirty="0">
                          <a:effectLst/>
                          <a:latin typeface="Calibri"/>
                          <a:ea typeface="Calibri" panose="020F0502020204030204" pitchFamily="34" charset="0"/>
                          <a:cs typeface="Times New Roman"/>
                        </a:rPr>
                        <a:t>Rocks  </a:t>
                      </a:r>
                      <a:endParaRPr lang="en-GB"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61031030"/>
                  </a:ext>
                </a:extLst>
              </a:tr>
            </a:tbl>
          </a:graphicData>
        </a:graphic>
      </p:graphicFrame>
      <p:graphicFrame>
        <p:nvGraphicFramePr>
          <p:cNvPr id="6" name="Table 5">
            <a:extLst>
              <a:ext uri="{FF2B5EF4-FFF2-40B4-BE49-F238E27FC236}">
                <a16:creationId xmlns:a16="http://schemas.microsoft.com/office/drawing/2014/main" id="{4D46B23B-2222-E764-7FA8-A538BA3BC3E4}"/>
              </a:ext>
            </a:extLst>
          </p:cNvPr>
          <p:cNvGraphicFramePr>
            <a:graphicFrameLocks noGrp="1"/>
          </p:cNvGraphicFramePr>
          <p:nvPr>
            <p:extLst>
              <p:ext uri="{D42A27DB-BD31-4B8C-83A1-F6EECF244321}">
                <p14:modId xmlns:p14="http://schemas.microsoft.com/office/powerpoint/2010/main" val="1850643659"/>
              </p:ext>
            </p:extLst>
          </p:nvPr>
        </p:nvGraphicFramePr>
        <p:xfrm>
          <a:off x="5079999" y="4848087"/>
          <a:ext cx="6928931" cy="1982851"/>
        </p:xfrm>
        <a:graphic>
          <a:graphicData uri="http://schemas.openxmlformats.org/drawingml/2006/table">
            <a:tbl>
              <a:tblPr firstRow="1" firstCol="1" bandRow="1"/>
              <a:tblGrid>
                <a:gridCol w="6928931">
                  <a:extLst>
                    <a:ext uri="{9D8B030D-6E8A-4147-A177-3AD203B41FA5}">
                      <a16:colId xmlns:a16="http://schemas.microsoft.com/office/drawing/2014/main" val="51499375"/>
                    </a:ext>
                  </a:extLst>
                </a:gridCol>
              </a:tblGrid>
              <a:tr h="192835">
                <a:tc>
                  <a:txBody>
                    <a:bodyPr/>
                    <a:lstStyle/>
                    <a:p>
                      <a:pPr>
                        <a:lnSpc>
                          <a:spcPct val="107000"/>
                        </a:lnSpc>
                        <a:spcAft>
                          <a:spcPts val="800"/>
                        </a:spcAft>
                      </a:pPr>
                      <a:r>
                        <a:rPr lang="en-GB" sz="1400" b="1" dirty="0">
                          <a:solidFill>
                            <a:srgbClr val="7030A0"/>
                          </a:solidFill>
                          <a:effectLst/>
                          <a:latin typeface="Calibri"/>
                          <a:ea typeface="Calibri"/>
                          <a:cs typeface="Arial"/>
                        </a:rPr>
                        <a:t>Key vocabulary and definitions:</a:t>
                      </a:r>
                      <a:endParaRPr lang="en-GB" sz="1400" b="1"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916850"/>
                  </a:ext>
                </a:extLst>
              </a:tr>
              <a:tr h="1694207">
                <a:tc>
                  <a:txBody>
                    <a:bodyPr/>
                    <a:lstStyle/>
                    <a:p>
                      <a:pPr marL="285750" indent="-285750">
                        <a:lnSpc>
                          <a:spcPct val="107000"/>
                        </a:lnSpc>
                        <a:spcAft>
                          <a:spcPts val="800"/>
                        </a:spcAft>
                        <a:buFont typeface="Arial"/>
                        <a:buChar char="•"/>
                      </a:pPr>
                      <a:r>
                        <a:rPr lang="en-US" sz="1400" b="1" i="0" dirty="0">
                          <a:solidFill>
                            <a:srgbClr val="000000"/>
                          </a:solidFill>
                          <a:effectLst/>
                          <a:latin typeface="Calibri"/>
                        </a:rPr>
                        <a:t>Sediment</a:t>
                      </a:r>
                      <a:r>
                        <a:rPr lang="en-US" sz="1400" b="0" i="0" dirty="0">
                          <a:solidFill>
                            <a:srgbClr val="000000"/>
                          </a:solidFill>
                          <a:effectLst/>
                          <a:latin typeface="Calibri"/>
                        </a:rPr>
                        <a:t>- small bits of matter that have been broken down (</a:t>
                      </a:r>
                      <a:r>
                        <a:rPr lang="en-US" sz="1400" b="0" i="0" err="1">
                          <a:solidFill>
                            <a:srgbClr val="000000"/>
                          </a:solidFill>
                          <a:effectLst/>
                          <a:latin typeface="Calibri"/>
                        </a:rPr>
                        <a:t>eg</a:t>
                      </a:r>
                      <a:r>
                        <a:rPr lang="en-US" sz="1400" b="0" i="0" dirty="0">
                          <a:solidFill>
                            <a:srgbClr val="000000"/>
                          </a:solidFill>
                          <a:effectLst/>
                          <a:latin typeface="Calibri"/>
                        </a:rPr>
                        <a:t> sand, pebbles, </a:t>
                      </a:r>
                      <a:r>
                        <a:rPr lang="en-US" sz="1400" b="0" i="0" err="1">
                          <a:solidFill>
                            <a:srgbClr val="000000"/>
                          </a:solidFill>
                          <a:effectLst/>
                          <a:latin typeface="Calibri"/>
                        </a:rPr>
                        <a:t>etc</a:t>
                      </a:r>
                      <a:r>
                        <a:rPr lang="en-US" sz="1400" b="0" i="0" dirty="0">
                          <a:solidFill>
                            <a:srgbClr val="000000"/>
                          </a:solidFill>
                          <a:effectLst/>
                          <a:latin typeface="Calibri"/>
                        </a:rPr>
                        <a:t>) </a:t>
                      </a:r>
                      <a:endParaRPr lang="en-GB" sz="1400" dirty="0">
                        <a:effectLst/>
                        <a:latin typeface="Calibri"/>
                        <a:ea typeface="Calibri"/>
                        <a:cs typeface="Arial"/>
                      </a:endParaRPr>
                    </a:p>
                    <a:p>
                      <a:pPr marL="285750" lvl="0" indent="-285750">
                        <a:lnSpc>
                          <a:spcPct val="107000"/>
                        </a:lnSpc>
                        <a:spcAft>
                          <a:spcPts val="800"/>
                        </a:spcAft>
                        <a:buFont typeface="Arial"/>
                        <a:buChar char="•"/>
                      </a:pPr>
                      <a:r>
                        <a:rPr lang="en-US" sz="1400" b="1" i="0" dirty="0">
                          <a:solidFill>
                            <a:srgbClr val="000000"/>
                          </a:solidFill>
                          <a:effectLst/>
                          <a:latin typeface="Calibri"/>
                        </a:rPr>
                        <a:t>Erosion</a:t>
                      </a:r>
                      <a:r>
                        <a:rPr lang="en-US" sz="1400" b="0" i="0" dirty="0">
                          <a:solidFill>
                            <a:srgbClr val="000000"/>
                          </a:solidFill>
                          <a:effectLst/>
                          <a:latin typeface="Calibri"/>
                        </a:rPr>
                        <a:t>- gradual destruction/ wearing away </a:t>
                      </a:r>
                      <a:endParaRPr lang="en-US" dirty="0"/>
                    </a:p>
                    <a:p>
                      <a:pPr marL="285750" lvl="0" indent="-285750">
                        <a:lnSpc>
                          <a:spcPct val="107000"/>
                        </a:lnSpc>
                        <a:spcAft>
                          <a:spcPts val="800"/>
                        </a:spcAft>
                        <a:buFont typeface="Arial"/>
                        <a:buChar char="•"/>
                      </a:pPr>
                      <a:r>
                        <a:rPr lang="en-US" sz="1400" b="1" i="0" dirty="0">
                          <a:solidFill>
                            <a:srgbClr val="000000"/>
                          </a:solidFill>
                          <a:effectLst/>
                          <a:latin typeface="Calibri"/>
                        </a:rPr>
                        <a:t>Igneous rock- </a:t>
                      </a:r>
                      <a:r>
                        <a:rPr lang="en-US" sz="1400" b="0" i="0" dirty="0">
                          <a:solidFill>
                            <a:srgbClr val="000000"/>
                          </a:solidFill>
                          <a:effectLst/>
                          <a:latin typeface="Calibri"/>
                        </a:rPr>
                        <a:t>rock formed from cool magma </a:t>
                      </a:r>
                      <a:endParaRPr lang="en-US" dirty="0"/>
                    </a:p>
                    <a:p>
                      <a:pPr marL="285750" lvl="0" indent="-285750">
                        <a:lnSpc>
                          <a:spcPct val="107000"/>
                        </a:lnSpc>
                        <a:spcAft>
                          <a:spcPts val="800"/>
                        </a:spcAft>
                        <a:buFont typeface="Arial"/>
                        <a:buChar char="•"/>
                      </a:pPr>
                      <a:r>
                        <a:rPr lang="en-US" sz="1400" b="1" i="0" dirty="0">
                          <a:solidFill>
                            <a:srgbClr val="000000"/>
                          </a:solidFill>
                          <a:effectLst/>
                          <a:latin typeface="Calibri"/>
                        </a:rPr>
                        <a:t>Sedimentary rock- </a:t>
                      </a:r>
                      <a:r>
                        <a:rPr lang="en-US" sz="1400" b="0" i="0" dirty="0">
                          <a:solidFill>
                            <a:srgbClr val="000000"/>
                          </a:solidFill>
                          <a:effectLst/>
                          <a:latin typeface="Calibri"/>
                        </a:rPr>
                        <a:t>rocks which are formed from smaller particles- usually caused by erosion </a:t>
                      </a:r>
                      <a:endParaRPr lang="en-US" dirty="0"/>
                    </a:p>
                    <a:p>
                      <a:pPr marL="285750" lvl="0" indent="-285750">
                        <a:lnSpc>
                          <a:spcPct val="107000"/>
                        </a:lnSpc>
                        <a:spcAft>
                          <a:spcPts val="800"/>
                        </a:spcAft>
                        <a:buFont typeface="Arial"/>
                        <a:buChar char="•"/>
                      </a:pPr>
                      <a:r>
                        <a:rPr lang="en-US" sz="1400" b="1" i="0" dirty="0">
                          <a:solidFill>
                            <a:srgbClr val="000000"/>
                          </a:solidFill>
                          <a:effectLst/>
                          <a:latin typeface="Calibri"/>
                        </a:rPr>
                        <a:t>Metamorphic rock- </a:t>
                      </a:r>
                      <a:r>
                        <a:rPr lang="en-US" sz="1400" b="0" i="0" dirty="0">
                          <a:solidFill>
                            <a:srgbClr val="000000"/>
                          </a:solidFill>
                          <a:effectLst/>
                          <a:latin typeface="Calibri"/>
                        </a:rPr>
                        <a:t>rock formed by extreme pressure </a:t>
                      </a:r>
                      <a:endParaRPr lang="en-US"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9110674"/>
                  </a:ext>
                </a:extLst>
              </a:tr>
            </a:tbl>
          </a:graphicData>
        </a:graphic>
      </p:graphicFrame>
      <p:graphicFrame>
        <p:nvGraphicFramePr>
          <p:cNvPr id="7" name="Table 6">
            <a:extLst>
              <a:ext uri="{FF2B5EF4-FFF2-40B4-BE49-F238E27FC236}">
                <a16:creationId xmlns:a16="http://schemas.microsoft.com/office/drawing/2014/main" id="{FCA5B73C-AC64-0F66-37C3-5C80BA3064A5}"/>
              </a:ext>
            </a:extLst>
          </p:cNvPr>
          <p:cNvGraphicFramePr>
            <a:graphicFrameLocks noGrp="1"/>
          </p:cNvGraphicFramePr>
          <p:nvPr>
            <p:extLst>
              <p:ext uri="{D42A27DB-BD31-4B8C-83A1-F6EECF244321}">
                <p14:modId xmlns:p14="http://schemas.microsoft.com/office/powerpoint/2010/main" val="3998190227"/>
              </p:ext>
            </p:extLst>
          </p:nvPr>
        </p:nvGraphicFramePr>
        <p:xfrm>
          <a:off x="5245652" y="1512956"/>
          <a:ext cx="6721336" cy="3123559"/>
        </p:xfrm>
        <a:graphic>
          <a:graphicData uri="http://schemas.openxmlformats.org/drawingml/2006/table">
            <a:tbl>
              <a:tblPr firstRow="1" firstCol="1" bandRow="1"/>
              <a:tblGrid>
                <a:gridCol w="6721336">
                  <a:extLst>
                    <a:ext uri="{9D8B030D-6E8A-4147-A177-3AD203B41FA5}">
                      <a16:colId xmlns:a16="http://schemas.microsoft.com/office/drawing/2014/main" val="3749916213"/>
                    </a:ext>
                  </a:extLst>
                </a:gridCol>
              </a:tblGrid>
              <a:tr h="265043">
                <a:tc>
                  <a:txBody>
                    <a:bodyPr/>
                    <a:lstStyle/>
                    <a:p>
                      <a:pPr>
                        <a:lnSpc>
                          <a:spcPct val="107000"/>
                        </a:lnSpc>
                        <a:spcAft>
                          <a:spcPts val="800"/>
                        </a:spcAft>
                      </a:pPr>
                      <a:r>
                        <a:rPr lang="en-GB" sz="1400" b="1" dirty="0">
                          <a:solidFill>
                            <a:srgbClr val="7030A0"/>
                          </a:solidFill>
                          <a:effectLst/>
                          <a:latin typeface="Calibri"/>
                          <a:ea typeface="Calibri"/>
                          <a:cs typeface="Calibri"/>
                        </a:rPr>
                        <a:t>Substantive knowledge:</a:t>
                      </a:r>
                      <a:endParaRPr lang="en-GB" sz="1400" dirty="0">
                        <a:effectLst/>
                        <a:latin typeface="Calibri"/>
                        <a:ea typeface="Calibri"/>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0387266"/>
                  </a:ext>
                </a:extLst>
              </a:tr>
              <a:tr h="2475202">
                <a:tc>
                  <a:txBody>
                    <a:bodyPr/>
                    <a:lstStyle/>
                    <a:p>
                      <a:pPr marL="342900" lvl="0" indent="-342900">
                        <a:lnSpc>
                          <a:spcPct val="107000"/>
                        </a:lnSpc>
                        <a:buFont typeface="Symbol" panose="05050102010706020507" pitchFamily="18" charset="2"/>
                        <a:buChar char=""/>
                      </a:pPr>
                      <a:r>
                        <a:rPr lang="en-GB" sz="1600" dirty="0">
                          <a:effectLst/>
                          <a:latin typeface="Calibri"/>
                          <a:ea typeface="Calibri"/>
                          <a:cs typeface="Calibri"/>
                        </a:rPr>
                        <a:t> </a:t>
                      </a:r>
                      <a:r>
                        <a:rPr lang="en-US" sz="1600" dirty="0">
                          <a:effectLst/>
                          <a:latin typeface="Calibri"/>
                          <a:ea typeface="Calibri"/>
                          <a:cs typeface="Calibri"/>
                        </a:rPr>
                        <a:t>T</a:t>
                      </a:r>
                      <a:r>
                        <a:rPr lang="en-US" sz="1600" dirty="0">
                          <a:latin typeface="Calibri"/>
                          <a:cs typeface="Calibri"/>
                        </a:rPr>
                        <a:t>here are three main types of rocks: igneous, metamorphic and sedimentary </a:t>
                      </a:r>
                    </a:p>
                    <a:p>
                      <a:pPr marL="342900" lvl="0" indent="-342900">
                        <a:lnSpc>
                          <a:spcPct val="107000"/>
                        </a:lnSpc>
                        <a:buFont typeface="Symbol" panose="05050102010706020507" pitchFamily="18" charset="2"/>
                        <a:buChar char=""/>
                      </a:pPr>
                      <a:r>
                        <a:rPr lang="en-US" sz="1600" dirty="0">
                          <a:latin typeface="Calibri"/>
                          <a:cs typeface="Calibri"/>
                        </a:rPr>
                        <a:t>Hard types of rocks are usually resistant to erosion </a:t>
                      </a:r>
                    </a:p>
                    <a:p>
                      <a:pPr marL="342900" lvl="0" indent="-342900">
                        <a:lnSpc>
                          <a:spcPct val="107000"/>
                        </a:lnSpc>
                        <a:buFont typeface="Symbol" panose="05050102010706020507" pitchFamily="18" charset="2"/>
                        <a:buChar char=""/>
                      </a:pPr>
                      <a:r>
                        <a:rPr lang="en-US" sz="1600" dirty="0">
                          <a:latin typeface="Calibri"/>
                          <a:cs typeface="Calibri"/>
                        </a:rPr>
                        <a:t>Some soft rocks hold a lot of water </a:t>
                      </a:r>
                    </a:p>
                    <a:p>
                      <a:pPr marL="342900" lvl="0" indent="-342900">
                        <a:lnSpc>
                          <a:spcPct val="107000"/>
                        </a:lnSpc>
                        <a:buFont typeface="Symbol" panose="05050102010706020507" pitchFamily="18" charset="2"/>
                        <a:buChar char=""/>
                      </a:pPr>
                      <a:r>
                        <a:rPr lang="en-US" sz="1600" dirty="0">
                          <a:latin typeface="Calibri"/>
                          <a:cs typeface="Calibri"/>
                        </a:rPr>
                        <a:t>Soil is a mixture of tiny particles of rock, dead plants and animals, air and water </a:t>
                      </a:r>
                    </a:p>
                    <a:p>
                      <a:pPr marL="285750" lvl="0" indent="-285750">
                        <a:lnSpc>
                          <a:spcPct val="107000"/>
                        </a:lnSpc>
                        <a:buFont typeface="Arial" panose="020B0604020202020204" pitchFamily="34" charset="0"/>
                        <a:buChar char="•"/>
                      </a:pPr>
                      <a:r>
                        <a:rPr lang="en-US" sz="1600" dirty="0">
                          <a:latin typeface="Calibri"/>
                          <a:cs typeface="Calibri"/>
                        </a:rPr>
                        <a:t> Fossil is the preserved remains or traces of a dead organism</a:t>
                      </a:r>
                    </a:p>
                    <a:p>
                      <a:pPr marL="285750" lvl="0" indent="-285750">
                        <a:lnSpc>
                          <a:spcPct val="107000"/>
                        </a:lnSpc>
                        <a:buFont typeface="Arial" panose="020B0604020202020204" pitchFamily="34" charset="0"/>
                        <a:buChar char="•"/>
                      </a:pPr>
                      <a:r>
                        <a:rPr lang="en-US" sz="1600" dirty="0">
                          <a:latin typeface="Calibri"/>
                          <a:cs typeface="Calibri"/>
                        </a:rPr>
                        <a:t>Fossils are formed after animals die the soft parts of its body decompose leaving the hard parts like skeletons behind. This becomes buried by small particles of rock called sediment. As sediment builds up it turns to rock</a:t>
                      </a:r>
                    </a:p>
                    <a:p>
                      <a:pPr marL="285750" lvl="0" indent="-285750">
                        <a:lnSpc>
                          <a:spcPct val="107000"/>
                        </a:lnSpc>
                        <a:buFont typeface="Arial" panose="020B0604020202020204" pitchFamily="34" charset="0"/>
                        <a:buChar char="•"/>
                      </a:pPr>
                      <a:r>
                        <a:rPr lang="en-US" sz="1600" dirty="0">
                          <a:latin typeface="Calibri"/>
                          <a:cs typeface="Calibri"/>
                        </a:rPr>
                        <a:t>More sediment builds up and the skeleton turns to rock to become a fossil. </a:t>
                      </a:r>
                      <a:endParaRPr lang="en-GB"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5806617"/>
                  </a:ext>
                </a:extLst>
              </a:tr>
            </a:tbl>
          </a:graphicData>
        </a:graphic>
      </p:graphicFrame>
      <p:pic>
        <p:nvPicPr>
          <p:cNvPr id="24" name="Picture 23">
            <a:extLst>
              <a:ext uri="{FF2B5EF4-FFF2-40B4-BE49-F238E27FC236}">
                <a16:creationId xmlns:a16="http://schemas.microsoft.com/office/drawing/2014/main" id="{373E90C0-B5C3-E2F6-D568-5F2990260F4E}"/>
              </a:ext>
            </a:extLst>
          </p:cNvPr>
          <p:cNvPicPr>
            <a:picLocks noChangeAspect="1"/>
          </p:cNvPicPr>
          <p:nvPr/>
        </p:nvPicPr>
        <p:blipFill>
          <a:blip r:embed="rId2"/>
          <a:stretch>
            <a:fillRect/>
          </a:stretch>
        </p:blipFill>
        <p:spPr>
          <a:xfrm>
            <a:off x="3052751" y="1502813"/>
            <a:ext cx="1919288" cy="1162050"/>
          </a:xfrm>
          <a:prstGeom prst="rect">
            <a:avLst/>
          </a:prstGeom>
        </p:spPr>
      </p:pic>
      <p:pic>
        <p:nvPicPr>
          <p:cNvPr id="26" name="Picture 25">
            <a:extLst>
              <a:ext uri="{FF2B5EF4-FFF2-40B4-BE49-F238E27FC236}">
                <a16:creationId xmlns:a16="http://schemas.microsoft.com/office/drawing/2014/main" id="{FAB169AF-1AAC-9462-E76E-1D980D4CDD42}"/>
              </a:ext>
            </a:extLst>
          </p:cNvPr>
          <p:cNvPicPr>
            <a:picLocks noChangeAspect="1"/>
          </p:cNvPicPr>
          <p:nvPr/>
        </p:nvPicPr>
        <p:blipFill>
          <a:blip r:embed="rId3"/>
          <a:stretch>
            <a:fillRect/>
          </a:stretch>
        </p:blipFill>
        <p:spPr>
          <a:xfrm>
            <a:off x="3172328" y="2667479"/>
            <a:ext cx="1798423" cy="1024102"/>
          </a:xfrm>
          <a:prstGeom prst="rect">
            <a:avLst/>
          </a:prstGeom>
        </p:spPr>
      </p:pic>
      <p:pic>
        <p:nvPicPr>
          <p:cNvPr id="28" name="Picture 27">
            <a:extLst>
              <a:ext uri="{FF2B5EF4-FFF2-40B4-BE49-F238E27FC236}">
                <a16:creationId xmlns:a16="http://schemas.microsoft.com/office/drawing/2014/main" id="{06764485-FF15-9A95-48AE-A536AC571F44}"/>
              </a:ext>
            </a:extLst>
          </p:cNvPr>
          <p:cNvPicPr>
            <a:picLocks noChangeAspect="1"/>
          </p:cNvPicPr>
          <p:nvPr/>
        </p:nvPicPr>
        <p:blipFill>
          <a:blip r:embed="rId4"/>
          <a:stretch>
            <a:fillRect/>
          </a:stretch>
        </p:blipFill>
        <p:spPr>
          <a:xfrm>
            <a:off x="3312757" y="3841142"/>
            <a:ext cx="1349208" cy="1281506"/>
          </a:xfrm>
          <a:prstGeom prst="rect">
            <a:avLst/>
          </a:prstGeom>
        </p:spPr>
      </p:pic>
      <p:pic>
        <p:nvPicPr>
          <p:cNvPr id="30" name="Picture 29">
            <a:extLst>
              <a:ext uri="{FF2B5EF4-FFF2-40B4-BE49-F238E27FC236}">
                <a16:creationId xmlns:a16="http://schemas.microsoft.com/office/drawing/2014/main" id="{A1B75737-7DD8-9A3E-5B09-36D9F57AAA8D}"/>
              </a:ext>
            </a:extLst>
          </p:cNvPr>
          <p:cNvPicPr>
            <a:picLocks noChangeAspect="1"/>
          </p:cNvPicPr>
          <p:nvPr/>
        </p:nvPicPr>
        <p:blipFill>
          <a:blip r:embed="rId5"/>
          <a:stretch>
            <a:fillRect/>
          </a:stretch>
        </p:blipFill>
        <p:spPr>
          <a:xfrm>
            <a:off x="3381741" y="5352972"/>
            <a:ext cx="1672966" cy="1227968"/>
          </a:xfrm>
          <a:prstGeom prst="rect">
            <a:avLst/>
          </a:prstGeom>
        </p:spPr>
      </p:pic>
      <p:pic>
        <p:nvPicPr>
          <p:cNvPr id="32" name="Picture 31">
            <a:extLst>
              <a:ext uri="{FF2B5EF4-FFF2-40B4-BE49-F238E27FC236}">
                <a16:creationId xmlns:a16="http://schemas.microsoft.com/office/drawing/2014/main" id="{4FB67812-FB24-233B-F51C-AE36532E947E}"/>
              </a:ext>
            </a:extLst>
          </p:cNvPr>
          <p:cNvPicPr>
            <a:picLocks noChangeAspect="1"/>
          </p:cNvPicPr>
          <p:nvPr/>
        </p:nvPicPr>
        <p:blipFill>
          <a:blip r:embed="rId6"/>
          <a:stretch>
            <a:fillRect/>
          </a:stretch>
        </p:blipFill>
        <p:spPr>
          <a:xfrm>
            <a:off x="9880824" y="54753"/>
            <a:ext cx="2158104" cy="1525140"/>
          </a:xfrm>
          <a:prstGeom prst="rect">
            <a:avLst/>
          </a:prstGeom>
        </p:spPr>
      </p:pic>
      <p:graphicFrame>
        <p:nvGraphicFramePr>
          <p:cNvPr id="3" name="Table 2">
            <a:extLst>
              <a:ext uri="{FF2B5EF4-FFF2-40B4-BE49-F238E27FC236}">
                <a16:creationId xmlns:a16="http://schemas.microsoft.com/office/drawing/2014/main" id="{4B07D5F3-382F-60A4-C0E2-F7D02787CE70}"/>
              </a:ext>
            </a:extLst>
          </p:cNvPr>
          <p:cNvGraphicFramePr>
            <a:graphicFrameLocks noGrp="1"/>
          </p:cNvGraphicFramePr>
          <p:nvPr>
            <p:extLst>
              <p:ext uri="{D42A27DB-BD31-4B8C-83A1-F6EECF244321}">
                <p14:modId xmlns:p14="http://schemas.microsoft.com/office/powerpoint/2010/main" val="3141270710"/>
              </p:ext>
            </p:extLst>
          </p:nvPr>
        </p:nvGraphicFramePr>
        <p:xfrm>
          <a:off x="366753" y="1540117"/>
          <a:ext cx="2755744" cy="4588209"/>
        </p:xfrm>
        <a:graphic>
          <a:graphicData uri="http://schemas.openxmlformats.org/drawingml/2006/table">
            <a:tbl>
              <a:tblPr firstRow="1" bandRow="1">
                <a:tableStyleId>{5940675A-B579-460E-94D1-54222C63F5DA}</a:tableStyleId>
              </a:tblPr>
              <a:tblGrid>
                <a:gridCol w="2755744">
                  <a:extLst>
                    <a:ext uri="{9D8B030D-6E8A-4147-A177-3AD203B41FA5}">
                      <a16:colId xmlns:a16="http://schemas.microsoft.com/office/drawing/2014/main" val="1195035372"/>
                    </a:ext>
                  </a:extLst>
                </a:gridCol>
              </a:tblGrid>
              <a:tr h="372892">
                <a:tc>
                  <a:txBody>
                    <a:bodyPr/>
                    <a:lstStyle/>
                    <a:p>
                      <a:pPr algn="l" rtl="0" fontAlgn="base"/>
                      <a:r>
                        <a:rPr lang="en-GB" sz="1800" b="1" dirty="0">
                          <a:solidFill>
                            <a:schemeClr val="accent1">
                              <a:lumMod val="50000"/>
                            </a:schemeClr>
                          </a:solidFill>
                          <a:effectLst/>
                          <a:latin typeface="Calibri"/>
                        </a:rPr>
                        <a:t>Prior Learning</a:t>
                      </a:r>
                      <a:r>
                        <a:rPr lang="en-GB" sz="1800" dirty="0">
                          <a:solidFill>
                            <a:schemeClr val="accent1">
                              <a:lumMod val="50000"/>
                            </a:schemeClr>
                          </a:solidFill>
                          <a:effectLst/>
                          <a:latin typeface="Calibri"/>
                        </a:rPr>
                        <a:t>:​</a:t>
                      </a:r>
                      <a:endParaRPr lang="en-GB">
                        <a:solidFill>
                          <a:schemeClr val="accent1">
                            <a:lumMod val="50000"/>
                          </a:schemeClr>
                        </a:solidFill>
                        <a:effectLst/>
                        <a:latin typeface="Calibri"/>
                      </a:endParaRPr>
                    </a:p>
                  </a:txBody>
                  <a:tcPr/>
                </a:tc>
                <a:extLst>
                  <a:ext uri="{0D108BD9-81ED-4DB2-BD59-A6C34878D82A}">
                    <a16:rowId xmlns:a16="http://schemas.microsoft.com/office/drawing/2014/main" val="4257062928"/>
                  </a:ext>
                </a:extLst>
              </a:tr>
              <a:tr h="4215317">
                <a:tc>
                  <a:txBody>
                    <a:bodyPr/>
                    <a:lstStyle/>
                    <a:p>
                      <a:pPr algn="l" rtl="0" fontAlgn="base"/>
                      <a:r>
                        <a:rPr lang="en-GB" sz="1200" b="1" u="none" strike="noStrike" dirty="0">
                          <a:solidFill>
                            <a:srgbClr val="7030A0"/>
                          </a:solidFill>
                          <a:effectLst/>
                          <a:latin typeface="Calibri"/>
                        </a:rPr>
                        <a:t>EYFS:</a:t>
                      </a:r>
                      <a:r>
                        <a:rPr lang="en-GB" sz="1200" b="1" u="none" strike="noStrike" dirty="0">
                          <a:effectLst/>
                          <a:latin typeface="Calibri"/>
                        </a:rPr>
                        <a:t> </a:t>
                      </a:r>
                      <a:r>
                        <a:rPr lang="en-GB" sz="1200" u="none" strike="noStrike" dirty="0">
                          <a:effectLst/>
                          <a:latin typeface="Calibri"/>
                        </a:rPr>
                        <a:t>Exploring plastic and its effect on the environment.</a:t>
                      </a:r>
                      <a:r>
                        <a:rPr lang="en-GB" sz="1200" dirty="0">
                          <a:effectLst/>
                          <a:latin typeface="Calibri"/>
                        </a:rPr>
                        <a:t>​ </a:t>
                      </a:r>
                      <a:r>
                        <a:rPr lang="en-GB" sz="1200" u="none" strike="noStrike" dirty="0">
                          <a:effectLst/>
                          <a:latin typeface="Calibri"/>
                        </a:rPr>
                        <a:t>Vocab linked to the 'touch lens' to describe natural and man-made materials. </a:t>
                      </a:r>
                      <a:r>
                        <a:rPr lang="en-GB" sz="1200" dirty="0">
                          <a:effectLst/>
                          <a:latin typeface="Calibri"/>
                        </a:rPr>
                        <a:t>​</a:t>
                      </a:r>
                      <a:endParaRPr lang="en-GB" sz="1200">
                        <a:effectLst/>
                        <a:latin typeface="Calibri"/>
                      </a:endParaRPr>
                    </a:p>
                    <a:p>
                      <a:pPr lvl="0" algn="l">
                        <a:buNone/>
                      </a:pPr>
                      <a:endParaRPr lang="en-GB" sz="1200" dirty="0">
                        <a:effectLst/>
                        <a:latin typeface="Calibri"/>
                      </a:endParaRPr>
                    </a:p>
                    <a:p>
                      <a:pPr algn="l" rtl="0" fontAlgn="base"/>
                      <a:r>
                        <a:rPr lang="en-GB" sz="1200" b="1" u="none" strike="noStrike" dirty="0">
                          <a:solidFill>
                            <a:srgbClr val="7030A0"/>
                          </a:solidFill>
                          <a:effectLst/>
                          <a:latin typeface="Calibri"/>
                        </a:rPr>
                        <a:t>Year 1:</a:t>
                      </a:r>
                      <a:r>
                        <a:rPr lang="en-GB" sz="1200" u="none" strike="noStrike" dirty="0">
                          <a:effectLst/>
                          <a:latin typeface="Calibri"/>
                        </a:rPr>
                        <a:t> Common materials around us include wood, plastic, glass, metal, water and rock were identified; an understanding that wood is hard, plastic and metals are smooth, and water is wet was developed; children also started to identify what objects are waterproof, hard and squishy.</a:t>
                      </a:r>
                      <a:r>
                        <a:rPr lang="en-GB" sz="1200" dirty="0">
                          <a:effectLst/>
                          <a:latin typeface="Calibri"/>
                        </a:rPr>
                        <a:t>​</a:t>
                      </a:r>
                    </a:p>
                    <a:p>
                      <a:pPr lvl="0" algn="l">
                        <a:buNone/>
                      </a:pPr>
                      <a:endParaRPr lang="en-GB" sz="1200" dirty="0">
                        <a:effectLst/>
                        <a:latin typeface="Calibri"/>
                      </a:endParaRPr>
                    </a:p>
                    <a:p>
                      <a:pPr marL="0" lvl="0" indent="0" algn="l">
                        <a:lnSpc>
                          <a:spcPct val="107000"/>
                        </a:lnSpc>
                        <a:buClr>
                          <a:srgbClr val="000000"/>
                        </a:buClr>
                        <a:buNone/>
                      </a:pPr>
                      <a:r>
                        <a:rPr lang="en-GB" sz="1200" b="1" dirty="0">
                          <a:solidFill>
                            <a:srgbClr val="7030A0"/>
                          </a:solidFill>
                          <a:effectLst/>
                          <a:latin typeface="Calibri"/>
                        </a:rPr>
                        <a:t>Year 2</a:t>
                      </a:r>
                      <a:r>
                        <a:rPr lang="en-GB" sz="1200" dirty="0">
                          <a:solidFill>
                            <a:srgbClr val="7030A0"/>
                          </a:solidFill>
                          <a:effectLst/>
                          <a:latin typeface="Calibri"/>
                        </a:rPr>
                        <a:t>:</a:t>
                      </a:r>
                      <a:r>
                        <a:rPr lang="en-GB" sz="1200" dirty="0">
                          <a:effectLst/>
                          <a:latin typeface="Calibri"/>
                        </a:rPr>
                        <a:t> Understanding the uses of materials, such as: b</a:t>
                      </a:r>
                      <a:r>
                        <a:rPr lang="en-GB" sz="1200" b="0" i="0" u="none" strike="noStrike" noProof="0" dirty="0">
                          <a:solidFill>
                            <a:srgbClr val="000000"/>
                          </a:solidFill>
                          <a:effectLst/>
                          <a:latin typeface="Calibri"/>
                        </a:rPr>
                        <a:t>rick and stone are the best material to build a house;  metal and plastic are waterproof materials; glass is transparent; fabric is absorbent; wood is opaque, and the properties of materials can be considered for sorting.</a:t>
                      </a:r>
                      <a:endParaRPr lang="en-GB" sz="1200" dirty="0"/>
                    </a:p>
                  </a:txBody>
                  <a:tcPr/>
                </a:tc>
                <a:extLst>
                  <a:ext uri="{0D108BD9-81ED-4DB2-BD59-A6C34878D82A}">
                    <a16:rowId xmlns:a16="http://schemas.microsoft.com/office/drawing/2014/main" val="2477071941"/>
                  </a:ext>
                </a:extLst>
              </a:tr>
            </a:tbl>
          </a:graphicData>
        </a:graphic>
      </p:graphicFrame>
    </p:spTree>
    <p:extLst>
      <p:ext uri="{BB962C8B-B14F-4D97-AF65-F5344CB8AC3E}">
        <p14:creationId xmlns:p14="http://schemas.microsoft.com/office/powerpoint/2010/main" val="11454002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240F60D3-1C16-45AD-BA22-D7E3C768DD0D}"/>
              </a:ext>
            </a:extLst>
          </p:cNvPr>
          <p:cNvSpPr txBox="1"/>
          <p:nvPr/>
        </p:nvSpPr>
        <p:spPr>
          <a:xfrm>
            <a:off x="-916334" y="227806"/>
            <a:ext cx="7246013"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7" name="Table 16">
            <a:extLst>
              <a:ext uri="{FF2B5EF4-FFF2-40B4-BE49-F238E27FC236}">
                <a16:creationId xmlns:a16="http://schemas.microsoft.com/office/drawing/2014/main" id="{6CEB0633-E027-9CBF-6CEF-1A34B755F9B9}"/>
              </a:ext>
            </a:extLst>
          </p:cNvPr>
          <p:cNvGraphicFramePr>
            <a:graphicFrameLocks noGrp="1"/>
          </p:cNvGraphicFramePr>
          <p:nvPr>
            <p:extLst>
              <p:ext uri="{D42A27DB-BD31-4B8C-83A1-F6EECF244321}">
                <p14:modId xmlns:p14="http://schemas.microsoft.com/office/powerpoint/2010/main" val="2600660380"/>
              </p:ext>
            </p:extLst>
          </p:nvPr>
        </p:nvGraphicFramePr>
        <p:xfrm>
          <a:off x="5018155" y="639058"/>
          <a:ext cx="6202019" cy="753544"/>
        </p:xfrm>
        <a:graphic>
          <a:graphicData uri="http://schemas.openxmlformats.org/drawingml/2006/table">
            <a:tbl>
              <a:tblPr firstRow="1" firstCol="1" bandRow="1"/>
              <a:tblGrid>
                <a:gridCol w="1380396">
                  <a:extLst>
                    <a:ext uri="{9D8B030D-6E8A-4147-A177-3AD203B41FA5}">
                      <a16:colId xmlns:a16="http://schemas.microsoft.com/office/drawing/2014/main" val="1999677362"/>
                    </a:ext>
                  </a:extLst>
                </a:gridCol>
                <a:gridCol w="1490798">
                  <a:extLst>
                    <a:ext uri="{9D8B030D-6E8A-4147-A177-3AD203B41FA5}">
                      <a16:colId xmlns:a16="http://schemas.microsoft.com/office/drawing/2014/main" val="191141342"/>
                    </a:ext>
                  </a:extLst>
                </a:gridCol>
                <a:gridCol w="1134058">
                  <a:extLst>
                    <a:ext uri="{9D8B030D-6E8A-4147-A177-3AD203B41FA5}">
                      <a16:colId xmlns:a16="http://schemas.microsoft.com/office/drawing/2014/main" val="3313019906"/>
                    </a:ext>
                  </a:extLst>
                </a:gridCol>
                <a:gridCol w="2196767">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Year group</a:t>
                      </a:r>
                      <a:r>
                        <a:rPr lang="en-GB" sz="1800" b="1" dirty="0">
                          <a:solidFill>
                            <a:srgbClr val="7030A0"/>
                          </a:solidFill>
                          <a:effectLst/>
                          <a:latin typeface="Calibri"/>
                          <a:ea typeface="Calibri" panose="020F0502020204030204" pitchFamily="34" charset="0"/>
                          <a:cs typeface="Times New Roman"/>
                        </a:rPr>
                        <a: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600" b="1" dirty="0">
                          <a:effectLst/>
                          <a:latin typeface="Calibri"/>
                          <a:ea typeface="Calibri" panose="020F0502020204030204" pitchFamily="34" charset="0"/>
                          <a:cs typeface="Times New Roman"/>
                        </a:rPr>
                        <a:t>3</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Term</a:t>
                      </a:r>
                      <a:r>
                        <a:rPr lang="en-GB" sz="1800" b="1" dirty="0">
                          <a:solidFill>
                            <a:srgbClr val="7030A0"/>
                          </a:solidFill>
                          <a:effectLst/>
                          <a:latin typeface="Calibri"/>
                          <a:ea typeface="Calibri" panose="020F0502020204030204" pitchFamily="34" charset="0"/>
                          <a:cs typeface="Times New Roman"/>
                        </a:rPr>
                        <a: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600" b="1" dirty="0">
                          <a:effectLst/>
                          <a:latin typeface="Calibri"/>
                          <a:ea typeface="Calibri" panose="020F0502020204030204" pitchFamily="34" charset="0"/>
                          <a:cs typeface="Times New Roman"/>
                        </a:rPr>
                        <a:t>Spring 1</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Subject: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800" b="1" dirty="0">
                          <a:effectLst/>
                          <a:latin typeface="Calibri"/>
                          <a:ea typeface="Calibri" panose="020F0502020204030204" pitchFamily="34" charset="0"/>
                          <a:cs typeface="Times New Roman"/>
                        </a:rPr>
                        <a:t>Science</a:t>
                      </a:r>
                      <a:r>
                        <a:rPr lang="en-GB" sz="1600" b="1" dirty="0">
                          <a:effectLst/>
                          <a:latin typeface="Calibri"/>
                          <a:ea typeface="Calibri" panose="020F0502020204030204" pitchFamily="34" charset="0"/>
                          <a:cs typeface="Times New Roman"/>
                        </a:rPr>
                        <a:t> </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Topic:</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600" b="1" dirty="0">
                          <a:effectLst/>
                          <a:latin typeface="Calibri"/>
                          <a:ea typeface="Calibri" panose="020F0502020204030204" pitchFamily="34" charset="0"/>
                          <a:cs typeface="Times New Roman"/>
                        </a:rPr>
                        <a:t>Forces </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61031030"/>
                  </a:ext>
                </a:extLst>
              </a:tr>
            </a:tbl>
          </a:graphicData>
        </a:graphic>
      </p:graphicFrame>
      <p:graphicFrame>
        <p:nvGraphicFramePr>
          <p:cNvPr id="18" name="Table 17">
            <a:extLst>
              <a:ext uri="{FF2B5EF4-FFF2-40B4-BE49-F238E27FC236}">
                <a16:creationId xmlns:a16="http://schemas.microsoft.com/office/drawing/2014/main" id="{E920576B-C698-824D-13F7-521EDC47371D}"/>
              </a:ext>
            </a:extLst>
          </p:cNvPr>
          <p:cNvGraphicFramePr>
            <a:graphicFrameLocks noGrp="1"/>
          </p:cNvGraphicFramePr>
          <p:nvPr>
            <p:extLst>
              <p:ext uri="{D42A27DB-BD31-4B8C-83A1-F6EECF244321}">
                <p14:modId xmlns:p14="http://schemas.microsoft.com/office/powerpoint/2010/main" val="2848946490"/>
              </p:ext>
            </p:extLst>
          </p:nvPr>
        </p:nvGraphicFramePr>
        <p:xfrm>
          <a:off x="288580" y="1102964"/>
          <a:ext cx="3731448" cy="3095177"/>
        </p:xfrm>
        <a:graphic>
          <a:graphicData uri="http://schemas.openxmlformats.org/drawingml/2006/table">
            <a:tbl>
              <a:tblPr firstRow="1" firstCol="1" bandRow="1"/>
              <a:tblGrid>
                <a:gridCol w="3731448">
                  <a:extLst>
                    <a:ext uri="{9D8B030D-6E8A-4147-A177-3AD203B41FA5}">
                      <a16:colId xmlns:a16="http://schemas.microsoft.com/office/drawing/2014/main" val="3550052036"/>
                    </a:ext>
                  </a:extLst>
                </a:gridCol>
              </a:tblGrid>
              <a:tr h="231127">
                <a:tc>
                  <a:txBody>
                    <a:bodyPr/>
                    <a:lstStyle/>
                    <a:p>
                      <a:pPr>
                        <a:lnSpc>
                          <a:spcPct val="107000"/>
                        </a:lnSpc>
                        <a:spcAft>
                          <a:spcPts val="800"/>
                        </a:spcAft>
                      </a:pPr>
                      <a:r>
                        <a:rPr lang="en-GB" sz="1600" b="1">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Key vocabulary and definitions: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1958875"/>
                  </a:ext>
                </a:extLst>
              </a:tr>
              <a:tr h="2845876">
                <a:tc>
                  <a:txBody>
                    <a:bodyPr/>
                    <a:lstStyle/>
                    <a:p>
                      <a:pPr marL="285750" indent="-285750" algn="l" rtl="0" fontAlgn="base">
                        <a:buFont typeface="Arial" panose="020B0604020202020204" pitchFamily="34" charset="0"/>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 </a:t>
                      </a:r>
                      <a:r>
                        <a:rPr lang="en-US" sz="1800" b="1" i="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For</a:t>
                      </a:r>
                      <a:r>
                        <a:rPr lang="en-US" sz="1800" b="1" i="0">
                          <a:solidFill>
                            <a:srgbClr val="000000"/>
                          </a:solidFill>
                          <a:effectLst/>
                          <a:latin typeface="Calibri" panose="020F0502020204030204" pitchFamily="34" charset="0"/>
                        </a:rPr>
                        <a:t>ce</a:t>
                      </a:r>
                      <a:r>
                        <a:rPr lang="en-US" sz="1800" b="0" i="0">
                          <a:solidFill>
                            <a:srgbClr val="000000"/>
                          </a:solidFill>
                          <a:effectLst/>
                          <a:latin typeface="Calibri" panose="020F0502020204030204" pitchFamily="34" charset="0"/>
                        </a:rPr>
                        <a:t> – A force is a push or a pull in a particular direction. </a:t>
                      </a:r>
                      <a:endParaRPr lang="en-US" sz="1800" b="0" i="0">
                        <a:solidFill>
                          <a:srgbClr val="000000"/>
                        </a:solidFill>
                        <a:effectLst/>
                        <a:latin typeface="Segoe UI" panose="020B0502040204020203" pitchFamily="34" charset="0"/>
                      </a:endParaRPr>
                    </a:p>
                    <a:p>
                      <a:pPr marL="285750" indent="-285750" algn="l" rtl="0" fontAlgn="base">
                        <a:buFont typeface="Arial" panose="020B0604020202020204" pitchFamily="34" charset="0"/>
                        <a:buChar char="•"/>
                      </a:pPr>
                      <a:r>
                        <a:rPr lang="en-US" sz="1800" b="1" i="0">
                          <a:solidFill>
                            <a:srgbClr val="000000"/>
                          </a:solidFill>
                          <a:effectLst/>
                          <a:latin typeface="Calibri" panose="020F0502020204030204" pitchFamily="34" charset="0"/>
                        </a:rPr>
                        <a:t>Friction</a:t>
                      </a:r>
                      <a:r>
                        <a:rPr lang="en-US" sz="1800" b="0" i="0">
                          <a:solidFill>
                            <a:srgbClr val="000000"/>
                          </a:solidFill>
                          <a:effectLst/>
                          <a:latin typeface="Calibri" panose="020F0502020204030204" pitchFamily="34" charset="0"/>
                        </a:rPr>
                        <a:t> – A force that describes what effect a surface has on the travelling ability of an object. </a:t>
                      </a:r>
                      <a:endParaRPr lang="en-US" sz="1800" b="0" i="0">
                        <a:solidFill>
                          <a:srgbClr val="000000"/>
                        </a:solidFill>
                        <a:effectLst/>
                        <a:latin typeface="Segoe UI" panose="020B0502040204020203" pitchFamily="34" charset="0"/>
                      </a:endParaRPr>
                    </a:p>
                    <a:p>
                      <a:pPr marL="285750" indent="-285750" algn="l" rtl="0" fontAlgn="base">
                        <a:buFont typeface="Arial" panose="020B0604020202020204" pitchFamily="34" charset="0"/>
                        <a:buChar char="•"/>
                      </a:pPr>
                      <a:r>
                        <a:rPr lang="en-US" sz="1800" b="1" i="0">
                          <a:solidFill>
                            <a:srgbClr val="000000"/>
                          </a:solidFill>
                          <a:effectLst/>
                          <a:latin typeface="Calibri" panose="020F0502020204030204" pitchFamily="34" charset="0"/>
                        </a:rPr>
                        <a:t>Attract</a:t>
                      </a:r>
                      <a:r>
                        <a:rPr lang="en-US" sz="1800" b="0" i="0">
                          <a:solidFill>
                            <a:srgbClr val="000000"/>
                          </a:solidFill>
                          <a:effectLst/>
                          <a:latin typeface="Calibri" panose="020F0502020204030204" pitchFamily="34" charset="0"/>
                        </a:rPr>
                        <a:t> – The ability of objects to pull towards each other. </a:t>
                      </a:r>
                      <a:endParaRPr lang="en-US" sz="1800" b="0" i="0">
                        <a:solidFill>
                          <a:srgbClr val="000000"/>
                        </a:solidFill>
                        <a:effectLst/>
                        <a:latin typeface="Segoe UI" panose="020B0502040204020203" pitchFamily="34" charset="0"/>
                      </a:endParaRPr>
                    </a:p>
                    <a:p>
                      <a:pPr marL="285750" indent="-285750" algn="l" rtl="0" fontAlgn="base">
                        <a:buFont typeface="Arial" panose="020B0604020202020204" pitchFamily="34" charset="0"/>
                        <a:buChar char="•"/>
                      </a:pPr>
                      <a:r>
                        <a:rPr lang="en-US" sz="1800" b="1" i="0">
                          <a:solidFill>
                            <a:srgbClr val="000000"/>
                          </a:solidFill>
                          <a:effectLst/>
                          <a:latin typeface="Calibri" panose="020F0502020204030204" pitchFamily="34" charset="0"/>
                        </a:rPr>
                        <a:t>Repel</a:t>
                      </a:r>
                      <a:r>
                        <a:rPr lang="en-US" sz="1800" b="0" i="0">
                          <a:solidFill>
                            <a:srgbClr val="000000"/>
                          </a:solidFill>
                          <a:effectLst/>
                          <a:latin typeface="Calibri" panose="020F0502020204030204" pitchFamily="34" charset="0"/>
                        </a:rPr>
                        <a:t> – The ability of objects to push away from each other. </a:t>
                      </a:r>
                      <a:endParaRPr lang="en-US" sz="1800" b="0" i="0">
                        <a:solidFill>
                          <a:srgbClr val="000000"/>
                        </a:solidFill>
                        <a:effectLst/>
                        <a:latin typeface="Segoe UI" panose="020B0502040204020203" pitchFamily="34" charset="0"/>
                      </a:endParaRPr>
                    </a:p>
                    <a:p>
                      <a:pPr algn="l" rtl="0" fontAlgn="base">
                        <a:buFont typeface="Arial" panose="020B0604020202020204" pitchFamily="34" charset="0"/>
                        <a:buNone/>
                      </a:pPr>
                      <a:endParaRPr lang="en-US" sz="1600" b="0" i="0">
                        <a:solidFill>
                          <a:srgbClr val="000000"/>
                        </a:solidFill>
                        <a:effectLst/>
                        <a:latin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667031"/>
                  </a:ext>
                </a:extLst>
              </a:tr>
            </a:tbl>
          </a:graphicData>
        </a:graphic>
      </p:graphicFrame>
      <p:graphicFrame>
        <p:nvGraphicFramePr>
          <p:cNvPr id="20" name="Table 19">
            <a:extLst>
              <a:ext uri="{FF2B5EF4-FFF2-40B4-BE49-F238E27FC236}">
                <a16:creationId xmlns:a16="http://schemas.microsoft.com/office/drawing/2014/main" id="{1FF8A3F0-C137-1EC5-1FC1-7005A99185D3}"/>
              </a:ext>
            </a:extLst>
          </p:cNvPr>
          <p:cNvGraphicFramePr>
            <a:graphicFrameLocks noGrp="1"/>
          </p:cNvGraphicFramePr>
          <p:nvPr>
            <p:extLst>
              <p:ext uri="{D42A27DB-BD31-4B8C-83A1-F6EECF244321}">
                <p14:modId xmlns:p14="http://schemas.microsoft.com/office/powerpoint/2010/main" val="3431472393"/>
              </p:ext>
            </p:extLst>
          </p:nvPr>
        </p:nvGraphicFramePr>
        <p:xfrm>
          <a:off x="4295913" y="1546086"/>
          <a:ext cx="7346887" cy="3434794"/>
        </p:xfrm>
        <a:graphic>
          <a:graphicData uri="http://schemas.openxmlformats.org/drawingml/2006/table">
            <a:tbl>
              <a:tblPr firstRow="1" firstCol="1" bandRow="1"/>
              <a:tblGrid>
                <a:gridCol w="7346887">
                  <a:extLst>
                    <a:ext uri="{9D8B030D-6E8A-4147-A177-3AD203B41FA5}">
                      <a16:colId xmlns:a16="http://schemas.microsoft.com/office/drawing/2014/main" val="2936660014"/>
                    </a:ext>
                  </a:extLst>
                </a:gridCol>
              </a:tblGrid>
              <a:tr h="249634">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7124334"/>
                  </a:ext>
                </a:extLst>
              </a:tr>
              <a:tr h="2655299">
                <a:tc>
                  <a:txBody>
                    <a:bodyPr/>
                    <a:lstStyle/>
                    <a:p>
                      <a:pPr marL="342900" indent="-342900" algn="l" rtl="0" fontAlgn="base">
                        <a:buFont typeface="Arial"/>
                        <a:buChar char="•"/>
                      </a:pPr>
                      <a:r>
                        <a:rPr lang="en-US" sz="1800" b="0" i="0" dirty="0">
                          <a:solidFill>
                            <a:srgbClr val="000000"/>
                          </a:solidFill>
                          <a:effectLst/>
                          <a:latin typeface="Calibri"/>
                        </a:rPr>
                        <a:t>Friction is the force that is created when an object travels along a surface. </a:t>
                      </a:r>
                    </a:p>
                    <a:p>
                      <a:pPr marL="285750" lvl="0" indent="-285750" algn="l">
                        <a:buClr>
                          <a:srgbClr val="000000"/>
                        </a:buClr>
                        <a:buFont typeface="Arial"/>
                        <a:buChar char="•"/>
                      </a:pPr>
                      <a:r>
                        <a:rPr lang="en-US" sz="1800" b="0" i="0" u="none" strike="noStrike" noProof="0" dirty="0">
                          <a:solidFill>
                            <a:srgbClr val="000000"/>
                          </a:solidFill>
                          <a:effectLst/>
                          <a:latin typeface="Calibri"/>
                        </a:rPr>
                        <a:t>Rough surfaces create lots of friction. </a:t>
                      </a:r>
                    </a:p>
                    <a:p>
                      <a:pPr marL="285750" lvl="0" indent="-285750" algn="l">
                        <a:buClr>
                          <a:srgbClr val="000000"/>
                        </a:buClr>
                        <a:buFont typeface="Arial"/>
                        <a:buChar char="•"/>
                      </a:pPr>
                      <a:r>
                        <a:rPr lang="en-US" sz="1800" b="0" i="0" u="none" strike="noStrike" noProof="0" dirty="0">
                          <a:solidFill>
                            <a:srgbClr val="000000"/>
                          </a:solidFill>
                          <a:effectLst/>
                          <a:latin typeface="Calibri"/>
                        </a:rPr>
                        <a:t>Smooth surfaces create little friction. </a:t>
                      </a:r>
                      <a:endParaRPr lang="en-US" dirty="0"/>
                    </a:p>
                    <a:p>
                      <a:pPr marL="285750" indent="-285750" algn="l" rtl="0" fontAlgn="base">
                        <a:buFont typeface="Arial"/>
                        <a:buChar char="•"/>
                      </a:pPr>
                      <a:r>
                        <a:rPr lang="en-US" sz="1800" b="0" i="0" dirty="0">
                          <a:solidFill>
                            <a:srgbClr val="000000"/>
                          </a:solidFill>
                          <a:effectLst/>
                          <a:latin typeface="Calibri"/>
                        </a:rPr>
                        <a:t>Magnets attract/repel. </a:t>
                      </a:r>
                    </a:p>
                    <a:p>
                      <a:pPr marL="285750" lvl="0" indent="-285750" algn="l">
                        <a:buFont typeface="Arial"/>
                        <a:buChar char="•"/>
                      </a:pPr>
                      <a:r>
                        <a:rPr lang="en-US" sz="1800" b="0" i="0" dirty="0">
                          <a:solidFill>
                            <a:srgbClr val="000000"/>
                          </a:solidFill>
                          <a:effectLst/>
                          <a:latin typeface="Calibri"/>
                        </a:rPr>
                        <a:t>Magnets can cause magnetic objects to move without being in contact with each other </a:t>
                      </a:r>
                    </a:p>
                    <a:p>
                      <a:pPr marL="285750" indent="-285750" algn="l" rtl="0" fontAlgn="base">
                        <a:buFont typeface="Arial"/>
                        <a:buChar char="•"/>
                      </a:pPr>
                      <a:r>
                        <a:rPr lang="en-US" sz="1800" b="0" i="0" dirty="0">
                          <a:solidFill>
                            <a:srgbClr val="000000"/>
                          </a:solidFill>
                          <a:effectLst/>
                          <a:latin typeface="Calibri"/>
                        </a:rPr>
                        <a:t>Iron, nickel, and cobalt are magnetic. </a:t>
                      </a:r>
                    </a:p>
                    <a:p>
                      <a:pPr marL="285750" lvl="0" indent="-285750" algn="l">
                        <a:buFont typeface="Arial"/>
                        <a:buChar char="•"/>
                      </a:pPr>
                      <a:r>
                        <a:rPr lang="en-US" sz="1800" b="0" i="0" dirty="0">
                          <a:solidFill>
                            <a:srgbClr val="000000"/>
                          </a:solidFill>
                          <a:effectLst/>
                          <a:latin typeface="Calibri"/>
                        </a:rPr>
                        <a:t>Wood, plastic, steel, and rubber are examples of </a:t>
                      </a:r>
                      <a:r>
                        <a:rPr lang="en-US" sz="1800" b="0" i="0">
                          <a:solidFill>
                            <a:srgbClr val="000000"/>
                          </a:solidFill>
                          <a:effectLst/>
                          <a:latin typeface="Calibri"/>
                        </a:rPr>
                        <a:t>non-magnetic</a:t>
                      </a:r>
                      <a:r>
                        <a:rPr lang="en-US" sz="1800" b="0" i="0" dirty="0">
                          <a:solidFill>
                            <a:srgbClr val="000000"/>
                          </a:solidFill>
                          <a:effectLst/>
                          <a:latin typeface="Calibri"/>
                        </a:rPr>
                        <a:t> materials </a:t>
                      </a:r>
                    </a:p>
                    <a:p>
                      <a:pPr marL="285750" indent="-285750" algn="l" rtl="0" fontAlgn="base">
                        <a:buFont typeface="Arial"/>
                        <a:buChar char="•"/>
                      </a:pPr>
                      <a:r>
                        <a:rPr lang="en-US" sz="1800" b="0" i="0" dirty="0">
                          <a:solidFill>
                            <a:srgbClr val="000000"/>
                          </a:solidFill>
                          <a:effectLst/>
                          <a:latin typeface="Calibri"/>
                        </a:rPr>
                        <a:t>Two North/South poles of a magnet repel each other. </a:t>
                      </a:r>
                    </a:p>
                    <a:p>
                      <a:pPr marL="285750" indent="-285750" algn="l" rtl="0" fontAlgn="base">
                        <a:buFont typeface="Arial"/>
                        <a:buChar char="•"/>
                      </a:pPr>
                      <a:r>
                        <a:rPr lang="en-US" sz="1800" b="0" i="0" dirty="0">
                          <a:solidFill>
                            <a:srgbClr val="000000"/>
                          </a:solidFill>
                          <a:effectLst/>
                          <a:latin typeface="Calibri"/>
                        </a:rPr>
                        <a:t>A North against a South pole of a magnet attract each other. </a:t>
                      </a:r>
                    </a:p>
                    <a:p>
                      <a:pPr algn="l" rtl="0" fontAlgn="base">
                        <a:buFont typeface="Arial" panose="020B0604020202020204" pitchFamily="34" charset="0"/>
                        <a:buChar char="•"/>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0192708"/>
                  </a:ext>
                </a:extLst>
              </a:tr>
            </a:tbl>
          </a:graphicData>
        </a:graphic>
      </p:graphicFrame>
      <p:pic>
        <p:nvPicPr>
          <p:cNvPr id="14" name="Picture 13">
            <a:extLst>
              <a:ext uri="{FF2B5EF4-FFF2-40B4-BE49-F238E27FC236}">
                <a16:creationId xmlns:a16="http://schemas.microsoft.com/office/drawing/2014/main" id="{E40F937E-7E97-D0EA-118A-BD99308F10FE}"/>
              </a:ext>
            </a:extLst>
          </p:cNvPr>
          <p:cNvPicPr>
            <a:picLocks noChangeAspect="1"/>
          </p:cNvPicPr>
          <p:nvPr/>
        </p:nvPicPr>
        <p:blipFill>
          <a:blip r:embed="rId2"/>
          <a:stretch>
            <a:fillRect/>
          </a:stretch>
        </p:blipFill>
        <p:spPr>
          <a:xfrm>
            <a:off x="3428708" y="5133833"/>
            <a:ext cx="2555898" cy="1615580"/>
          </a:xfrm>
          <a:prstGeom prst="rect">
            <a:avLst/>
          </a:prstGeom>
        </p:spPr>
      </p:pic>
      <p:pic>
        <p:nvPicPr>
          <p:cNvPr id="16" name="Picture 15">
            <a:extLst>
              <a:ext uri="{FF2B5EF4-FFF2-40B4-BE49-F238E27FC236}">
                <a16:creationId xmlns:a16="http://schemas.microsoft.com/office/drawing/2014/main" id="{20729C35-A288-129D-2246-EA9D705F61CF}"/>
              </a:ext>
            </a:extLst>
          </p:cNvPr>
          <p:cNvPicPr>
            <a:picLocks noChangeAspect="1"/>
          </p:cNvPicPr>
          <p:nvPr/>
        </p:nvPicPr>
        <p:blipFill>
          <a:blip r:embed="rId3"/>
          <a:stretch>
            <a:fillRect/>
          </a:stretch>
        </p:blipFill>
        <p:spPr>
          <a:xfrm>
            <a:off x="379411" y="4478996"/>
            <a:ext cx="2535110" cy="2148718"/>
          </a:xfrm>
          <a:prstGeom prst="rect">
            <a:avLst/>
          </a:prstGeom>
        </p:spPr>
      </p:pic>
      <p:pic>
        <p:nvPicPr>
          <p:cNvPr id="25" name="Picture 24">
            <a:extLst>
              <a:ext uri="{FF2B5EF4-FFF2-40B4-BE49-F238E27FC236}">
                <a16:creationId xmlns:a16="http://schemas.microsoft.com/office/drawing/2014/main" id="{D060B0AA-0E45-907E-75ED-215BC275D0E0}"/>
              </a:ext>
            </a:extLst>
          </p:cNvPr>
          <p:cNvPicPr>
            <a:picLocks noChangeAspect="1"/>
          </p:cNvPicPr>
          <p:nvPr/>
        </p:nvPicPr>
        <p:blipFill>
          <a:blip r:embed="rId4"/>
          <a:stretch>
            <a:fillRect/>
          </a:stretch>
        </p:blipFill>
        <p:spPr>
          <a:xfrm>
            <a:off x="7041694" y="4942809"/>
            <a:ext cx="3575133" cy="1809302"/>
          </a:xfrm>
          <a:prstGeom prst="rect">
            <a:avLst/>
          </a:prstGeom>
        </p:spPr>
      </p:pic>
    </p:spTree>
    <p:extLst>
      <p:ext uri="{BB962C8B-B14F-4D97-AF65-F5344CB8AC3E}">
        <p14:creationId xmlns:p14="http://schemas.microsoft.com/office/powerpoint/2010/main" val="3944199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F0AADD74-55A3-832C-52EC-B620A54C745A}"/>
              </a:ext>
            </a:extLst>
          </p:cNvPr>
          <p:cNvSpPr txBox="1">
            <a:spLocks noGrp="1"/>
          </p:cNvSpPr>
          <p:nvPr>
            <p:ph type="title"/>
          </p:nvPr>
        </p:nvSpPr>
        <p:spPr>
          <a:xfrm>
            <a:off x="-1960369" y="163126"/>
            <a:ext cx="8596312" cy="132080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1B0ED334-3B71-8E0B-EC20-B9F16DE5DE05}"/>
              </a:ext>
            </a:extLst>
          </p:cNvPr>
          <p:cNvGraphicFramePr>
            <a:graphicFrameLocks noGrp="1"/>
          </p:cNvGraphicFramePr>
          <p:nvPr>
            <p:extLst>
              <p:ext uri="{D42A27DB-BD31-4B8C-83A1-F6EECF244321}">
                <p14:modId xmlns:p14="http://schemas.microsoft.com/office/powerpoint/2010/main" val="3829106200"/>
              </p:ext>
            </p:extLst>
          </p:nvPr>
        </p:nvGraphicFramePr>
        <p:xfrm>
          <a:off x="4682434" y="474869"/>
          <a:ext cx="6168884" cy="675577"/>
        </p:xfrm>
        <a:graphic>
          <a:graphicData uri="http://schemas.openxmlformats.org/drawingml/2006/table">
            <a:tbl>
              <a:tblPr firstRow="1" firstCol="1" bandRow="1"/>
              <a:tblGrid>
                <a:gridCol w="1373021">
                  <a:extLst>
                    <a:ext uri="{9D8B030D-6E8A-4147-A177-3AD203B41FA5}">
                      <a16:colId xmlns:a16="http://schemas.microsoft.com/office/drawing/2014/main" val="1999677362"/>
                    </a:ext>
                  </a:extLst>
                </a:gridCol>
                <a:gridCol w="1482833">
                  <a:extLst>
                    <a:ext uri="{9D8B030D-6E8A-4147-A177-3AD203B41FA5}">
                      <a16:colId xmlns:a16="http://schemas.microsoft.com/office/drawing/2014/main" val="191141342"/>
                    </a:ext>
                  </a:extLst>
                </a:gridCol>
                <a:gridCol w="1127999">
                  <a:extLst>
                    <a:ext uri="{9D8B030D-6E8A-4147-A177-3AD203B41FA5}">
                      <a16:colId xmlns:a16="http://schemas.microsoft.com/office/drawing/2014/main" val="3313019906"/>
                    </a:ext>
                  </a:extLst>
                </a:gridCol>
                <a:gridCol w="2185031">
                  <a:extLst>
                    <a:ext uri="{9D8B030D-6E8A-4147-A177-3AD203B41FA5}">
                      <a16:colId xmlns:a16="http://schemas.microsoft.com/office/drawing/2014/main" val="3961143938"/>
                    </a:ext>
                  </a:extLst>
                </a:gridCol>
              </a:tblGrid>
              <a:tr h="614309">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Year group</a:t>
                      </a:r>
                      <a:r>
                        <a:rPr lang="en-GB" sz="1800" b="1" dirty="0">
                          <a:solidFill>
                            <a:srgbClr val="7030A0"/>
                          </a:solidFill>
                          <a:effectLst/>
                          <a:latin typeface="Calibri"/>
                          <a:ea typeface="Calibri" panose="020F0502020204030204" pitchFamily="34" charset="0"/>
                          <a:cs typeface="Times New Roman"/>
                        </a:rPr>
                        <a: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600" b="1" dirty="0">
                          <a:effectLst/>
                          <a:latin typeface="Calibri"/>
                          <a:ea typeface="Calibri" panose="020F0502020204030204" pitchFamily="34" charset="0"/>
                          <a:cs typeface="Times New Roman"/>
                        </a:rPr>
                        <a:t>3</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Term</a:t>
                      </a:r>
                      <a:r>
                        <a:rPr lang="en-GB" sz="1800" b="1" dirty="0">
                          <a:solidFill>
                            <a:srgbClr val="7030A0"/>
                          </a:solidFill>
                          <a:effectLst/>
                          <a:latin typeface="Calibri"/>
                          <a:ea typeface="Calibri" panose="020F0502020204030204" pitchFamily="34" charset="0"/>
                          <a:cs typeface="Times New Roman"/>
                        </a:rPr>
                        <a: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600" b="1" dirty="0">
                          <a:effectLst/>
                          <a:latin typeface="Calibri"/>
                          <a:ea typeface="Calibri" panose="020F0502020204030204" pitchFamily="34" charset="0"/>
                          <a:cs typeface="Times New Roman"/>
                        </a:rPr>
                        <a:t>Summer 1</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Subject: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800" b="1" dirty="0">
                          <a:effectLst/>
                          <a:latin typeface="Calibri"/>
                          <a:ea typeface="Calibri" panose="020F0502020204030204" pitchFamily="34" charset="0"/>
                          <a:cs typeface="Times New Roman"/>
                        </a:rPr>
                        <a:t>Science</a:t>
                      </a:r>
                      <a:r>
                        <a:rPr lang="en-GB" sz="1600" b="1" dirty="0">
                          <a:effectLst/>
                          <a:latin typeface="Calibri"/>
                          <a:ea typeface="Calibri" panose="020F0502020204030204" pitchFamily="34" charset="0"/>
                          <a:cs typeface="Times New Roman"/>
                        </a:rPr>
                        <a:t> </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Topic:</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600" b="1" dirty="0">
                          <a:effectLst/>
                          <a:latin typeface="Calibri"/>
                          <a:ea typeface="Calibri" panose="020F0502020204030204" pitchFamily="34" charset="0"/>
                          <a:cs typeface="Times New Roman"/>
                        </a:rPr>
                        <a:t>Plants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61031030"/>
                  </a:ext>
                </a:extLst>
              </a:tr>
            </a:tbl>
          </a:graphicData>
        </a:graphic>
      </p:graphicFrame>
      <p:graphicFrame>
        <p:nvGraphicFramePr>
          <p:cNvPr id="6" name="Table 5">
            <a:extLst>
              <a:ext uri="{FF2B5EF4-FFF2-40B4-BE49-F238E27FC236}">
                <a16:creationId xmlns:a16="http://schemas.microsoft.com/office/drawing/2014/main" id="{034DE6AB-9863-A081-4368-FAC3B1D70794}"/>
              </a:ext>
            </a:extLst>
          </p:cNvPr>
          <p:cNvGraphicFramePr>
            <a:graphicFrameLocks noGrp="1"/>
          </p:cNvGraphicFramePr>
          <p:nvPr>
            <p:extLst>
              <p:ext uri="{D42A27DB-BD31-4B8C-83A1-F6EECF244321}">
                <p14:modId xmlns:p14="http://schemas.microsoft.com/office/powerpoint/2010/main" val="856893107"/>
              </p:ext>
            </p:extLst>
          </p:nvPr>
        </p:nvGraphicFramePr>
        <p:xfrm>
          <a:off x="5500232" y="4030975"/>
          <a:ext cx="4129168" cy="2778506"/>
        </p:xfrm>
        <a:graphic>
          <a:graphicData uri="http://schemas.openxmlformats.org/drawingml/2006/table">
            <a:tbl>
              <a:tblPr firstRow="1" firstCol="1" bandRow="1"/>
              <a:tblGrid>
                <a:gridCol w="4129168">
                  <a:extLst>
                    <a:ext uri="{9D8B030D-6E8A-4147-A177-3AD203B41FA5}">
                      <a16:colId xmlns:a16="http://schemas.microsoft.com/office/drawing/2014/main" val="1733099692"/>
                    </a:ext>
                  </a:extLst>
                </a:gridCol>
              </a:tblGrid>
              <a:tr h="141600">
                <a:tc>
                  <a:txBody>
                    <a:bodyPr/>
                    <a:lstStyle/>
                    <a:p>
                      <a:pPr marL="285750" indent="-285750">
                        <a:lnSpc>
                          <a:spcPct val="107000"/>
                        </a:lnSpc>
                        <a:spcAft>
                          <a:spcPts val="800"/>
                        </a:spcAft>
                        <a:buFont typeface="Arial" panose="020B0604020202020204" pitchFamily="34" charset="0"/>
                        <a:buChar char="•"/>
                      </a:pPr>
                      <a:r>
                        <a:rPr lang="en-GB" sz="1400" b="1" dirty="0">
                          <a:solidFill>
                            <a:srgbClr val="7030A0"/>
                          </a:solidFill>
                          <a:effectLst/>
                          <a:latin typeface="Calibri"/>
                          <a:ea typeface="Calibri"/>
                          <a:cs typeface="Times New Roman"/>
                        </a:rPr>
                        <a:t>Key vocabulary and definitions:</a:t>
                      </a:r>
                      <a:endParaRPr lang="en-GB" sz="14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5714983"/>
                  </a:ext>
                </a:extLst>
              </a:tr>
              <a:tr h="2277398">
                <a:tc>
                  <a:txBody>
                    <a:bodyPr/>
                    <a:lstStyle/>
                    <a:p>
                      <a:pPr marL="285750" lvl="0" indent="-285750" algn="l">
                        <a:lnSpc>
                          <a:spcPct val="100000"/>
                        </a:lnSpc>
                        <a:spcBef>
                          <a:spcPts val="0"/>
                        </a:spcBef>
                        <a:spcAft>
                          <a:spcPts val="0"/>
                        </a:spcAft>
                        <a:buFont typeface="Arial" panose="020B0604020202020204" pitchFamily="34" charset="0"/>
                        <a:buChar char="•"/>
                      </a:pPr>
                      <a:r>
                        <a:rPr lang="en-GB" sz="1400" b="1" i="0" u="none" strike="noStrike" noProof="0" dirty="0">
                          <a:effectLst/>
                          <a:latin typeface="Calibri"/>
                        </a:rPr>
                        <a:t>Roots</a:t>
                      </a:r>
                      <a:r>
                        <a:rPr lang="en-GB" sz="1400" b="0" i="0" u="none" strike="noStrike" noProof="0" dirty="0">
                          <a:effectLst/>
                          <a:latin typeface="Calibri"/>
                        </a:rPr>
                        <a:t>- holds the plant in the ground and collects water</a:t>
                      </a:r>
                    </a:p>
                    <a:p>
                      <a:pPr marL="285750" lvl="0" indent="-285750" algn="l">
                        <a:lnSpc>
                          <a:spcPct val="100000"/>
                        </a:lnSpc>
                        <a:spcBef>
                          <a:spcPts val="0"/>
                        </a:spcBef>
                        <a:spcAft>
                          <a:spcPts val="0"/>
                        </a:spcAft>
                        <a:buFont typeface="Arial" panose="020B0604020202020204" pitchFamily="34" charset="0"/>
                        <a:buChar char="•"/>
                      </a:pPr>
                      <a:r>
                        <a:rPr lang="en-GB" sz="1400" b="1" i="0" u="none" strike="noStrike" noProof="0" dirty="0">
                          <a:effectLst/>
                          <a:latin typeface="Calibri"/>
                        </a:rPr>
                        <a:t>Leaves</a:t>
                      </a:r>
                      <a:r>
                        <a:rPr lang="en-GB" sz="1400" b="0" i="0" u="none" strike="noStrike" noProof="0" dirty="0">
                          <a:effectLst/>
                          <a:latin typeface="Calibri"/>
                        </a:rPr>
                        <a:t>- attached to the stem. Leaves help to make food for the plant using photosynthesis</a:t>
                      </a:r>
                    </a:p>
                    <a:p>
                      <a:pPr marL="285750" lvl="0" indent="-285750" algn="l">
                        <a:lnSpc>
                          <a:spcPct val="100000"/>
                        </a:lnSpc>
                        <a:spcBef>
                          <a:spcPts val="0"/>
                        </a:spcBef>
                        <a:spcAft>
                          <a:spcPts val="0"/>
                        </a:spcAft>
                        <a:buFont typeface="Arial" panose="020B0604020202020204" pitchFamily="34" charset="0"/>
                        <a:buChar char="•"/>
                      </a:pPr>
                      <a:r>
                        <a:rPr lang="en-GB" sz="1400" b="1" i="0" u="none" strike="noStrike" noProof="0" dirty="0">
                          <a:effectLst/>
                          <a:latin typeface="Calibri"/>
                        </a:rPr>
                        <a:t>Photosynthesis</a:t>
                      </a:r>
                      <a:r>
                        <a:rPr lang="en-GB" sz="1400" b="0" i="0" u="none" strike="noStrike" noProof="0" dirty="0">
                          <a:effectLst/>
                          <a:latin typeface="Calibri"/>
                        </a:rPr>
                        <a:t>- using sunlight to get nutrition</a:t>
                      </a:r>
                    </a:p>
                    <a:p>
                      <a:pPr marL="285750" lvl="0" indent="-285750" algn="l">
                        <a:lnSpc>
                          <a:spcPct val="100000"/>
                        </a:lnSpc>
                        <a:spcBef>
                          <a:spcPts val="0"/>
                        </a:spcBef>
                        <a:spcAft>
                          <a:spcPts val="0"/>
                        </a:spcAft>
                        <a:buFont typeface="Arial" panose="020B0604020202020204" pitchFamily="34" charset="0"/>
                        <a:buChar char="•"/>
                      </a:pPr>
                      <a:r>
                        <a:rPr lang="en-GB" sz="1400" b="1" i="0" u="none" strike="noStrike" noProof="0" dirty="0">
                          <a:effectLst/>
                          <a:latin typeface="Calibri"/>
                        </a:rPr>
                        <a:t>Petal</a:t>
                      </a:r>
                      <a:r>
                        <a:rPr lang="en-GB" sz="1400" b="0" i="0" u="none" strike="noStrike" noProof="0" dirty="0">
                          <a:effectLst/>
                          <a:latin typeface="Calibri"/>
                        </a:rPr>
                        <a:t>- sections around the edge of a flower</a:t>
                      </a:r>
                    </a:p>
                    <a:p>
                      <a:pPr marL="285750" lvl="0" indent="-285750" algn="l">
                        <a:lnSpc>
                          <a:spcPct val="100000"/>
                        </a:lnSpc>
                        <a:spcBef>
                          <a:spcPts val="0"/>
                        </a:spcBef>
                        <a:spcAft>
                          <a:spcPts val="0"/>
                        </a:spcAft>
                        <a:buFont typeface="Arial" panose="020B0604020202020204" pitchFamily="34" charset="0"/>
                        <a:buChar char="•"/>
                      </a:pPr>
                      <a:r>
                        <a:rPr lang="en-GB" sz="1400" b="1" i="0" u="none" strike="noStrike" noProof="0" dirty="0">
                          <a:effectLst/>
                          <a:latin typeface="Calibri"/>
                        </a:rPr>
                        <a:t>Stem</a:t>
                      </a:r>
                      <a:r>
                        <a:rPr lang="en-GB" sz="1400" b="0" i="0" u="none" strike="noStrike" noProof="0" dirty="0">
                          <a:effectLst/>
                          <a:latin typeface="Calibri"/>
                        </a:rPr>
                        <a:t>- supports the plant and carries water and nutrition from the roots to the leaves </a:t>
                      </a:r>
                    </a:p>
                    <a:p>
                      <a:pPr marL="285750" lvl="0" indent="-285750" algn="l">
                        <a:lnSpc>
                          <a:spcPct val="100000"/>
                        </a:lnSpc>
                        <a:spcBef>
                          <a:spcPts val="0"/>
                        </a:spcBef>
                        <a:spcAft>
                          <a:spcPts val="0"/>
                        </a:spcAft>
                        <a:buFont typeface="Arial" panose="020B0604020202020204" pitchFamily="34" charset="0"/>
                        <a:buChar char="•"/>
                      </a:pPr>
                      <a:r>
                        <a:rPr lang="en-GB" sz="1400" b="1" i="0" u="none" strike="noStrike" noProof="0" dirty="0">
                          <a:effectLst/>
                          <a:latin typeface="Calibri"/>
                        </a:rPr>
                        <a:t>flowers</a:t>
                      </a:r>
                      <a:r>
                        <a:rPr lang="en-GB" sz="1400" b="0" i="0" u="none" strike="noStrike" noProof="0" dirty="0">
                          <a:effectLst/>
                          <a:latin typeface="Calibri"/>
                        </a:rPr>
                        <a:t>- the seed bearing part of the plant</a:t>
                      </a:r>
                    </a:p>
                    <a:p>
                      <a:pPr marL="285750" lvl="0" indent="-285750" algn="l">
                        <a:lnSpc>
                          <a:spcPct val="100000"/>
                        </a:lnSpc>
                        <a:spcBef>
                          <a:spcPts val="0"/>
                        </a:spcBef>
                        <a:spcAft>
                          <a:spcPts val="0"/>
                        </a:spcAft>
                        <a:buFont typeface="Arial" panose="020B0604020202020204" pitchFamily="34" charset="0"/>
                        <a:buChar char="•"/>
                      </a:pPr>
                      <a:r>
                        <a:rPr lang="en-GB" sz="1400" b="1" i="0" u="none" strike="noStrike" noProof="0" dirty="0">
                          <a:effectLst/>
                          <a:latin typeface="Calibri"/>
                        </a:rPr>
                        <a:t>Pollination</a:t>
                      </a:r>
                      <a:r>
                        <a:rPr lang="en-GB" sz="1400" b="0" i="0" u="none" strike="noStrike" noProof="0" dirty="0">
                          <a:effectLst/>
                          <a:latin typeface="Calibri"/>
                        </a:rPr>
                        <a:t>- how pollen is transferred</a:t>
                      </a:r>
                    </a:p>
                    <a:p>
                      <a:pPr marL="285750" lvl="0" indent="-285750" algn="l">
                        <a:lnSpc>
                          <a:spcPct val="100000"/>
                        </a:lnSpc>
                        <a:spcBef>
                          <a:spcPts val="0"/>
                        </a:spcBef>
                        <a:spcAft>
                          <a:spcPts val="0"/>
                        </a:spcAft>
                        <a:buFont typeface="Arial" panose="020B0604020202020204" pitchFamily="34" charset="0"/>
                        <a:buChar char="•"/>
                      </a:pPr>
                      <a:r>
                        <a:rPr lang="en-GB" sz="1400" b="1" i="0" u="none" strike="noStrike" noProof="0" dirty="0">
                          <a:effectLst/>
                          <a:latin typeface="Calibri"/>
                        </a:rPr>
                        <a:t>Seed dispersal-</a:t>
                      </a:r>
                      <a:r>
                        <a:rPr lang="en-GB" sz="1400" b="0" i="0" u="none" strike="noStrike" noProof="0" dirty="0">
                          <a:effectLst/>
                          <a:latin typeface="Calibri"/>
                        </a:rPr>
                        <a:t> when seeds are moved to another place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1947113"/>
                  </a:ext>
                </a:extLst>
              </a:tr>
            </a:tbl>
          </a:graphicData>
        </a:graphic>
      </p:graphicFrame>
      <p:graphicFrame>
        <p:nvGraphicFramePr>
          <p:cNvPr id="7" name="Table 6">
            <a:extLst>
              <a:ext uri="{FF2B5EF4-FFF2-40B4-BE49-F238E27FC236}">
                <a16:creationId xmlns:a16="http://schemas.microsoft.com/office/drawing/2014/main" id="{4B1AF56F-C0E7-2576-9699-BDA36CC3ECEC}"/>
              </a:ext>
            </a:extLst>
          </p:cNvPr>
          <p:cNvGraphicFramePr>
            <a:graphicFrameLocks noGrp="1"/>
          </p:cNvGraphicFramePr>
          <p:nvPr>
            <p:extLst>
              <p:ext uri="{D42A27DB-BD31-4B8C-83A1-F6EECF244321}">
                <p14:modId xmlns:p14="http://schemas.microsoft.com/office/powerpoint/2010/main" val="3468219822"/>
              </p:ext>
            </p:extLst>
          </p:nvPr>
        </p:nvGraphicFramePr>
        <p:xfrm>
          <a:off x="3328017" y="1201838"/>
          <a:ext cx="5849396" cy="2682728"/>
        </p:xfrm>
        <a:graphic>
          <a:graphicData uri="http://schemas.openxmlformats.org/drawingml/2006/table">
            <a:tbl>
              <a:tblPr firstRow="1" firstCol="1" bandRow="1"/>
              <a:tblGrid>
                <a:gridCol w="5849396">
                  <a:extLst>
                    <a:ext uri="{9D8B030D-6E8A-4147-A177-3AD203B41FA5}">
                      <a16:colId xmlns:a16="http://schemas.microsoft.com/office/drawing/2014/main" val="1239851371"/>
                    </a:ext>
                  </a:extLst>
                </a:gridCol>
              </a:tblGrid>
              <a:tr h="244328">
                <a:tc>
                  <a:txBody>
                    <a:bodyPr/>
                    <a:lstStyle/>
                    <a:p>
                      <a:pPr>
                        <a:lnSpc>
                          <a:spcPct val="107000"/>
                        </a:lnSpc>
                        <a:spcAft>
                          <a:spcPts val="800"/>
                        </a:spcAft>
                      </a:pPr>
                      <a:r>
                        <a:rPr lang="en-GB" sz="1400" b="1" dirty="0">
                          <a:solidFill>
                            <a:srgbClr val="7030A0"/>
                          </a:solidFill>
                          <a:effectLst/>
                          <a:latin typeface="Calibri"/>
                          <a:ea typeface="Calibri"/>
                          <a:cs typeface="Times New Roman"/>
                        </a:rPr>
                        <a:t>Substantive knowledge:</a:t>
                      </a:r>
                      <a:endParaRPr lang="en-GB"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6300624"/>
                  </a:ext>
                </a:extLst>
              </a:tr>
              <a:tr h="2356021">
                <a:tc>
                  <a:txBody>
                    <a:bodyPr/>
                    <a:lstStyle/>
                    <a:p>
                      <a:pPr marL="285750" indent="-285750" algn="l" rtl="0" fontAlgn="base">
                        <a:buFont typeface="Arial"/>
                        <a:buChar char="•"/>
                      </a:pPr>
                      <a:r>
                        <a:rPr lang="en-US" sz="1600" b="0" i="0" u="none" strike="noStrike" noProof="0" dirty="0">
                          <a:effectLst/>
                          <a:latin typeface="Calibri"/>
                        </a:rPr>
                        <a:t>Plant stems have special cells called xylem. These cells form long thin tubes that run from the roots up the stems to the leaves.</a:t>
                      </a:r>
                      <a:endParaRPr lang="en-US" sz="1600" b="0" i="0">
                        <a:solidFill>
                          <a:srgbClr val="000000"/>
                        </a:solidFill>
                        <a:effectLst/>
                        <a:latin typeface="Calibri"/>
                      </a:endParaRPr>
                    </a:p>
                    <a:p>
                      <a:pPr marL="285750" indent="-285750" algn="l" rtl="0" fontAlgn="base">
                        <a:buFont typeface="Arial"/>
                        <a:buChar char="•"/>
                      </a:pPr>
                      <a:r>
                        <a:rPr lang="en-US" sz="1600" b="0" i="0" dirty="0">
                          <a:solidFill>
                            <a:srgbClr val="000000"/>
                          </a:solidFill>
                          <a:effectLst/>
                          <a:latin typeface="Calibri"/>
                        </a:rPr>
                        <a:t>The life cycle of flowering plants, include pollination, seed formation and seed dispersal </a:t>
                      </a:r>
                    </a:p>
                    <a:p>
                      <a:pPr marL="285750" lvl="0" indent="-285750" algn="l">
                        <a:lnSpc>
                          <a:spcPct val="100000"/>
                        </a:lnSpc>
                        <a:spcBef>
                          <a:spcPts val="0"/>
                        </a:spcBef>
                        <a:spcAft>
                          <a:spcPts val="0"/>
                        </a:spcAft>
                        <a:buFont typeface="Arial" panose="020B0604020202020204" pitchFamily="34" charset="0"/>
                        <a:buChar char="•"/>
                      </a:pPr>
                      <a:r>
                        <a:rPr lang="en-GB" sz="1600" b="0" i="0" u="none" strike="noStrike" noProof="0" dirty="0">
                          <a:effectLst/>
                          <a:latin typeface="Calibri"/>
                        </a:rPr>
                        <a:t>Leaves help the plant to get nutrients from the sunlight using a process called photosynthesis</a:t>
                      </a:r>
                    </a:p>
                    <a:p>
                      <a:pPr marL="285750" lvl="0" indent="-285750" algn="l">
                        <a:lnSpc>
                          <a:spcPct val="100000"/>
                        </a:lnSpc>
                        <a:spcBef>
                          <a:spcPts val="0"/>
                        </a:spcBef>
                        <a:spcAft>
                          <a:spcPts val="0"/>
                        </a:spcAft>
                        <a:buFont typeface="Arial" panose="020B0604020202020204" pitchFamily="34" charset="0"/>
                        <a:buChar char="•"/>
                      </a:pPr>
                      <a:r>
                        <a:rPr lang="en-GB" sz="1600" b="0" i="0" u="none" strike="noStrike" noProof="0" dirty="0">
                          <a:effectLst/>
                          <a:latin typeface="Calibri"/>
                        </a:rPr>
                        <a:t>Plants need air, light, warmth, water and nutrients to be healthy </a:t>
                      </a:r>
                    </a:p>
                    <a:p>
                      <a:pPr marL="285750" lvl="0" indent="-285750" algn="l">
                        <a:lnSpc>
                          <a:spcPct val="100000"/>
                        </a:lnSpc>
                        <a:spcBef>
                          <a:spcPts val="0"/>
                        </a:spcBef>
                        <a:spcAft>
                          <a:spcPts val="0"/>
                        </a:spcAft>
                        <a:buFont typeface="Arial" panose="020B0604020202020204" pitchFamily="34" charset="0"/>
                        <a:buChar char="•"/>
                      </a:pPr>
                      <a:r>
                        <a:rPr lang="en-GB" sz="1600" b="0" i="0" u="none" strike="noStrike" noProof="0" dirty="0">
                          <a:effectLst/>
                          <a:latin typeface="Calibri"/>
                        </a:rPr>
                        <a:t>Roots transfer water from the soil into the plant</a:t>
                      </a:r>
                    </a:p>
                    <a:p>
                      <a:pPr marL="285750" lvl="0" indent="-285750" algn="l">
                        <a:buFont typeface="Arial" panose="020B0604020202020204" pitchFamily="34" charset="0"/>
                        <a:buChar char="•"/>
                      </a:pPr>
                      <a:r>
                        <a:rPr lang="en-GB" sz="1600" dirty="0">
                          <a:effectLst/>
                          <a:latin typeface="Calibri"/>
                          <a:ea typeface="Calibri"/>
                          <a:cs typeface="Times New Roman"/>
                        </a:rPr>
                        <a:t>The stem is the transportation route of water from root to the leaves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6044173"/>
                  </a:ext>
                </a:extLst>
              </a:tr>
            </a:tbl>
          </a:graphicData>
        </a:graphic>
      </p:graphicFrame>
      <p:pic>
        <p:nvPicPr>
          <p:cNvPr id="9" name="Picture 8">
            <a:extLst>
              <a:ext uri="{FF2B5EF4-FFF2-40B4-BE49-F238E27FC236}">
                <a16:creationId xmlns:a16="http://schemas.microsoft.com/office/drawing/2014/main" id="{85B3BCBE-4D8E-23A1-4214-647177B4EEC0}"/>
              </a:ext>
            </a:extLst>
          </p:cNvPr>
          <p:cNvPicPr>
            <a:picLocks noChangeAspect="1"/>
          </p:cNvPicPr>
          <p:nvPr/>
        </p:nvPicPr>
        <p:blipFill>
          <a:blip r:embed="rId2"/>
          <a:stretch>
            <a:fillRect/>
          </a:stretch>
        </p:blipFill>
        <p:spPr>
          <a:xfrm>
            <a:off x="9231343" y="1175109"/>
            <a:ext cx="2756264" cy="2118069"/>
          </a:xfrm>
          <a:prstGeom prst="rect">
            <a:avLst/>
          </a:prstGeom>
        </p:spPr>
      </p:pic>
      <p:pic>
        <p:nvPicPr>
          <p:cNvPr id="13" name="Picture 12">
            <a:extLst>
              <a:ext uri="{FF2B5EF4-FFF2-40B4-BE49-F238E27FC236}">
                <a16:creationId xmlns:a16="http://schemas.microsoft.com/office/drawing/2014/main" id="{C224EC8C-295A-9E01-CF43-C2B922C41823}"/>
              </a:ext>
            </a:extLst>
          </p:cNvPr>
          <p:cNvPicPr>
            <a:picLocks noChangeAspect="1"/>
          </p:cNvPicPr>
          <p:nvPr/>
        </p:nvPicPr>
        <p:blipFill>
          <a:blip r:embed="rId3"/>
          <a:stretch>
            <a:fillRect/>
          </a:stretch>
        </p:blipFill>
        <p:spPr>
          <a:xfrm>
            <a:off x="3280869" y="4011718"/>
            <a:ext cx="2108683" cy="2759981"/>
          </a:xfrm>
          <a:prstGeom prst="rect">
            <a:avLst/>
          </a:prstGeom>
        </p:spPr>
      </p:pic>
      <p:pic>
        <p:nvPicPr>
          <p:cNvPr id="15" name="Picture 14">
            <a:extLst>
              <a:ext uri="{FF2B5EF4-FFF2-40B4-BE49-F238E27FC236}">
                <a16:creationId xmlns:a16="http://schemas.microsoft.com/office/drawing/2014/main" id="{B6C5B916-5262-B156-2D86-23F6B6E04256}"/>
              </a:ext>
            </a:extLst>
          </p:cNvPr>
          <p:cNvPicPr>
            <a:picLocks noChangeAspect="1"/>
          </p:cNvPicPr>
          <p:nvPr/>
        </p:nvPicPr>
        <p:blipFill>
          <a:blip r:embed="rId4"/>
          <a:stretch>
            <a:fillRect/>
          </a:stretch>
        </p:blipFill>
        <p:spPr>
          <a:xfrm>
            <a:off x="10334652" y="3349177"/>
            <a:ext cx="1421220" cy="1308819"/>
          </a:xfrm>
          <a:prstGeom prst="rect">
            <a:avLst/>
          </a:prstGeom>
        </p:spPr>
      </p:pic>
      <p:graphicFrame>
        <p:nvGraphicFramePr>
          <p:cNvPr id="3" name="Table 2">
            <a:extLst>
              <a:ext uri="{FF2B5EF4-FFF2-40B4-BE49-F238E27FC236}">
                <a16:creationId xmlns:a16="http://schemas.microsoft.com/office/drawing/2014/main" id="{8959D0B2-83FD-C106-831A-66748F775DC9}"/>
              </a:ext>
            </a:extLst>
          </p:cNvPr>
          <p:cNvGraphicFramePr>
            <a:graphicFrameLocks noGrp="1"/>
          </p:cNvGraphicFramePr>
          <p:nvPr>
            <p:extLst>
              <p:ext uri="{D42A27DB-BD31-4B8C-83A1-F6EECF244321}">
                <p14:modId xmlns:p14="http://schemas.microsoft.com/office/powerpoint/2010/main" val="1946533279"/>
              </p:ext>
            </p:extLst>
          </p:nvPr>
        </p:nvGraphicFramePr>
        <p:xfrm>
          <a:off x="143796" y="927722"/>
          <a:ext cx="3038871" cy="5181600"/>
        </p:xfrm>
        <a:graphic>
          <a:graphicData uri="http://schemas.openxmlformats.org/drawingml/2006/table">
            <a:tbl>
              <a:tblPr firstRow="1" bandRow="1">
                <a:tableStyleId>{5940675A-B579-460E-94D1-54222C63F5DA}</a:tableStyleId>
              </a:tblPr>
              <a:tblGrid>
                <a:gridCol w="3038871">
                  <a:extLst>
                    <a:ext uri="{9D8B030D-6E8A-4147-A177-3AD203B41FA5}">
                      <a16:colId xmlns:a16="http://schemas.microsoft.com/office/drawing/2014/main" val="1713683591"/>
                    </a:ext>
                  </a:extLst>
                </a:gridCol>
              </a:tblGrid>
              <a:tr h="143456">
                <a:tc>
                  <a:txBody>
                    <a:bodyPr/>
                    <a:lstStyle/>
                    <a:p>
                      <a:pPr algn="l" rtl="0" fontAlgn="base"/>
                      <a:r>
                        <a:rPr lang="en-GB" sz="1400" b="1" dirty="0">
                          <a:solidFill>
                            <a:schemeClr val="accent1">
                              <a:lumMod val="50000"/>
                            </a:schemeClr>
                          </a:solidFill>
                          <a:effectLst/>
                        </a:rPr>
                        <a:t>Prior learning:​</a:t>
                      </a:r>
                      <a:endParaRPr lang="en-GB" sz="1400" b="1">
                        <a:solidFill>
                          <a:schemeClr val="accent1">
                            <a:lumMod val="50000"/>
                          </a:schemeClr>
                        </a:solidFill>
                        <a:effectLst/>
                      </a:endParaRPr>
                    </a:p>
                  </a:txBody>
                  <a:tcPr/>
                </a:tc>
                <a:extLst>
                  <a:ext uri="{0D108BD9-81ED-4DB2-BD59-A6C34878D82A}">
                    <a16:rowId xmlns:a16="http://schemas.microsoft.com/office/drawing/2014/main" val="791311181"/>
                  </a:ext>
                </a:extLst>
              </a:tr>
              <a:tr h="2171109">
                <a:tc>
                  <a:txBody>
                    <a:bodyPr/>
                    <a:lstStyle/>
                    <a:p>
                      <a:pPr algn="l" rtl="0" fontAlgn="base"/>
                      <a:endParaRPr lang="en-GB" sz="1400" b="1" u="none" strike="noStrike" dirty="0">
                        <a:effectLst/>
                      </a:endParaRPr>
                    </a:p>
                    <a:p>
                      <a:pPr lvl="0" algn="l">
                        <a:buNone/>
                      </a:pPr>
                      <a:r>
                        <a:rPr lang="en-GB" sz="1200" b="1" u="none" strike="noStrike" dirty="0">
                          <a:solidFill>
                            <a:srgbClr val="7030A0"/>
                          </a:solidFill>
                          <a:effectLst/>
                        </a:rPr>
                        <a:t>EYFS:</a:t>
                      </a:r>
                      <a:r>
                        <a:rPr lang="en-GB" sz="1200" u="none" strike="noStrike" dirty="0">
                          <a:effectLst/>
                        </a:rPr>
                        <a:t>  </a:t>
                      </a:r>
                      <a:r>
                        <a:rPr lang="en-GB" sz="1200" b="0" i="0" u="none" strike="noStrike" noProof="0" dirty="0">
                          <a:solidFill>
                            <a:srgbClr val="000000"/>
                          </a:solidFill>
                          <a:effectLst/>
                          <a:latin typeface="Comic Sans MS"/>
                        </a:rPr>
                        <a:t>Experience of planting and taking care or plants. Children learn that plants need water and sun to grow.  </a:t>
                      </a:r>
                      <a:r>
                        <a:rPr lang="en-US" sz="1200" b="0" i="0" u="none" strike="noStrike" noProof="0" dirty="0">
                          <a:solidFill>
                            <a:srgbClr val="000000"/>
                          </a:solidFill>
                          <a:effectLst/>
                          <a:latin typeface="Comic Sans MS"/>
                        </a:rPr>
                        <a:t> </a:t>
                      </a:r>
                      <a:endParaRPr lang="en-GB" sz="1200" b="0" i="0" u="none" strike="noStrike" noProof="0" dirty="0">
                        <a:solidFill>
                          <a:srgbClr val="000000"/>
                        </a:solidFill>
                        <a:effectLst/>
                        <a:latin typeface="Comic Sans MS"/>
                      </a:endParaRPr>
                    </a:p>
                    <a:p>
                      <a:pPr lvl="0" algn="l">
                        <a:buNone/>
                      </a:pPr>
                      <a:endParaRPr lang="en-US" sz="1200" b="0" i="0" u="none" strike="noStrike" noProof="0" dirty="0">
                        <a:solidFill>
                          <a:srgbClr val="000000"/>
                        </a:solidFill>
                        <a:effectLst/>
                        <a:latin typeface="Comic Sans MS"/>
                      </a:endParaRPr>
                    </a:p>
                    <a:p>
                      <a:pPr algn="l" rtl="0" fontAlgn="base"/>
                      <a:r>
                        <a:rPr lang="en-GB" sz="1200" dirty="0">
                          <a:effectLst/>
                        </a:rPr>
                        <a:t>​</a:t>
                      </a:r>
                      <a:r>
                        <a:rPr lang="en-GB" sz="1200" b="1" u="none" strike="noStrike" dirty="0">
                          <a:solidFill>
                            <a:srgbClr val="7030A0"/>
                          </a:solidFill>
                          <a:effectLst/>
                        </a:rPr>
                        <a:t>Year 1:</a:t>
                      </a:r>
                      <a:r>
                        <a:rPr lang="en-GB" sz="1200" u="none" strike="noStrike" dirty="0">
                          <a:effectLst/>
                        </a:rPr>
                        <a:t> Children are taught about a variety of common and wild plants, including deciduous and evergreen trees. All plants grow from a seed and have roots, a stem, leaves, some have a flower. Children also gain an understanding that there are 12 months in a year, 4 seasons. Spring, Summer, Autumn </a:t>
                      </a:r>
                      <a:r>
                        <a:rPr lang="en-GB" sz="1200" dirty="0">
                          <a:effectLst/>
                        </a:rPr>
                        <a:t>​</a:t>
                      </a:r>
                    </a:p>
                    <a:p>
                      <a:pPr algn="l" rtl="0" fontAlgn="base"/>
                      <a:r>
                        <a:rPr lang="en-GB" sz="1200" u="none" strike="noStrike" dirty="0">
                          <a:effectLst/>
                        </a:rPr>
                        <a:t>and Winter, 24 hours in a day that is split into day and night. Spring the days begin to get longer. </a:t>
                      </a:r>
                      <a:r>
                        <a:rPr lang="en-GB" sz="1200" dirty="0">
                          <a:effectLst/>
                        </a:rPr>
                        <a:t>​</a:t>
                      </a:r>
                    </a:p>
                    <a:p>
                      <a:pPr lvl="0" algn="l">
                        <a:buNone/>
                      </a:pPr>
                      <a:endParaRPr lang="en-GB" sz="1200" b="1" dirty="0">
                        <a:effectLst/>
                      </a:endParaRPr>
                    </a:p>
                    <a:p>
                      <a:pPr marL="0" lvl="0" indent="0" algn="l">
                        <a:buClr>
                          <a:srgbClr val="000000"/>
                        </a:buClr>
                        <a:buNone/>
                      </a:pPr>
                      <a:r>
                        <a:rPr lang="en-GB" sz="1200" b="1" dirty="0">
                          <a:solidFill>
                            <a:srgbClr val="7030A0"/>
                          </a:solidFill>
                          <a:effectLst/>
                        </a:rPr>
                        <a:t>Year 2:</a:t>
                      </a:r>
                      <a:r>
                        <a:rPr lang="en-GB" sz="1200" dirty="0">
                          <a:effectLst/>
                        </a:rPr>
                        <a:t> </a:t>
                      </a:r>
                      <a:r>
                        <a:rPr lang="en-GB" sz="1200" u="none" strike="noStrike" noProof="0" dirty="0">
                          <a:effectLst/>
                        </a:rPr>
                        <a:t> </a:t>
                      </a:r>
                      <a:r>
                        <a:rPr lang="en-US" sz="1200" u="none" strike="noStrike" noProof="0" dirty="0">
                          <a:effectLst/>
                        </a:rPr>
                        <a:t>When a plant sprouts, it grows new shoots, those shoots grow upwards from the seed or plant to find sunlight. All plants need water and sunlight to grow is taught. What seeds and bulbs need to grow, where they are found and how they grow is explored.</a:t>
                      </a:r>
                    </a:p>
                  </a:txBody>
                  <a:tcPr/>
                </a:tc>
                <a:extLst>
                  <a:ext uri="{0D108BD9-81ED-4DB2-BD59-A6C34878D82A}">
                    <a16:rowId xmlns:a16="http://schemas.microsoft.com/office/drawing/2014/main" val="3773721949"/>
                  </a:ext>
                </a:extLst>
              </a:tr>
            </a:tbl>
          </a:graphicData>
        </a:graphic>
      </p:graphicFrame>
      <p:pic>
        <p:nvPicPr>
          <p:cNvPr id="2" name="Picture 7" descr="A diagram of a plant life cycle&#10;&#10;Description automatically generated">
            <a:extLst>
              <a:ext uri="{FF2B5EF4-FFF2-40B4-BE49-F238E27FC236}">
                <a16:creationId xmlns:a16="http://schemas.microsoft.com/office/drawing/2014/main" id="{53C10DFA-BBA0-9B40-137C-3ADC249F76B2}"/>
              </a:ext>
            </a:extLst>
          </p:cNvPr>
          <p:cNvPicPr>
            <a:picLocks noChangeAspect="1"/>
          </p:cNvPicPr>
          <p:nvPr/>
        </p:nvPicPr>
        <p:blipFill>
          <a:blip r:embed="rId5"/>
          <a:stretch>
            <a:fillRect/>
          </a:stretch>
        </p:blipFill>
        <p:spPr>
          <a:xfrm>
            <a:off x="9853750" y="4668838"/>
            <a:ext cx="2269021" cy="2269021"/>
          </a:xfrm>
          <a:prstGeom prst="rect">
            <a:avLst/>
          </a:prstGeom>
        </p:spPr>
      </p:pic>
    </p:spTree>
    <p:extLst>
      <p:ext uri="{BB962C8B-B14F-4D97-AF65-F5344CB8AC3E}">
        <p14:creationId xmlns:p14="http://schemas.microsoft.com/office/powerpoint/2010/main" val="356332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55278"/>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3DBD8D01-89A2-4108-7A16-145AEDBBFEFC}"/>
              </a:ext>
            </a:extLst>
          </p:cNvPr>
          <p:cNvGraphicFramePr>
            <a:graphicFrameLocks noGrp="1"/>
          </p:cNvGraphicFramePr>
          <p:nvPr>
            <p:extLst>
              <p:ext uri="{D42A27DB-BD31-4B8C-83A1-F6EECF244321}">
                <p14:modId xmlns:p14="http://schemas.microsoft.com/office/powerpoint/2010/main" val="1845183217"/>
              </p:ext>
            </p:extLst>
          </p:nvPr>
        </p:nvGraphicFramePr>
        <p:xfrm>
          <a:off x="2544416" y="676356"/>
          <a:ext cx="6367680" cy="905320"/>
        </p:xfrm>
        <a:graphic>
          <a:graphicData uri="http://schemas.openxmlformats.org/drawingml/2006/table">
            <a:tbl>
              <a:tblPr firstRow="1" firstCol="1" bandRow="1"/>
              <a:tblGrid>
                <a:gridCol w="1417267">
                  <a:extLst>
                    <a:ext uri="{9D8B030D-6E8A-4147-A177-3AD203B41FA5}">
                      <a16:colId xmlns:a16="http://schemas.microsoft.com/office/drawing/2014/main" val="1999677362"/>
                    </a:ext>
                  </a:extLst>
                </a:gridCol>
                <a:gridCol w="1530618">
                  <a:extLst>
                    <a:ext uri="{9D8B030D-6E8A-4147-A177-3AD203B41FA5}">
                      <a16:colId xmlns:a16="http://schemas.microsoft.com/office/drawing/2014/main" val="191141342"/>
                    </a:ext>
                  </a:extLst>
                </a:gridCol>
                <a:gridCol w="1164350">
                  <a:extLst>
                    <a:ext uri="{9D8B030D-6E8A-4147-A177-3AD203B41FA5}">
                      <a16:colId xmlns:a16="http://schemas.microsoft.com/office/drawing/2014/main" val="3313019906"/>
                    </a:ext>
                  </a:extLst>
                </a:gridCol>
                <a:gridCol w="2255445">
                  <a:extLst>
                    <a:ext uri="{9D8B030D-6E8A-4147-A177-3AD203B41FA5}">
                      <a16:colId xmlns:a16="http://schemas.microsoft.com/office/drawing/2014/main" val="3961143938"/>
                    </a:ext>
                  </a:extLst>
                </a:gridCol>
              </a:tblGrid>
              <a:tr h="753544">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Year group</a:t>
                      </a:r>
                      <a:r>
                        <a:rPr lang="en-GB" sz="1800" b="1" dirty="0">
                          <a:solidFill>
                            <a:srgbClr val="7030A0"/>
                          </a:solidFill>
                          <a:effectLst/>
                          <a:latin typeface="Calibri"/>
                          <a:ea typeface="Calibri" panose="020F0502020204030204" pitchFamily="34" charset="0"/>
                          <a:cs typeface="Times New Roman"/>
                        </a:rPr>
                        <a: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600" b="1" dirty="0">
                          <a:effectLst/>
                          <a:latin typeface="Calibri"/>
                          <a:ea typeface="Calibri" panose="020F0502020204030204" pitchFamily="34" charset="0"/>
                          <a:cs typeface="Times New Roman"/>
                        </a:rPr>
                        <a:t>3</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Term</a:t>
                      </a:r>
                      <a:r>
                        <a:rPr lang="en-GB" sz="1800" b="1" dirty="0">
                          <a:solidFill>
                            <a:srgbClr val="7030A0"/>
                          </a:solidFill>
                          <a:effectLst/>
                          <a:latin typeface="Calibri"/>
                          <a:ea typeface="Calibri" panose="020F0502020204030204" pitchFamily="34" charset="0"/>
                          <a:cs typeface="Times New Roman"/>
                        </a:rPr>
                        <a: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600" b="1" dirty="0">
                          <a:effectLst/>
                          <a:latin typeface="Calibri"/>
                          <a:ea typeface="Calibri" panose="020F0502020204030204" pitchFamily="34" charset="0"/>
                          <a:cs typeface="Times New Roman"/>
                        </a:rPr>
                        <a:t>Summer 2  </a:t>
                      </a:r>
                      <a:endParaRPr lang="en-GB"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Subject:</a:t>
                      </a:r>
                      <a:endParaRPr lang="en-GB" sz="1400" b="1" dirty="0">
                        <a:effectLst/>
                        <a:latin typeface="Calibri"/>
                        <a:ea typeface="Calibri" panose="020F0502020204030204" pitchFamily="34" charset="0"/>
                        <a:cs typeface="Times New Roman"/>
                      </a:endParaRPr>
                    </a:p>
                    <a:p>
                      <a:pPr algn="ctr">
                        <a:lnSpc>
                          <a:spcPct val="107000"/>
                        </a:lnSpc>
                        <a:spcAft>
                          <a:spcPts val="800"/>
                        </a:spcAft>
                      </a:pPr>
                      <a:r>
                        <a:rPr lang="en-GB" sz="1800" b="1" dirty="0">
                          <a:effectLst/>
                          <a:latin typeface="Calibri"/>
                          <a:ea typeface="Calibri" panose="020F0502020204030204" pitchFamily="34" charset="0"/>
                          <a:cs typeface="Times New Roman"/>
                        </a:rPr>
                        <a:t>Science</a:t>
                      </a:r>
                      <a:r>
                        <a:rPr lang="en-GB" sz="1600" b="1" dirty="0">
                          <a:effectLst/>
                          <a:latin typeface="Calibri"/>
                          <a:ea typeface="Calibri" panose="020F0502020204030204" pitchFamily="34" charset="0"/>
                          <a:cs typeface="Times New Roman"/>
                        </a:rPr>
                        <a:t> </a:t>
                      </a:r>
                      <a:endParaRPr lang="en-GB" sz="1400" b="1"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800"/>
                        </a:spcAft>
                      </a:pPr>
                      <a:r>
                        <a:rPr lang="en-GB" sz="1800" b="1" u="sng" dirty="0">
                          <a:solidFill>
                            <a:srgbClr val="7030A0"/>
                          </a:solidFill>
                          <a:effectLst/>
                          <a:latin typeface="Calibri"/>
                          <a:ea typeface="Calibri" panose="020F0502020204030204" pitchFamily="34" charset="0"/>
                          <a:cs typeface="Times New Roman"/>
                        </a:rPr>
                        <a:t>Topic:</a:t>
                      </a:r>
                    </a:p>
                    <a:p>
                      <a:pPr algn="ctr">
                        <a:lnSpc>
                          <a:spcPct val="107000"/>
                        </a:lnSpc>
                        <a:spcAft>
                          <a:spcPts val="800"/>
                        </a:spcAft>
                      </a:pPr>
                      <a:r>
                        <a:rPr lang="en-GB" sz="1600" b="1" u="none" dirty="0">
                          <a:solidFill>
                            <a:schemeClr val="tx1"/>
                          </a:solidFill>
                          <a:effectLst/>
                          <a:latin typeface="Calibri"/>
                          <a:ea typeface="Calibri" panose="020F0502020204030204" pitchFamily="34" charset="0"/>
                          <a:cs typeface="Times New Roman"/>
                        </a:rPr>
                        <a:t>Animals including humans </a:t>
                      </a:r>
                      <a:endParaRPr lang="en-GB" sz="1200" b="1" u="none">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61031030"/>
                  </a:ext>
                </a:extLst>
              </a:tr>
            </a:tbl>
          </a:graphicData>
        </a:graphic>
      </p:graphicFrame>
      <p:graphicFrame>
        <p:nvGraphicFramePr>
          <p:cNvPr id="5" name="Table 4">
            <a:extLst>
              <a:ext uri="{FF2B5EF4-FFF2-40B4-BE49-F238E27FC236}">
                <a16:creationId xmlns:a16="http://schemas.microsoft.com/office/drawing/2014/main" id="{71C99934-E433-4C85-DC37-7198451BC812}"/>
              </a:ext>
            </a:extLst>
          </p:cNvPr>
          <p:cNvGraphicFramePr>
            <a:graphicFrameLocks noGrp="1"/>
          </p:cNvGraphicFramePr>
          <p:nvPr>
            <p:extLst>
              <p:ext uri="{D42A27DB-BD31-4B8C-83A1-F6EECF244321}">
                <p14:modId xmlns:p14="http://schemas.microsoft.com/office/powerpoint/2010/main" val="2635604004"/>
              </p:ext>
            </p:extLst>
          </p:nvPr>
        </p:nvGraphicFramePr>
        <p:xfrm>
          <a:off x="5515816" y="1745671"/>
          <a:ext cx="3814433" cy="1868170"/>
        </p:xfrm>
        <a:graphic>
          <a:graphicData uri="http://schemas.openxmlformats.org/drawingml/2006/table">
            <a:tbl>
              <a:tblPr firstRow="1" firstCol="1" bandRow="1"/>
              <a:tblGrid>
                <a:gridCol w="3814433">
                  <a:extLst>
                    <a:ext uri="{9D8B030D-6E8A-4147-A177-3AD203B41FA5}">
                      <a16:colId xmlns:a16="http://schemas.microsoft.com/office/drawing/2014/main" val="1733099692"/>
                    </a:ext>
                  </a:extLst>
                </a:gridCol>
              </a:tblGrid>
              <a:tr h="216844">
                <a:tc>
                  <a:txBody>
                    <a:bodyPr/>
                    <a:lstStyle/>
                    <a:p>
                      <a:pPr>
                        <a:lnSpc>
                          <a:spcPct val="107000"/>
                        </a:lnSpc>
                        <a:spcAft>
                          <a:spcPts val="800"/>
                        </a:spcAft>
                      </a:pPr>
                      <a:r>
                        <a:rPr lang="en-GB" sz="1600" b="1" dirty="0">
                          <a:solidFill>
                            <a:srgbClr val="7030A0"/>
                          </a:solidFill>
                          <a:effectLst/>
                          <a:latin typeface="Calibri"/>
                          <a:ea typeface="Calibri"/>
                          <a:cs typeface="Times New Roman"/>
                        </a:rPr>
                        <a:t>Key vocabulary and definitions:</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5714983"/>
                  </a:ext>
                </a:extLst>
              </a:tr>
              <a:tr h="1572116">
                <a:tc>
                  <a:txBody>
                    <a:bodyPr/>
                    <a:lstStyle/>
                    <a:p>
                      <a:pPr algn="l" rtl="0" fontAlgn="base">
                        <a:buFont typeface="Arial" panose="020B0604020202020204" pitchFamily="34" charset="0"/>
                        <a:buChar char="•"/>
                      </a:pPr>
                      <a:r>
                        <a:rPr lang="en-US" sz="1600" b="1" i="0" dirty="0">
                          <a:solidFill>
                            <a:srgbClr val="000000"/>
                          </a:solidFill>
                          <a:effectLst/>
                          <a:latin typeface="Calibri"/>
                        </a:rPr>
                        <a:t>Nutrition</a:t>
                      </a:r>
                      <a:r>
                        <a:rPr lang="en-US" sz="1600" b="0" i="0" dirty="0">
                          <a:solidFill>
                            <a:srgbClr val="000000"/>
                          </a:solidFill>
                          <a:effectLst/>
                          <a:latin typeface="Calibri"/>
                        </a:rPr>
                        <a:t>- getting the right food for growth and development </a:t>
                      </a:r>
                    </a:p>
                    <a:p>
                      <a:pPr algn="l" rtl="0" fontAlgn="base">
                        <a:buFont typeface="Arial" panose="020B0604020202020204" pitchFamily="34" charset="0"/>
                        <a:buChar char="•"/>
                      </a:pPr>
                      <a:r>
                        <a:rPr lang="en-US" sz="1600" b="1" i="0" dirty="0">
                          <a:solidFill>
                            <a:srgbClr val="000000"/>
                          </a:solidFill>
                          <a:effectLst/>
                          <a:latin typeface="Calibri"/>
                        </a:rPr>
                        <a:t>Skeleton</a:t>
                      </a:r>
                      <a:r>
                        <a:rPr lang="en-US" sz="1600" b="0" i="0" dirty="0">
                          <a:solidFill>
                            <a:srgbClr val="000000"/>
                          </a:solidFill>
                          <a:effectLst/>
                          <a:latin typeface="Calibri"/>
                        </a:rPr>
                        <a:t>- bones inside a body </a:t>
                      </a:r>
                    </a:p>
                    <a:p>
                      <a:pPr algn="l" rtl="0" fontAlgn="base">
                        <a:buFont typeface="Arial" panose="020B0604020202020204" pitchFamily="34" charset="0"/>
                        <a:buChar char="•"/>
                      </a:pPr>
                      <a:r>
                        <a:rPr lang="en-US" sz="1600" b="1" i="0" dirty="0">
                          <a:solidFill>
                            <a:srgbClr val="000000"/>
                          </a:solidFill>
                          <a:effectLst/>
                          <a:latin typeface="Calibri"/>
                        </a:rPr>
                        <a:t>Muscles- </a:t>
                      </a:r>
                      <a:r>
                        <a:rPr lang="en-US" sz="1600" b="0" i="0" dirty="0">
                          <a:solidFill>
                            <a:srgbClr val="000000"/>
                          </a:solidFill>
                          <a:effectLst/>
                          <a:latin typeface="Calibri"/>
                        </a:rPr>
                        <a:t>help your body to move</a:t>
                      </a:r>
                      <a:endParaRPr lang="en-US" sz="1600" b="1" i="0" dirty="0">
                        <a:solidFill>
                          <a:srgbClr val="000000"/>
                        </a:solidFill>
                        <a:effectLst/>
                        <a:latin typeface="Calibri"/>
                      </a:endParaRPr>
                    </a:p>
                    <a:p>
                      <a:pPr algn="l" rtl="0" fontAlgn="base">
                        <a:buFont typeface="Arial" panose="020B0604020202020204" pitchFamily="34" charset="0"/>
                        <a:buChar char="•"/>
                      </a:pPr>
                      <a:r>
                        <a:rPr lang="en-US" sz="1600" b="1" i="0" dirty="0">
                          <a:solidFill>
                            <a:srgbClr val="000000"/>
                          </a:solidFill>
                          <a:effectLst/>
                          <a:latin typeface="Calibri"/>
                        </a:rPr>
                        <a:t>Vertebrate</a:t>
                      </a:r>
                      <a:r>
                        <a:rPr lang="en-US" sz="1600" b="0" i="0" dirty="0">
                          <a:solidFill>
                            <a:srgbClr val="000000"/>
                          </a:solidFill>
                          <a:effectLst/>
                          <a:latin typeface="Calibri"/>
                        </a:rPr>
                        <a:t>- animal with a backbone  </a:t>
                      </a:r>
                    </a:p>
                    <a:p>
                      <a:pPr algn="l" rtl="0" fontAlgn="base">
                        <a:buFont typeface="Arial" panose="020B0604020202020204" pitchFamily="34" charset="0"/>
                        <a:buChar char="•"/>
                      </a:pPr>
                      <a:r>
                        <a:rPr lang="en-US" sz="1600" b="1" i="0" dirty="0">
                          <a:solidFill>
                            <a:srgbClr val="000000"/>
                          </a:solidFill>
                          <a:effectLst/>
                          <a:latin typeface="Calibri"/>
                        </a:rPr>
                        <a:t>Invertebrate</a:t>
                      </a:r>
                      <a:r>
                        <a:rPr lang="en-US" sz="1600" b="0" i="0" dirty="0">
                          <a:solidFill>
                            <a:srgbClr val="000000"/>
                          </a:solidFill>
                          <a:effectLst/>
                          <a:latin typeface="Calibri"/>
                        </a:rPr>
                        <a:t>- animal without a backbone </a:t>
                      </a:r>
                    </a:p>
                    <a:p>
                      <a:pPr>
                        <a:lnSpc>
                          <a:spcPct val="107000"/>
                        </a:lnSpc>
                        <a:spcAft>
                          <a:spcPts val="800"/>
                        </a:spcAft>
                      </a:pPr>
                      <a:endParaRPr lang="en-GB" sz="1000" dirty="0">
                        <a:solidFill>
                          <a:srgbClr val="FF0000"/>
                        </a:solidFill>
                        <a:effectLst/>
                        <a:latin typeface="Calibri"/>
                        <a:ea typeface="Calibri"/>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1947113"/>
                  </a:ext>
                </a:extLst>
              </a:tr>
            </a:tbl>
          </a:graphicData>
        </a:graphic>
      </p:graphicFrame>
      <p:graphicFrame>
        <p:nvGraphicFramePr>
          <p:cNvPr id="7" name="Table 6">
            <a:extLst>
              <a:ext uri="{FF2B5EF4-FFF2-40B4-BE49-F238E27FC236}">
                <a16:creationId xmlns:a16="http://schemas.microsoft.com/office/drawing/2014/main" id="{0BF29763-9969-13CB-FBDA-6748BC548086}"/>
              </a:ext>
            </a:extLst>
          </p:cNvPr>
          <p:cNvGraphicFramePr>
            <a:graphicFrameLocks noGrp="1"/>
          </p:cNvGraphicFramePr>
          <p:nvPr>
            <p:extLst>
              <p:ext uri="{D42A27DB-BD31-4B8C-83A1-F6EECF244321}">
                <p14:modId xmlns:p14="http://schemas.microsoft.com/office/powerpoint/2010/main" val="2409349866"/>
              </p:ext>
            </p:extLst>
          </p:nvPr>
        </p:nvGraphicFramePr>
        <p:xfrm>
          <a:off x="6604000" y="3721652"/>
          <a:ext cx="5331603" cy="2889631"/>
        </p:xfrm>
        <a:graphic>
          <a:graphicData uri="http://schemas.openxmlformats.org/drawingml/2006/table">
            <a:tbl>
              <a:tblPr firstRow="1" firstCol="1" bandRow="1"/>
              <a:tblGrid>
                <a:gridCol w="5331603">
                  <a:extLst>
                    <a:ext uri="{9D8B030D-6E8A-4147-A177-3AD203B41FA5}">
                      <a16:colId xmlns:a16="http://schemas.microsoft.com/office/drawing/2014/main" val="1239851371"/>
                    </a:ext>
                  </a:extLst>
                </a:gridCol>
              </a:tblGrid>
              <a:tr h="218992">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6300624"/>
                  </a:ext>
                </a:extLst>
              </a:tr>
              <a:tr h="2627907">
                <a:tc>
                  <a:txBody>
                    <a:bodyPr/>
                    <a:lstStyle/>
                    <a:p>
                      <a:pPr algn="l" rtl="0" fontAlgn="base">
                        <a:buFont typeface="Arial" panose="020B0604020202020204" pitchFamily="34" charset="0"/>
                        <a:buChar char="•"/>
                      </a:pPr>
                      <a:r>
                        <a:rPr lang="en-GB" sz="1800" dirty="0">
                          <a:effectLst/>
                          <a:latin typeface="Calibri"/>
                          <a:ea typeface="Calibri" panose="020F0502020204030204" pitchFamily="34" charset="0"/>
                          <a:cs typeface="Times New Roman"/>
                        </a:rPr>
                        <a:t> </a:t>
                      </a:r>
                      <a:r>
                        <a:rPr lang="en-US" sz="1600" b="0" i="0" dirty="0">
                          <a:solidFill>
                            <a:srgbClr val="000000"/>
                          </a:solidFill>
                          <a:effectLst/>
                          <a:latin typeface="Calibri"/>
                        </a:rPr>
                        <a:t>Humans need the correct nutrition to be able to grow and develop. We get out nutrients from the food we eat</a:t>
                      </a:r>
                    </a:p>
                    <a:p>
                      <a:pPr lvl="0" algn="l">
                        <a:buFont typeface="Arial" panose="020B0604020202020204" pitchFamily="34" charset="0"/>
                        <a:buChar char="•"/>
                      </a:pPr>
                      <a:r>
                        <a:rPr lang="en-US" sz="1600" b="0" i="0" dirty="0">
                          <a:solidFill>
                            <a:srgbClr val="000000"/>
                          </a:solidFill>
                          <a:effectLst/>
                          <a:latin typeface="Calibri"/>
                        </a:rPr>
                        <a:t>The nutrients our bodies need to grow and function include carbohydrates, protein, fats, vitamins and minerals </a:t>
                      </a:r>
                    </a:p>
                    <a:p>
                      <a:pPr algn="l" rtl="0" fontAlgn="base">
                        <a:buFont typeface="Arial" panose="020B0604020202020204" pitchFamily="34" charset="0"/>
                        <a:buChar char="•"/>
                      </a:pPr>
                      <a:r>
                        <a:rPr lang="en-US" sz="1600" b="0" i="0" dirty="0">
                          <a:solidFill>
                            <a:srgbClr val="000000"/>
                          </a:solidFill>
                          <a:effectLst/>
                          <a:latin typeface="Calibri"/>
                        </a:rPr>
                        <a:t>A skeleton supports and shapes our body  </a:t>
                      </a:r>
                    </a:p>
                    <a:p>
                      <a:pPr algn="l" rtl="0" fontAlgn="base">
                        <a:buFont typeface="Arial" panose="020B0604020202020204" pitchFamily="34" charset="0"/>
                        <a:buChar char="•"/>
                      </a:pPr>
                      <a:r>
                        <a:rPr lang="en-US" sz="1600" b="0" i="0" dirty="0">
                          <a:solidFill>
                            <a:srgbClr val="000000"/>
                          </a:solidFill>
                          <a:effectLst/>
                          <a:latin typeface="Calibri"/>
                        </a:rPr>
                        <a:t>A skeleton protects our vital organ, such as our brain, heart and lungs  </a:t>
                      </a:r>
                    </a:p>
                    <a:p>
                      <a:pPr algn="l" rtl="0" fontAlgn="base">
                        <a:buFont typeface="Arial" panose="020B0604020202020204" pitchFamily="34" charset="0"/>
                        <a:buChar char="•"/>
                      </a:pPr>
                      <a:r>
                        <a:rPr lang="en-US" sz="1600" b="0" i="0" dirty="0">
                          <a:solidFill>
                            <a:srgbClr val="000000"/>
                          </a:solidFill>
                          <a:effectLst/>
                          <a:latin typeface="Calibri"/>
                        </a:rPr>
                        <a:t>Our muscles move body parts by contracting and relaxing </a:t>
                      </a:r>
                    </a:p>
                    <a:p>
                      <a:pPr algn="l" rtl="0" fontAlgn="base">
                        <a:buFont typeface="Arial" panose="020B0604020202020204" pitchFamily="34" charset="0"/>
                        <a:buChar char="•"/>
                      </a:pPr>
                      <a:r>
                        <a:rPr lang="en-US" sz="1600" b="0" i="0" dirty="0">
                          <a:solidFill>
                            <a:srgbClr val="000000"/>
                          </a:solidFill>
                          <a:effectLst/>
                          <a:latin typeface="Calibri"/>
                        </a:rPr>
                        <a:t>Vertebrates include fish, birds and mammals  </a:t>
                      </a:r>
                    </a:p>
                    <a:p>
                      <a:pPr algn="l" rtl="0" fontAlgn="base">
                        <a:buFont typeface="Arial" panose="020B0604020202020204" pitchFamily="34" charset="0"/>
                        <a:buChar char="•"/>
                      </a:pPr>
                      <a:r>
                        <a:rPr lang="en-US" sz="1600" b="0" i="0" dirty="0">
                          <a:solidFill>
                            <a:srgbClr val="000000"/>
                          </a:solidFill>
                          <a:effectLst/>
                          <a:latin typeface="Calibri"/>
                        </a:rPr>
                        <a:t>Invertebrates include spiders, worms, snails and crabs  </a:t>
                      </a:r>
                    </a:p>
                    <a:p>
                      <a:pPr>
                        <a:lnSpc>
                          <a:spcPct val="107000"/>
                        </a:lnSpc>
                        <a:spcAft>
                          <a:spcPts val="80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6044173"/>
                  </a:ext>
                </a:extLst>
              </a:tr>
            </a:tbl>
          </a:graphicData>
        </a:graphic>
      </p:graphicFrame>
      <p:pic>
        <p:nvPicPr>
          <p:cNvPr id="24" name="Picture 23">
            <a:extLst>
              <a:ext uri="{FF2B5EF4-FFF2-40B4-BE49-F238E27FC236}">
                <a16:creationId xmlns:a16="http://schemas.microsoft.com/office/drawing/2014/main" id="{7FBF1FA1-F9C8-FDB3-0482-168D9B726AF0}"/>
              </a:ext>
            </a:extLst>
          </p:cNvPr>
          <p:cNvPicPr>
            <a:picLocks noChangeAspect="1"/>
          </p:cNvPicPr>
          <p:nvPr/>
        </p:nvPicPr>
        <p:blipFill>
          <a:blip r:embed="rId2"/>
          <a:stretch>
            <a:fillRect/>
          </a:stretch>
        </p:blipFill>
        <p:spPr>
          <a:xfrm>
            <a:off x="3045245" y="1634205"/>
            <a:ext cx="2362170" cy="5008675"/>
          </a:xfrm>
          <a:prstGeom prst="rect">
            <a:avLst/>
          </a:prstGeom>
        </p:spPr>
      </p:pic>
      <p:pic>
        <p:nvPicPr>
          <p:cNvPr id="26" name="Picture 25">
            <a:extLst>
              <a:ext uri="{FF2B5EF4-FFF2-40B4-BE49-F238E27FC236}">
                <a16:creationId xmlns:a16="http://schemas.microsoft.com/office/drawing/2014/main" id="{0C0FEE8C-DC07-580A-D0AC-5B96C56A73CA}"/>
              </a:ext>
            </a:extLst>
          </p:cNvPr>
          <p:cNvPicPr>
            <a:picLocks noChangeAspect="1"/>
          </p:cNvPicPr>
          <p:nvPr/>
        </p:nvPicPr>
        <p:blipFill>
          <a:blip r:embed="rId3"/>
          <a:stretch>
            <a:fillRect/>
          </a:stretch>
        </p:blipFill>
        <p:spPr>
          <a:xfrm>
            <a:off x="4805519" y="4464362"/>
            <a:ext cx="1453391" cy="2493128"/>
          </a:xfrm>
          <a:prstGeom prst="rect">
            <a:avLst/>
          </a:prstGeom>
        </p:spPr>
      </p:pic>
      <p:pic>
        <p:nvPicPr>
          <p:cNvPr id="28" name="Picture 27">
            <a:extLst>
              <a:ext uri="{FF2B5EF4-FFF2-40B4-BE49-F238E27FC236}">
                <a16:creationId xmlns:a16="http://schemas.microsoft.com/office/drawing/2014/main" id="{8B907061-964A-DC0D-B026-6FA607933636}"/>
              </a:ext>
            </a:extLst>
          </p:cNvPr>
          <p:cNvPicPr>
            <a:picLocks noChangeAspect="1"/>
          </p:cNvPicPr>
          <p:nvPr/>
        </p:nvPicPr>
        <p:blipFill>
          <a:blip r:embed="rId4"/>
          <a:stretch>
            <a:fillRect/>
          </a:stretch>
        </p:blipFill>
        <p:spPr>
          <a:xfrm>
            <a:off x="9047629" y="227806"/>
            <a:ext cx="1942027" cy="982111"/>
          </a:xfrm>
          <a:prstGeom prst="rect">
            <a:avLst/>
          </a:prstGeom>
        </p:spPr>
      </p:pic>
      <p:pic>
        <p:nvPicPr>
          <p:cNvPr id="30" name="Picture 29">
            <a:extLst>
              <a:ext uri="{FF2B5EF4-FFF2-40B4-BE49-F238E27FC236}">
                <a16:creationId xmlns:a16="http://schemas.microsoft.com/office/drawing/2014/main" id="{3FC1DBFB-090E-0C70-1403-3FE2B4FF213C}"/>
              </a:ext>
            </a:extLst>
          </p:cNvPr>
          <p:cNvPicPr>
            <a:picLocks noChangeAspect="1"/>
          </p:cNvPicPr>
          <p:nvPr/>
        </p:nvPicPr>
        <p:blipFill>
          <a:blip r:embed="rId5"/>
          <a:stretch>
            <a:fillRect/>
          </a:stretch>
        </p:blipFill>
        <p:spPr>
          <a:xfrm>
            <a:off x="9502202" y="1604144"/>
            <a:ext cx="1423025" cy="981065"/>
          </a:xfrm>
          <a:prstGeom prst="rect">
            <a:avLst/>
          </a:prstGeom>
        </p:spPr>
      </p:pic>
      <p:pic>
        <p:nvPicPr>
          <p:cNvPr id="32" name="Picture 31">
            <a:extLst>
              <a:ext uri="{FF2B5EF4-FFF2-40B4-BE49-F238E27FC236}">
                <a16:creationId xmlns:a16="http://schemas.microsoft.com/office/drawing/2014/main" id="{B123F47A-0164-7009-8986-ABE6727CA2B9}"/>
              </a:ext>
            </a:extLst>
          </p:cNvPr>
          <p:cNvPicPr>
            <a:picLocks noChangeAspect="1"/>
          </p:cNvPicPr>
          <p:nvPr/>
        </p:nvPicPr>
        <p:blipFill>
          <a:blip r:embed="rId6"/>
          <a:stretch>
            <a:fillRect/>
          </a:stretch>
        </p:blipFill>
        <p:spPr>
          <a:xfrm>
            <a:off x="10989274" y="1814535"/>
            <a:ext cx="1174324" cy="1730684"/>
          </a:xfrm>
          <a:prstGeom prst="rect">
            <a:avLst/>
          </a:prstGeom>
        </p:spPr>
      </p:pic>
      <p:pic>
        <p:nvPicPr>
          <p:cNvPr id="34" name="Picture 33">
            <a:extLst>
              <a:ext uri="{FF2B5EF4-FFF2-40B4-BE49-F238E27FC236}">
                <a16:creationId xmlns:a16="http://schemas.microsoft.com/office/drawing/2014/main" id="{5A18A2AC-A0F0-B242-1AAC-F30C7BD6D851}"/>
              </a:ext>
            </a:extLst>
          </p:cNvPr>
          <p:cNvPicPr>
            <a:picLocks noChangeAspect="1"/>
          </p:cNvPicPr>
          <p:nvPr/>
        </p:nvPicPr>
        <p:blipFill>
          <a:blip r:embed="rId7"/>
          <a:stretch>
            <a:fillRect/>
          </a:stretch>
        </p:blipFill>
        <p:spPr>
          <a:xfrm>
            <a:off x="166978" y="632346"/>
            <a:ext cx="1174450" cy="1102357"/>
          </a:xfrm>
          <a:prstGeom prst="rect">
            <a:avLst/>
          </a:prstGeom>
        </p:spPr>
      </p:pic>
      <p:pic>
        <p:nvPicPr>
          <p:cNvPr id="36" name="Picture 35">
            <a:extLst>
              <a:ext uri="{FF2B5EF4-FFF2-40B4-BE49-F238E27FC236}">
                <a16:creationId xmlns:a16="http://schemas.microsoft.com/office/drawing/2014/main" id="{13EC86C1-B5F0-EF65-0B78-E23BC000E36F}"/>
              </a:ext>
            </a:extLst>
          </p:cNvPr>
          <p:cNvPicPr>
            <a:picLocks noChangeAspect="1"/>
          </p:cNvPicPr>
          <p:nvPr/>
        </p:nvPicPr>
        <p:blipFill>
          <a:blip r:embed="rId8"/>
          <a:stretch>
            <a:fillRect/>
          </a:stretch>
        </p:blipFill>
        <p:spPr>
          <a:xfrm>
            <a:off x="10992704" y="-123520"/>
            <a:ext cx="1165754" cy="1681007"/>
          </a:xfrm>
          <a:prstGeom prst="rect">
            <a:avLst/>
          </a:prstGeom>
        </p:spPr>
      </p:pic>
      <p:graphicFrame>
        <p:nvGraphicFramePr>
          <p:cNvPr id="3" name="Table 2">
            <a:extLst>
              <a:ext uri="{FF2B5EF4-FFF2-40B4-BE49-F238E27FC236}">
                <a16:creationId xmlns:a16="http://schemas.microsoft.com/office/drawing/2014/main" id="{54FAAFCA-85DF-E469-0129-FD214378FD88}"/>
              </a:ext>
            </a:extLst>
          </p:cNvPr>
          <p:cNvGraphicFramePr>
            <a:graphicFrameLocks noGrp="1"/>
          </p:cNvGraphicFramePr>
          <p:nvPr>
            <p:extLst>
              <p:ext uri="{D42A27DB-BD31-4B8C-83A1-F6EECF244321}">
                <p14:modId xmlns:p14="http://schemas.microsoft.com/office/powerpoint/2010/main" val="1981282975"/>
              </p:ext>
            </p:extLst>
          </p:nvPr>
        </p:nvGraphicFramePr>
        <p:xfrm>
          <a:off x="236772" y="1871167"/>
          <a:ext cx="2735930" cy="4632960"/>
        </p:xfrm>
        <a:graphic>
          <a:graphicData uri="http://schemas.openxmlformats.org/drawingml/2006/table">
            <a:tbl>
              <a:tblPr firstRow="1" bandRow="1">
                <a:tableStyleId>{5940675A-B579-460E-94D1-54222C63F5DA}</a:tableStyleId>
              </a:tblPr>
              <a:tblGrid>
                <a:gridCol w="2735930">
                  <a:extLst>
                    <a:ext uri="{9D8B030D-6E8A-4147-A177-3AD203B41FA5}">
                      <a16:colId xmlns:a16="http://schemas.microsoft.com/office/drawing/2014/main" val="1066359667"/>
                    </a:ext>
                  </a:extLst>
                </a:gridCol>
              </a:tblGrid>
              <a:tr h="134407">
                <a:tc>
                  <a:txBody>
                    <a:bodyPr/>
                    <a:lstStyle/>
                    <a:p>
                      <a:pPr algn="l" rtl="0" fontAlgn="base"/>
                      <a:r>
                        <a:rPr lang="en-GB" sz="1400" b="1" dirty="0">
                          <a:solidFill>
                            <a:srgbClr val="7030A0"/>
                          </a:solidFill>
                          <a:effectLst/>
                          <a:latin typeface="Calibri"/>
                        </a:rPr>
                        <a:t>Prior Learning​</a:t>
                      </a:r>
                    </a:p>
                  </a:txBody>
                  <a:tcPr/>
                </a:tc>
                <a:extLst>
                  <a:ext uri="{0D108BD9-81ED-4DB2-BD59-A6C34878D82A}">
                    <a16:rowId xmlns:a16="http://schemas.microsoft.com/office/drawing/2014/main" val="875456479"/>
                  </a:ext>
                </a:extLst>
              </a:tr>
              <a:tr h="1075268">
                <a:tc>
                  <a:txBody>
                    <a:bodyPr/>
                    <a:lstStyle/>
                    <a:p>
                      <a:pPr algn="l" rtl="0" fontAlgn="base"/>
                      <a:endParaRPr lang="en-GB" sz="1400" b="1" dirty="0">
                        <a:effectLst/>
                        <a:latin typeface="Calibri"/>
                      </a:endParaRPr>
                    </a:p>
                    <a:p>
                      <a:pPr lvl="0" algn="l">
                        <a:buNone/>
                      </a:pPr>
                      <a:r>
                        <a:rPr lang="en-GB" sz="1100" b="1" dirty="0">
                          <a:solidFill>
                            <a:srgbClr val="7030A0"/>
                          </a:solidFill>
                          <a:effectLst/>
                          <a:latin typeface="Calibri"/>
                        </a:rPr>
                        <a:t>EYFS</a:t>
                      </a:r>
                      <a:r>
                        <a:rPr lang="en-GB" sz="1100" b="1" dirty="0">
                          <a:effectLst/>
                          <a:latin typeface="Calibri"/>
                        </a:rPr>
                        <a:t>:</a:t>
                      </a:r>
                      <a:r>
                        <a:rPr lang="en-GB" sz="1100" dirty="0">
                          <a:effectLst/>
                          <a:latin typeface="Calibri"/>
                        </a:rPr>
                        <a:t> </a:t>
                      </a:r>
                      <a:r>
                        <a:rPr lang="en-GB" sz="1100" u="none" strike="noStrike" dirty="0">
                          <a:effectLst/>
                          <a:latin typeface="Calibri"/>
                        </a:rPr>
                        <a:t>The five senses are sight, touch, taste, smell, hearing (supporting the use of the FANTASTICS)</a:t>
                      </a:r>
                      <a:r>
                        <a:rPr lang="en-GB" sz="1100" dirty="0">
                          <a:effectLst/>
                          <a:latin typeface="Calibri"/>
                        </a:rPr>
                        <a:t>​</a:t>
                      </a:r>
                    </a:p>
                    <a:p>
                      <a:pPr algn="l" rtl="0" fontAlgn="base"/>
                      <a:r>
                        <a:rPr lang="en-GB" sz="1100" dirty="0">
                          <a:effectLst/>
                          <a:latin typeface="Calibri"/>
                        </a:rPr>
                        <a:t>​</a:t>
                      </a:r>
                    </a:p>
                    <a:p>
                      <a:pPr algn="l" rtl="0" fontAlgn="base"/>
                      <a:r>
                        <a:rPr lang="en-GB" sz="1100" b="1" dirty="0">
                          <a:solidFill>
                            <a:srgbClr val="7030A0"/>
                          </a:solidFill>
                          <a:effectLst/>
                          <a:latin typeface="Calibri"/>
                        </a:rPr>
                        <a:t>Year 1:</a:t>
                      </a:r>
                      <a:r>
                        <a:rPr lang="en-GB" sz="1100" dirty="0">
                          <a:solidFill>
                            <a:srgbClr val="7030A0"/>
                          </a:solidFill>
                          <a:effectLst/>
                          <a:latin typeface="Calibri"/>
                        </a:rPr>
                        <a:t> </a:t>
                      </a:r>
                      <a:r>
                        <a:rPr lang="en-GB" sz="1100" u="none" strike="noStrike" dirty="0">
                          <a:effectLst/>
                          <a:latin typeface="Calibri"/>
                        </a:rPr>
                        <a:t>Humans are mammals and have 2 hands to touch, two ears to hear, one nose to smell, two eyes </a:t>
                      </a:r>
                      <a:r>
                        <a:rPr lang="en-GB" sz="1100" u="none" strike="noStrike">
                          <a:effectLst/>
                          <a:latin typeface="Calibri"/>
                        </a:rPr>
                        <a:t>to see and a tongue to taste.  A person has </a:t>
                      </a:r>
                      <a:r>
                        <a:rPr lang="en-GB" sz="1100" u="none" strike="noStrike" dirty="0">
                          <a:effectLst/>
                          <a:latin typeface="Calibri"/>
                        </a:rPr>
                        <a:t>a head, nose, ears, neck, shoulders, arms, elbows and wrists, hand back, chest, hip and legs, knee, ankles, feet. Alongside this, humans need a healthy diet to grow.</a:t>
                      </a:r>
                      <a:r>
                        <a:rPr lang="en-GB" sz="1100" dirty="0">
                          <a:effectLst/>
                          <a:latin typeface="Calibri"/>
                        </a:rPr>
                        <a:t>​</a:t>
                      </a:r>
                    </a:p>
                    <a:p>
                      <a:pPr lvl="0" algn="l">
                        <a:buNone/>
                      </a:pPr>
                      <a:endParaRPr lang="en-GB" sz="1100" dirty="0">
                        <a:effectLst/>
                        <a:latin typeface="Calibri"/>
                      </a:endParaRPr>
                    </a:p>
                    <a:p>
                      <a:pPr marL="0" lvl="0" indent="0" algn="l">
                        <a:buClr>
                          <a:srgbClr val="000000"/>
                        </a:buClr>
                        <a:buNone/>
                      </a:pPr>
                      <a:r>
                        <a:rPr lang="en-GB" sz="1100" b="1" dirty="0">
                          <a:solidFill>
                            <a:srgbClr val="7030A0"/>
                          </a:solidFill>
                          <a:effectLst/>
                          <a:latin typeface="Calibri"/>
                        </a:rPr>
                        <a:t>Year 2:</a:t>
                      </a:r>
                      <a:r>
                        <a:rPr lang="en-GB" sz="1100" dirty="0">
                          <a:effectLst/>
                          <a:latin typeface="Calibri"/>
                        </a:rPr>
                        <a:t>  Children explore what food is healthy and unhealthy. The importance of </a:t>
                      </a:r>
                      <a:r>
                        <a:rPr lang="en-US" sz="1100" b="0" i="0" u="none" strike="noStrike" noProof="0" dirty="0">
                          <a:solidFill>
                            <a:srgbClr val="000000"/>
                          </a:solidFill>
                          <a:effectLst/>
                          <a:latin typeface="Calibri"/>
                        </a:rPr>
                        <a:t>exercise is also acknowledged and what happens to our heart when we exercise. Hygiene and </a:t>
                      </a:r>
                      <a:r>
                        <a:rPr lang="en-US" sz="1100" b="0" i="0" u="none" strike="noStrike" noProof="0">
                          <a:solidFill>
                            <a:srgbClr val="000000"/>
                          </a:solidFill>
                          <a:effectLst/>
                          <a:latin typeface="Calibri"/>
                        </a:rPr>
                        <a:t>its</a:t>
                      </a:r>
                      <a:r>
                        <a:rPr lang="en-US" sz="1100" b="0" i="0" u="none" strike="noStrike" noProof="0" dirty="0">
                          <a:solidFill>
                            <a:srgbClr val="000000"/>
                          </a:solidFill>
                          <a:effectLst/>
                          <a:latin typeface="Calibri"/>
                        </a:rPr>
                        <a:t> importance is also discussed. . </a:t>
                      </a:r>
                      <a:r>
                        <a:rPr lang="en-GB" sz="1100" b="0" i="0" u="none" strike="noStrike" noProof="0" dirty="0">
                          <a:solidFill>
                            <a:srgbClr val="000000"/>
                          </a:solidFill>
                          <a:effectLst/>
                          <a:latin typeface="Calibri"/>
                        </a:rPr>
                        <a:t>To grow into a healthy adult, we must eat the right types of food in the right amount and exercise. To stay alive, all humans have three basic needs for survival: water, food and air. The importance of teeth (brushing teeth)  is also touched upon.</a:t>
                      </a:r>
                      <a:endParaRPr lang="en-US" sz="1100" b="0" i="0" u="none" strike="noStrike" noProof="0" dirty="0">
                        <a:solidFill>
                          <a:srgbClr val="000000"/>
                        </a:solidFill>
                        <a:effectLst/>
                        <a:latin typeface="Calibri"/>
                      </a:endParaRPr>
                    </a:p>
                  </a:txBody>
                  <a:tcPr/>
                </a:tc>
                <a:extLst>
                  <a:ext uri="{0D108BD9-81ED-4DB2-BD59-A6C34878D82A}">
                    <a16:rowId xmlns:a16="http://schemas.microsoft.com/office/drawing/2014/main" val="2618808"/>
                  </a:ext>
                </a:extLst>
              </a:tr>
            </a:tbl>
          </a:graphicData>
        </a:graphic>
      </p:graphicFrame>
    </p:spTree>
    <p:extLst>
      <p:ext uri="{BB962C8B-B14F-4D97-AF65-F5344CB8AC3E}">
        <p14:creationId xmlns:p14="http://schemas.microsoft.com/office/powerpoint/2010/main" val="621355628"/>
      </p:ext>
    </p:extLst>
  </p:cSld>
  <p:clrMapOvr>
    <a:masterClrMapping/>
  </p:clrMapOvr>
</p:sld>
</file>

<file path=ppt/theme/theme1.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E Wallen</DisplayName>
        <AccountId>352</AccountId>
        <AccountType/>
      </UserInfo>
    </SharedWithUsers>
    <MediaLengthInSeconds xmlns="8b73fee4-4ac8-4f88-ad2e-4ab6413e1b1c"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6F2C095-FF64-4EC8-8D75-90B48CA20E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73fee4-4ac8-4f88-ad2e-4ab6413e1b1c"/>
    <ds:schemaRef ds:uri="fbdaa650-8cd8-42f6-940f-8c4192b287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B9F2D17-BAB3-4069-AA3C-3B4C7EF12492}">
  <ds:schemaRefs>
    <ds:schemaRef ds:uri="http://schemas.microsoft.com/office/2006/metadata/properties"/>
    <ds:schemaRef ds:uri="http://schemas.microsoft.com/office/2006/documentManagement/types"/>
    <ds:schemaRef ds:uri="8b73fee4-4ac8-4f88-ad2e-4ab6413e1b1c"/>
    <ds:schemaRef ds:uri="http://purl.org/dc/elements/1.1/"/>
    <ds:schemaRef ds:uri="http://schemas.microsoft.com/office/infopath/2007/PartnerControls"/>
    <ds:schemaRef ds:uri="fbdaa650-8cd8-42f6-940f-8c4192b28714"/>
    <ds:schemaRef ds:uri="http://purl.org/dc/term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BF89EF10-3590-4ABB-B5B1-903B30A455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TM02900688[[fn=Facet]]</Template>
  <TotalTime>0</TotalTime>
  <Words>1397</Words>
  <Application>Microsoft Office PowerPoint</Application>
  <PresentationFormat>Widescreen</PresentationFormat>
  <Paragraphs>143</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Facet</vt:lpstr>
      <vt:lpstr>PowerPoint Presentation</vt:lpstr>
      <vt:lpstr>PowerPoint Presentation</vt:lpstr>
      <vt:lpstr>PowerPoint Presentation</vt:lpstr>
      <vt:lpstr>PowerPoint Presentation</vt:lpstr>
      <vt:lpstr>Sticky knowledge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lastModifiedBy>V Lawson</cp:lastModifiedBy>
  <cp:revision>361</cp:revision>
  <dcterms:created xsi:type="dcterms:W3CDTF">2023-03-17T10:15:59Z</dcterms:created>
  <dcterms:modified xsi:type="dcterms:W3CDTF">2024-03-12T16:20:36Z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26517100</vt:r8>
  </property>
  <property fmtid="{D5CDD505-2E9C-101B-9397-08002B2CF9AE}" pid="11" name="ComplianceAssetId">
    <vt:lpwstr/>
  </property>
  <property fmtid="{D5CDD505-2E9C-101B-9397-08002B2CF9AE}" pid="12" name="_activity">
    <vt:lpwstr>{"FileActivityType":"9","FileActivityTimeStamp":"2023-03-28T16:44:15.017Z","FileActivityUsersOnPage":[{"DisplayName":"L Beldham","Id":"lbeldham@nottinghamacademy.org"},{"DisplayName":"E Wallen","Id":"econlin@nottinghamacademy.org"}],"FileActivityNavigationId":null}</vt:lpwstr>
  </property>
  <property fmtid="{D5CDD505-2E9C-101B-9397-08002B2CF9AE}" pid="13" name="_ExtendedDescription">
    <vt:lpwstr/>
  </property>
  <property fmtid="{D5CDD505-2E9C-101B-9397-08002B2CF9AE}" pid="14" name="TriggerFlowInfo">
    <vt:lpwstr/>
  </property>
  <property fmtid="{D5CDD505-2E9C-101B-9397-08002B2CF9AE}" pid="15" name="MediaServiceImageTags">
    <vt:lpwstr/>
  </property>
</Properties>
</file>