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4"/>
  </p:sldMasterIdLst>
  <p:sldIdLst>
    <p:sldId id="256" r:id="rId5"/>
    <p:sldId id="257" r:id="rId6"/>
    <p:sldId id="260" r:id="rId7"/>
    <p:sldId id="261" r:id="rId8"/>
    <p:sldId id="258" r:id="rId9"/>
    <p:sldId id="25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99B870-A259-68BC-9EE2-B2F2B6AE660B}" v="1" dt="2024-01-16T08:27:33.2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 Stripling" userId="S::gstripling@nottinghamacademy.org::38a0dbf3-2ba9-4341-825c-3af9949e3907" providerId="AD" clId="Web-{03A37F2A-02FD-8F07-8092-D682157A145A}"/>
    <pc:docChg chg="modSld">
      <pc:chgData name="G Stripling" userId="S::gstripling@nottinghamacademy.org::38a0dbf3-2ba9-4341-825c-3af9949e3907" providerId="AD" clId="Web-{03A37F2A-02FD-8F07-8092-D682157A145A}" dt="2023-08-26T22:16:20.715" v="0" actId="1076"/>
      <pc:docMkLst>
        <pc:docMk/>
      </pc:docMkLst>
      <pc:sldChg chg="modSp">
        <pc:chgData name="G Stripling" userId="S::gstripling@nottinghamacademy.org::38a0dbf3-2ba9-4341-825c-3af9949e3907" providerId="AD" clId="Web-{03A37F2A-02FD-8F07-8092-D682157A145A}" dt="2023-08-26T22:16:20.715" v="0" actId="1076"/>
        <pc:sldMkLst>
          <pc:docMk/>
          <pc:sldMk cId="621355628" sldId="257"/>
        </pc:sldMkLst>
        <pc:graphicFrameChg chg="mod">
          <ac:chgData name="G Stripling" userId="S::gstripling@nottinghamacademy.org::38a0dbf3-2ba9-4341-825c-3af9949e3907" providerId="AD" clId="Web-{03A37F2A-02FD-8F07-8092-D682157A145A}" dt="2023-08-26T22:16:20.715" v="0" actId="1076"/>
          <ac:graphicFrameMkLst>
            <pc:docMk/>
            <pc:sldMk cId="621355628" sldId="257"/>
            <ac:graphicFrameMk id="7" creationId="{A539B334-E306-9C9B-8B09-65D64BAE3ACB}"/>
          </ac:graphicFrameMkLst>
        </pc:graphicFrameChg>
      </pc:sldChg>
    </pc:docChg>
  </pc:docChgLst>
  <pc:docChgLst>
    <pc:chgData name="A Staszkiewicz" userId="24c1e786-b990-4990-8970-87cff7943e2c" providerId="ADAL" clId="{E5C691D7-5300-4FD5-983F-D8F14A3A6BE6}"/>
    <pc:docChg chg="modSld sldOrd">
      <pc:chgData name="A Staszkiewicz" userId="24c1e786-b990-4990-8970-87cff7943e2c" providerId="ADAL" clId="{E5C691D7-5300-4FD5-983F-D8F14A3A6BE6}" dt="2023-12-14T14:12:28.030" v="3"/>
      <pc:docMkLst>
        <pc:docMk/>
      </pc:docMkLst>
      <pc:sldChg chg="ord">
        <pc:chgData name="A Staszkiewicz" userId="24c1e786-b990-4990-8970-87cff7943e2c" providerId="ADAL" clId="{E5C691D7-5300-4FD5-983F-D8F14A3A6BE6}" dt="2023-12-14T14:12:28.030" v="3"/>
        <pc:sldMkLst>
          <pc:docMk/>
          <pc:sldMk cId="621355628" sldId="257"/>
        </pc:sldMkLst>
      </pc:sldChg>
    </pc:docChg>
  </pc:docChgLst>
  <pc:docChgLst>
    <pc:chgData name="G Stripling" userId="S::gstripling@nottinghamacademy.org::38a0dbf3-2ba9-4341-825c-3af9949e3907" providerId="AD" clId="Web-{C53585A7-4EA2-E71B-4B60-169D08A5C91C}"/>
    <pc:docChg chg="modSld">
      <pc:chgData name="G Stripling" userId="S::gstripling@nottinghamacademy.org::38a0dbf3-2ba9-4341-825c-3af9949e3907" providerId="AD" clId="Web-{C53585A7-4EA2-E71B-4B60-169D08A5C91C}" dt="2023-08-30T21:24:54.188" v="1"/>
      <pc:docMkLst>
        <pc:docMk/>
      </pc:docMkLst>
      <pc:sldChg chg="modSp">
        <pc:chgData name="G Stripling" userId="S::gstripling@nottinghamacademy.org::38a0dbf3-2ba9-4341-825c-3af9949e3907" providerId="AD" clId="Web-{C53585A7-4EA2-E71B-4B60-169D08A5C91C}" dt="2023-08-30T21:24:54.188" v="1"/>
        <pc:sldMkLst>
          <pc:docMk/>
          <pc:sldMk cId="621355628" sldId="257"/>
        </pc:sldMkLst>
        <pc:graphicFrameChg chg="modGraphic">
          <ac:chgData name="G Stripling" userId="S::gstripling@nottinghamacademy.org::38a0dbf3-2ba9-4341-825c-3af9949e3907" providerId="AD" clId="Web-{C53585A7-4EA2-E71B-4B60-169D08A5C91C}" dt="2023-08-30T21:24:54.188" v="1"/>
          <ac:graphicFrameMkLst>
            <pc:docMk/>
            <pc:sldMk cId="621355628" sldId="257"/>
            <ac:graphicFrameMk id="14" creationId="{D44A2164-E999-CFDE-14A3-932F98EBE082}"/>
          </ac:graphicFrameMkLst>
        </pc:graphicFrameChg>
      </pc:sldChg>
    </pc:docChg>
  </pc:docChgLst>
  <pc:docChgLst>
    <pc:chgData name="G Stripling" userId="S::gstripling@nottinghamacademy.org::38a0dbf3-2ba9-4341-825c-3af9949e3907" providerId="AD" clId="Web-{DA99B870-A259-68BC-9EE2-B2F2B6AE660B}"/>
    <pc:docChg chg="sldOrd">
      <pc:chgData name="G Stripling" userId="S::gstripling@nottinghamacademy.org::38a0dbf3-2ba9-4341-825c-3af9949e3907" providerId="AD" clId="Web-{DA99B870-A259-68BC-9EE2-B2F2B6AE660B}" dt="2024-01-16T08:27:33.247" v="0"/>
      <pc:docMkLst>
        <pc:docMk/>
      </pc:docMkLst>
      <pc:sldChg chg="ord">
        <pc:chgData name="G Stripling" userId="S::gstripling@nottinghamacademy.org::38a0dbf3-2ba9-4341-825c-3af9949e3907" providerId="AD" clId="Web-{DA99B870-A259-68BC-9EE2-B2F2B6AE660B}" dt="2024-01-16T08:27:33.247" v="0"/>
        <pc:sldMkLst>
          <pc:docMk/>
          <pc:sldMk cId="621355628" sldId="257"/>
        </pc:sldMkLst>
      </pc:sldChg>
    </pc:docChg>
  </pc:docChgLst>
  <pc:docChgLst>
    <pc:chgData name="V Lawson" userId="e36605a4-19d8-4bb9-aa63-36f88582cad8" providerId="ADAL" clId="{1DAF7571-449E-4DE1-BB59-BAC03BF8F70E}"/>
    <pc:docChg chg="modSld">
      <pc:chgData name="V Lawson" userId="e36605a4-19d8-4bb9-aa63-36f88582cad8" providerId="ADAL" clId="{1DAF7571-449E-4DE1-BB59-BAC03BF8F70E}" dt="2023-12-12T15:14:50.711" v="0" actId="122"/>
      <pc:docMkLst>
        <pc:docMk/>
      </pc:docMkLst>
      <pc:sldChg chg="modSp mod">
        <pc:chgData name="V Lawson" userId="e36605a4-19d8-4bb9-aa63-36f88582cad8" providerId="ADAL" clId="{1DAF7571-449E-4DE1-BB59-BAC03BF8F70E}" dt="2023-12-12T15:14:50.711" v="0" actId="122"/>
        <pc:sldMkLst>
          <pc:docMk/>
          <pc:sldMk cId="3944199861" sldId="261"/>
        </pc:sldMkLst>
        <pc:graphicFrameChg chg="modGraphic">
          <ac:chgData name="V Lawson" userId="e36605a4-19d8-4bb9-aa63-36f88582cad8" providerId="ADAL" clId="{1DAF7571-449E-4DE1-BB59-BAC03BF8F70E}" dt="2023-12-12T15:14:50.711" v="0" actId="122"/>
          <ac:graphicFrameMkLst>
            <pc:docMk/>
            <pc:sldMk cId="3944199861" sldId="261"/>
            <ac:graphicFrameMk id="3" creationId="{78CE832A-5DC5-9742-30F5-BCA9CCA1AE3B}"/>
          </ac:graphicFrameMkLst>
        </pc:graphicFrameChg>
      </pc:sldChg>
    </pc:docChg>
  </pc:docChgLst>
  <pc:docChgLst>
    <pc:chgData name="G Stripling" userId="S::gstripling@nottinghamacademy.org::38a0dbf3-2ba9-4341-825c-3af9949e3907" providerId="AD" clId="Web-{74DB62BA-4D39-34BF-EB13-8B767991A0D9}"/>
    <pc:docChg chg="modSld">
      <pc:chgData name="G Stripling" userId="S::gstripling@nottinghamacademy.org::38a0dbf3-2ba9-4341-825c-3af9949e3907" providerId="AD" clId="Web-{74DB62BA-4D39-34BF-EB13-8B767991A0D9}" dt="2023-12-20T09:20:48.631" v="7"/>
      <pc:docMkLst>
        <pc:docMk/>
      </pc:docMkLst>
      <pc:sldChg chg="modSp">
        <pc:chgData name="G Stripling" userId="S::gstripling@nottinghamacademy.org::38a0dbf3-2ba9-4341-825c-3af9949e3907" providerId="AD" clId="Web-{74DB62BA-4D39-34BF-EB13-8B767991A0D9}" dt="2023-12-20T09:20:48.631" v="7"/>
        <pc:sldMkLst>
          <pc:docMk/>
          <pc:sldMk cId="2141521262" sldId="260"/>
        </pc:sldMkLst>
        <pc:graphicFrameChg chg="mod modGraphic">
          <ac:chgData name="G Stripling" userId="S::gstripling@nottinghamacademy.org::38a0dbf3-2ba9-4341-825c-3af9949e3907" providerId="AD" clId="Web-{74DB62BA-4D39-34BF-EB13-8B767991A0D9}" dt="2023-12-20T09:20:48.631" v="7"/>
          <ac:graphicFrameMkLst>
            <pc:docMk/>
            <pc:sldMk cId="2141521262" sldId="260"/>
            <ac:graphicFrameMk id="4" creationId="{CD1785A1-1D22-DBF5-B6ED-C5ABF7594602}"/>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09611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81716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927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1558AE-FEDC-48C1-BE0C-0E2E518F8B3F}" type="datetimeFigureOut">
              <a:rPr lang="en-GB" smtClean="0"/>
              <a:t>16/01/2024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9174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1558AE-FEDC-48C1-BE0C-0E2E518F8B3F}" type="datetimeFigureOut">
              <a:rPr lang="en-GB" smtClean="0"/>
              <a:t>16/01/2024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0531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61558AE-FEDC-48C1-BE0C-0E2E518F8B3F}" type="datetimeFigureOut">
              <a:rPr lang="en-GB" smtClean="0"/>
              <a:t>16/01/2024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5127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1558AE-FEDC-48C1-BE0C-0E2E518F8B3F}" type="datetimeFigureOut">
              <a:rPr lang="en-GB" smtClean="0"/>
              <a:t>16/01/2024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20078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16/01/2024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85828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16/01/2024</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2396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5062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245192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70932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6426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6695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83166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696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61558AE-FEDC-48C1-BE0C-0E2E518F8B3F}" type="datetimeFigureOut">
              <a:rPr lang="en-GB" smtClean="0"/>
              <a:t>16/01/2024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240537200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4953831" cy="923330"/>
          </a:xfrm>
          <a:prstGeom prst="rect">
            <a:avLst/>
          </a:prstGeom>
          <a:noFill/>
        </p:spPr>
        <p:txBody>
          <a:bodyPr wrap="square" lIns="91440" tIns="45720" rIns="91440" bIns="45720" anchor="t">
            <a:spAutoFit/>
          </a:bodyPr>
          <a:lstStyle/>
          <a:p>
            <a:pPr algn="ctr"/>
            <a:r>
              <a:rPr lang="en-US" sz="5400" b="1"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6 Science </a:t>
            </a:r>
            <a:endParaRPr lang="en-US" sz="5400" b="1" cap="none" spc="0"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794117450"/>
              </p:ext>
            </p:extLst>
          </p:nvPr>
        </p:nvGraphicFramePr>
        <p:xfrm>
          <a:off x="2796762" y="4684677"/>
          <a:ext cx="8237232" cy="2138834"/>
        </p:xfrm>
        <a:graphic>
          <a:graphicData uri="http://schemas.openxmlformats.org/drawingml/2006/table">
            <a:tbl>
              <a:tblPr firstRow="1" firstCol="1" bandRow="1"/>
              <a:tblGrid>
                <a:gridCol w="8237232">
                  <a:extLst>
                    <a:ext uri="{9D8B030D-6E8A-4147-A177-3AD203B41FA5}">
                      <a16:colId xmlns:a16="http://schemas.microsoft.com/office/drawing/2014/main" val="2046514649"/>
                    </a:ext>
                  </a:extLst>
                </a:gridCol>
              </a:tblGrid>
              <a:tr h="169072">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9609595"/>
                  </a:ext>
                </a:extLst>
              </a:tr>
              <a:tr h="1967384">
                <a:tc>
                  <a:txBody>
                    <a:bodyPr/>
                    <a:lstStyle/>
                    <a:p>
                      <a:pPr marL="0" lvl="0" indent="0" algn="l">
                        <a:lnSpc>
                          <a:spcPct val="107000"/>
                        </a:lnSpc>
                        <a:spcAft>
                          <a:spcPts val="800"/>
                        </a:spcAft>
                        <a:buNone/>
                      </a:pPr>
                      <a:r>
                        <a:rPr lang="en-GB" sz="1100" b="1" i="0" u="none" strike="noStrike" baseline="0" noProof="0" dirty="0">
                          <a:solidFill>
                            <a:srgbClr val="000000"/>
                          </a:solidFill>
                          <a:effectLst/>
                          <a:latin typeface="Calibri"/>
                        </a:rPr>
                        <a:t>Circulatory system</a:t>
                      </a:r>
                      <a:r>
                        <a:rPr lang="en-GB" sz="1100" b="0" i="0" u="none" strike="noStrike" baseline="0" noProof="0" dirty="0">
                          <a:solidFill>
                            <a:srgbClr val="000000"/>
                          </a:solidFill>
                          <a:effectLst/>
                          <a:latin typeface="Calibri"/>
                        </a:rPr>
                        <a:t> (cardiovascular system or vascular system) – made up of vessels and muscles that help and control the flow of the blood around the body. </a:t>
                      </a:r>
                    </a:p>
                    <a:p>
                      <a:pPr marL="0" lvl="0" indent="0" algn="l">
                        <a:lnSpc>
                          <a:spcPct val="107000"/>
                        </a:lnSpc>
                        <a:spcAft>
                          <a:spcPts val="800"/>
                        </a:spcAft>
                        <a:buNone/>
                      </a:pPr>
                      <a:r>
                        <a:rPr lang="en-GB" sz="1100" b="1" i="0" u="none" strike="noStrike" baseline="0" noProof="0" dirty="0">
                          <a:solidFill>
                            <a:srgbClr val="000000"/>
                          </a:solidFill>
                          <a:effectLst/>
                          <a:latin typeface="Calibri"/>
                        </a:rPr>
                        <a:t>Oxygenated blood</a:t>
                      </a:r>
                      <a:r>
                        <a:rPr lang="en-GB" sz="1100" b="0" i="0" u="none" strike="noStrike" baseline="0" noProof="0" dirty="0">
                          <a:solidFill>
                            <a:srgbClr val="000000"/>
                          </a:solidFill>
                          <a:effectLst/>
                          <a:latin typeface="Calibri"/>
                        </a:rPr>
                        <a:t> – Blood that has a high concentration of oxygen in the red blood cells.</a:t>
                      </a:r>
                    </a:p>
                    <a:p>
                      <a:pPr marL="0" lvl="0" indent="0" algn="l">
                        <a:lnSpc>
                          <a:spcPct val="107000"/>
                        </a:lnSpc>
                        <a:spcAft>
                          <a:spcPts val="800"/>
                        </a:spcAft>
                        <a:buNone/>
                      </a:pPr>
                      <a:r>
                        <a:rPr lang="en-GB" sz="1100" b="1" i="0" u="none" strike="noStrike" baseline="0" noProof="0" dirty="0">
                          <a:solidFill>
                            <a:srgbClr val="000000"/>
                          </a:solidFill>
                          <a:effectLst/>
                          <a:latin typeface="Calibri"/>
                        </a:rPr>
                        <a:t>Deoxygenated blood</a:t>
                      </a:r>
                      <a:r>
                        <a:rPr lang="en-GB" sz="1100" b="0" i="0" u="none" strike="noStrike" baseline="0" noProof="0" dirty="0">
                          <a:solidFill>
                            <a:srgbClr val="000000"/>
                          </a:solidFill>
                          <a:effectLst/>
                          <a:latin typeface="Calibri"/>
                        </a:rPr>
                        <a:t> - blood rich in carbon dioxide</a:t>
                      </a:r>
                    </a:p>
                    <a:p>
                      <a:pPr marL="0" lvl="0" indent="0" algn="l">
                        <a:lnSpc>
                          <a:spcPct val="107000"/>
                        </a:lnSpc>
                        <a:spcAft>
                          <a:spcPts val="800"/>
                        </a:spcAft>
                        <a:buNone/>
                      </a:pPr>
                      <a:r>
                        <a:rPr lang="en-GB" sz="1100" b="1" i="0" u="none" strike="noStrike" baseline="0" noProof="0" dirty="0">
                          <a:solidFill>
                            <a:srgbClr val="000000"/>
                          </a:solidFill>
                          <a:effectLst/>
                          <a:latin typeface="Calibri"/>
                        </a:rPr>
                        <a:t>Arteries</a:t>
                      </a:r>
                      <a:r>
                        <a:rPr lang="en-GB" sz="1100" b="0" i="0" u="none" strike="noStrike" baseline="0" noProof="0" dirty="0">
                          <a:solidFill>
                            <a:srgbClr val="000000"/>
                          </a:solidFill>
                          <a:effectLst/>
                          <a:latin typeface="Calibri"/>
                        </a:rPr>
                        <a:t> – critical part of your cardiovascular system, are blood vessels that distribute oxygen-rich blood to your entire body</a:t>
                      </a:r>
                    </a:p>
                    <a:p>
                      <a:pPr marL="0" lvl="0" indent="0" algn="l">
                        <a:lnSpc>
                          <a:spcPct val="107000"/>
                        </a:lnSpc>
                        <a:spcAft>
                          <a:spcPts val="800"/>
                        </a:spcAft>
                        <a:buNone/>
                      </a:pPr>
                      <a:r>
                        <a:rPr lang="en-GB" sz="1100" b="1" i="0" u="none" strike="noStrike" baseline="0" noProof="0" dirty="0">
                          <a:solidFill>
                            <a:srgbClr val="000000"/>
                          </a:solidFill>
                          <a:effectLst/>
                          <a:latin typeface="Calibri"/>
                        </a:rPr>
                        <a:t>Aorta</a:t>
                      </a:r>
                      <a:r>
                        <a:rPr lang="en-GB" sz="1100" b="0" i="0" u="none" strike="noStrike" baseline="0" noProof="0" dirty="0">
                          <a:solidFill>
                            <a:srgbClr val="000000"/>
                          </a:solidFill>
                          <a:effectLst/>
                          <a:latin typeface="Calibri"/>
                        </a:rPr>
                        <a:t> – the largest artery of the body and carries blood from the heart to the circulatory system </a:t>
                      </a:r>
                    </a:p>
                    <a:p>
                      <a:pPr marL="0" lvl="0" indent="0" algn="l">
                        <a:lnSpc>
                          <a:spcPct val="107000"/>
                        </a:lnSpc>
                        <a:spcAft>
                          <a:spcPts val="800"/>
                        </a:spcAft>
                        <a:buNone/>
                      </a:pPr>
                      <a:r>
                        <a:rPr lang="en-GB" sz="1100" b="1" i="0" u="none" strike="noStrike" baseline="0" noProof="0" dirty="0">
                          <a:solidFill>
                            <a:srgbClr val="000000"/>
                          </a:solidFill>
                          <a:effectLst/>
                          <a:latin typeface="Calibri"/>
                        </a:rPr>
                        <a:t>Valves</a:t>
                      </a:r>
                      <a:r>
                        <a:rPr lang="en-GB" sz="1100" b="0" i="0" u="none" strike="noStrike" baseline="0" noProof="0" dirty="0">
                          <a:solidFill>
                            <a:srgbClr val="000000"/>
                          </a:solidFill>
                          <a:effectLst/>
                          <a:latin typeface="Calibri"/>
                        </a:rPr>
                        <a:t> - prevent the backward flow of blood.</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404413505"/>
              </p:ext>
            </p:extLst>
          </p:nvPr>
        </p:nvGraphicFramePr>
        <p:xfrm>
          <a:off x="2797998" y="1518721"/>
          <a:ext cx="6960850" cy="3022408"/>
        </p:xfrm>
        <a:graphic>
          <a:graphicData uri="http://schemas.openxmlformats.org/drawingml/2006/table">
            <a:tbl>
              <a:tblPr firstRow="1" firstCol="1" bandRow="1"/>
              <a:tblGrid>
                <a:gridCol w="6960850">
                  <a:extLst>
                    <a:ext uri="{9D8B030D-6E8A-4147-A177-3AD203B41FA5}">
                      <a16:colId xmlns:a16="http://schemas.microsoft.com/office/drawing/2014/main" val="3891409649"/>
                    </a:ext>
                  </a:extLst>
                </a:gridCol>
              </a:tblGrid>
              <a:tr h="246886">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1947654">
                <a:tc>
                  <a:txBody>
                    <a:bodyPr/>
                    <a:lstStyle/>
                    <a:p>
                      <a:pPr marL="342900" lvl="0" indent="-342900">
                        <a:lnSpc>
                          <a:spcPct val="107000"/>
                        </a:lnSpc>
                        <a:buFont typeface="Symbol" panose="05050102010706020507" pitchFamily="18" charset="2"/>
                        <a:buChar char=""/>
                      </a:pPr>
                      <a:endParaRPr lang="en-GB" sz="1100" dirty="0">
                        <a:effectLst/>
                        <a:latin typeface="Calibri"/>
                        <a:ea typeface="Calibri" panose="020F0502020204030204" pitchFamily="34" charset="0"/>
                        <a:cs typeface="Times New Roman"/>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a:solidFill>
                            <a:srgbClr val="000000"/>
                          </a:solidFill>
                          <a:effectLst/>
                          <a:latin typeface="Calibri"/>
                        </a:rPr>
                        <a:t>The heart, blood vessels, arteries, veins and blood are parts of the circulatory system</a:t>
                      </a:r>
                      <a:endParaRPr lang="en-US" sz="1600" b="0" i="0" u="none" strike="noStrike" baseline="0" noProof="0">
                        <a:solidFill>
                          <a:srgbClr val="000000"/>
                        </a:solidFill>
                        <a:effectLst/>
                        <a:latin typeface="Calibri"/>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a:solidFill>
                            <a:srgbClr val="000000"/>
                          </a:solidFill>
                          <a:effectLst/>
                          <a:latin typeface="Calibri"/>
                        </a:rPr>
                        <a:t>Arteries carry oxygenated blood away from the heart to the rest of the body</a:t>
                      </a:r>
                      <a:endParaRPr lang="en-US" sz="1600" b="0" i="0" u="none" strike="noStrike" baseline="0" noProof="0">
                        <a:solidFill>
                          <a:srgbClr val="000000"/>
                        </a:solidFill>
                        <a:effectLst/>
                        <a:latin typeface="Calibri"/>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dirty="0">
                          <a:solidFill>
                            <a:srgbClr val="000000"/>
                          </a:solidFill>
                          <a:effectLst/>
                          <a:latin typeface="Calibri"/>
                        </a:rPr>
                        <a:t>Veins carry deoxygenated blood back to the heart </a:t>
                      </a:r>
                      <a:endParaRPr lang="en-US" sz="1600" b="0" i="0" u="none" strike="noStrike" baseline="0" noProof="0" dirty="0">
                        <a:solidFill>
                          <a:srgbClr val="000000"/>
                        </a:solidFill>
                        <a:effectLst/>
                        <a:latin typeface="Calibri"/>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dirty="0">
                          <a:solidFill>
                            <a:srgbClr val="000000"/>
                          </a:solidFill>
                          <a:effectLst/>
                          <a:latin typeface="Calibri"/>
                        </a:rPr>
                        <a:t>The function of the heart is to pump blood around your body</a:t>
                      </a:r>
                      <a:endParaRPr lang="en-US" sz="1600" b="0" i="0" u="none" strike="noStrike" baseline="0" noProof="0" dirty="0">
                        <a:solidFill>
                          <a:srgbClr val="000000"/>
                        </a:solidFill>
                        <a:effectLst/>
                        <a:latin typeface="Calibri"/>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dirty="0">
                          <a:solidFill>
                            <a:srgbClr val="000000"/>
                          </a:solidFill>
                          <a:effectLst/>
                          <a:latin typeface="Calibri"/>
                        </a:rPr>
                        <a:t>The heart is a muscle at the centre of the circulatory system </a:t>
                      </a:r>
                      <a:endParaRPr lang="en-US" sz="1600" b="0" i="0" u="none" strike="noStrike" baseline="0" noProof="0" dirty="0">
                        <a:solidFill>
                          <a:srgbClr val="000000"/>
                        </a:solidFill>
                        <a:effectLst/>
                        <a:latin typeface="Calibri"/>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a:solidFill>
                            <a:srgbClr val="000000"/>
                          </a:solidFill>
                          <a:effectLst/>
                          <a:latin typeface="Calibri"/>
                        </a:rPr>
                        <a:t>Diet, exercise and drugs can impact the way the body functions </a:t>
                      </a:r>
                      <a:endParaRPr lang="en-US" sz="1600" b="0" i="0" u="none" strike="noStrike" baseline="0" noProof="0">
                        <a:solidFill>
                          <a:srgbClr val="000000"/>
                        </a:solidFill>
                        <a:effectLst/>
                        <a:latin typeface="Calibri"/>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a:solidFill>
                            <a:srgbClr val="000000"/>
                          </a:solidFill>
                          <a:effectLst/>
                          <a:latin typeface="Calibri"/>
                        </a:rPr>
                        <a:t>Nutrients and water are absorbed in the stomach, small and large intestines</a:t>
                      </a:r>
                      <a:endParaRPr lang="en-US" sz="1600" b="0" i="0" u="none" strike="noStrike" baseline="0" noProof="0">
                        <a:solidFill>
                          <a:srgbClr val="000000"/>
                        </a:solidFill>
                        <a:effectLst/>
                        <a:latin typeface="Calibri"/>
                      </a:endParaRPr>
                    </a:p>
                    <a:p>
                      <a:pPr marL="342900" lvl="0" indent="-342900" algn="l">
                        <a:lnSpc>
                          <a:spcPct val="107000"/>
                        </a:lnSpc>
                        <a:buClr>
                          <a:srgbClr val="000000"/>
                        </a:buClr>
                        <a:buFont typeface="Symbol,Sans-Serif" panose="05050102010706020507" pitchFamily="18" charset="2"/>
                        <a:buChar char=""/>
                      </a:pPr>
                      <a:r>
                        <a:rPr lang="en-GB" sz="1600" b="0" i="0" u="none" strike="noStrike" baseline="0" noProof="0">
                          <a:solidFill>
                            <a:srgbClr val="000000"/>
                          </a:solidFill>
                          <a:effectLst/>
                          <a:latin typeface="Calibri"/>
                        </a:rPr>
                        <a:t>Nutrients and water enter the bloodstream via the capillaries where they are passed through the arteries.</a:t>
                      </a:r>
                      <a:endParaRPr lang="en-GB"/>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9614931"/>
              </p:ext>
            </p:extLst>
          </p:nvPr>
        </p:nvGraphicFramePr>
        <p:xfrm>
          <a:off x="3852061" y="818679"/>
          <a:ext cx="6235661" cy="640080"/>
        </p:xfrm>
        <a:graphic>
          <a:graphicData uri="http://schemas.openxmlformats.org/drawingml/2006/table">
            <a:tbl>
              <a:tblPr firstRow="1" bandRow="1">
                <a:tableStyleId>{5C22544A-7EE6-4342-B048-85BDC9FD1C3A}</a:tableStyleId>
              </a:tblPr>
              <a:tblGrid>
                <a:gridCol w="1680882">
                  <a:extLst>
                    <a:ext uri="{9D8B030D-6E8A-4147-A177-3AD203B41FA5}">
                      <a16:colId xmlns:a16="http://schemas.microsoft.com/office/drawing/2014/main" val="1701158635"/>
                    </a:ext>
                  </a:extLst>
                </a:gridCol>
                <a:gridCol w="3339214">
                  <a:extLst>
                    <a:ext uri="{9D8B030D-6E8A-4147-A177-3AD203B41FA5}">
                      <a16:colId xmlns:a16="http://schemas.microsoft.com/office/drawing/2014/main" val="3034589352"/>
                    </a:ext>
                  </a:extLst>
                </a:gridCol>
                <a:gridCol w="1215565">
                  <a:extLst>
                    <a:ext uri="{9D8B030D-6E8A-4147-A177-3AD203B41FA5}">
                      <a16:colId xmlns:a16="http://schemas.microsoft.com/office/drawing/2014/main" val="1922066720"/>
                    </a:ext>
                  </a:extLst>
                </a:gridCol>
              </a:tblGrid>
              <a:tr h="583506">
                <a:tc>
                  <a:txBody>
                    <a:bodyPr/>
                    <a:lstStyle/>
                    <a:p>
                      <a:r>
                        <a:rPr lang="en-US" dirty="0"/>
                        <a:t>Year group:</a:t>
                      </a:r>
                    </a:p>
                    <a:p>
                      <a:pPr lvl="0">
                        <a:buNone/>
                      </a:pPr>
                      <a:r>
                        <a:rPr lang="en-US" dirty="0"/>
                        <a:t>6 </a:t>
                      </a:r>
                    </a:p>
                  </a:txBody>
                  <a:tcPr/>
                </a:tc>
                <a:tc>
                  <a:txBody>
                    <a:bodyPr/>
                    <a:lstStyle/>
                    <a:p>
                      <a:r>
                        <a:rPr lang="en-US" dirty="0"/>
                        <a:t>Topic: </a:t>
                      </a:r>
                    </a:p>
                    <a:p>
                      <a:pPr lvl="0">
                        <a:buNone/>
                      </a:pPr>
                      <a:r>
                        <a:rPr lang="en-US" dirty="0"/>
                        <a:t>Animals including humans</a:t>
                      </a:r>
                    </a:p>
                  </a:txBody>
                  <a:tcPr/>
                </a:tc>
                <a:tc>
                  <a:txBody>
                    <a:bodyPr/>
                    <a:lstStyle/>
                    <a:p>
                      <a:r>
                        <a:rPr lang="en-US" dirty="0"/>
                        <a:t>Term: </a:t>
                      </a:r>
                      <a:endParaRPr lang="en-US"/>
                    </a:p>
                    <a:p>
                      <a:pPr lvl="0">
                        <a:buNone/>
                      </a:pPr>
                      <a:r>
                        <a:rPr lang="en-US" dirty="0" err="1"/>
                        <a:t>Aut</a:t>
                      </a:r>
                      <a:r>
                        <a:rPr lang="en-US" dirty="0"/>
                        <a:t> 1 </a:t>
                      </a:r>
                    </a:p>
                  </a:txBody>
                  <a:tcPr/>
                </a:tc>
                <a:extLst>
                  <a:ext uri="{0D108BD9-81ED-4DB2-BD59-A6C34878D82A}">
                    <a16:rowId xmlns:a16="http://schemas.microsoft.com/office/drawing/2014/main" val="3581570372"/>
                  </a:ext>
                </a:extLst>
              </a:tr>
            </a:tbl>
          </a:graphicData>
        </a:graphic>
      </p:graphicFrame>
      <p:pic>
        <p:nvPicPr>
          <p:cNvPr id="4" name="Picture 4" descr="Diagram&#10;&#10;Description automatically generated">
            <a:extLst>
              <a:ext uri="{FF2B5EF4-FFF2-40B4-BE49-F238E27FC236}">
                <a16:creationId xmlns:a16="http://schemas.microsoft.com/office/drawing/2014/main" id="{0C700CFE-EC9F-2C3D-4AD0-939A936EFE86}"/>
              </a:ext>
            </a:extLst>
          </p:cNvPr>
          <p:cNvPicPr>
            <a:picLocks noChangeAspect="1"/>
          </p:cNvPicPr>
          <p:nvPr/>
        </p:nvPicPr>
        <p:blipFill>
          <a:blip r:embed="rId2"/>
          <a:stretch>
            <a:fillRect/>
          </a:stretch>
        </p:blipFill>
        <p:spPr>
          <a:xfrm>
            <a:off x="10166053" y="143566"/>
            <a:ext cx="2021335" cy="1948045"/>
          </a:xfrm>
          <a:prstGeom prst="rect">
            <a:avLst/>
          </a:prstGeom>
        </p:spPr>
      </p:pic>
      <p:graphicFrame>
        <p:nvGraphicFramePr>
          <p:cNvPr id="7" name="Table 6">
            <a:extLst>
              <a:ext uri="{FF2B5EF4-FFF2-40B4-BE49-F238E27FC236}">
                <a16:creationId xmlns:a16="http://schemas.microsoft.com/office/drawing/2014/main" id="{A539B334-E306-9C9B-8B09-65D64BAE3ACB}"/>
              </a:ext>
            </a:extLst>
          </p:cNvPr>
          <p:cNvGraphicFramePr>
            <a:graphicFrameLocks noGrp="1"/>
          </p:cNvGraphicFramePr>
          <p:nvPr>
            <p:extLst>
              <p:ext uri="{D42A27DB-BD31-4B8C-83A1-F6EECF244321}">
                <p14:modId xmlns:p14="http://schemas.microsoft.com/office/powerpoint/2010/main" val="3728686835"/>
              </p:ext>
            </p:extLst>
          </p:nvPr>
        </p:nvGraphicFramePr>
        <p:xfrm>
          <a:off x="143063" y="1305719"/>
          <a:ext cx="2580037" cy="5181600"/>
        </p:xfrm>
        <a:graphic>
          <a:graphicData uri="http://schemas.openxmlformats.org/drawingml/2006/table">
            <a:tbl>
              <a:tblPr firstRow="1" bandRow="1">
                <a:tableStyleId>{5940675A-B579-460E-94D1-54222C63F5DA}</a:tableStyleId>
              </a:tblPr>
              <a:tblGrid>
                <a:gridCol w="2580037">
                  <a:extLst>
                    <a:ext uri="{9D8B030D-6E8A-4147-A177-3AD203B41FA5}">
                      <a16:colId xmlns:a16="http://schemas.microsoft.com/office/drawing/2014/main" val="393241337"/>
                    </a:ext>
                  </a:extLst>
                </a:gridCol>
              </a:tblGrid>
              <a:tr h="0">
                <a:tc>
                  <a:txBody>
                    <a:bodyPr/>
                    <a:lstStyle/>
                    <a:p>
                      <a:pPr rtl="0" fontAlgn="base"/>
                      <a:r>
                        <a:rPr lang="en-GB" sz="1100" b="1" dirty="0">
                          <a:solidFill>
                            <a:srgbClr val="7030A0"/>
                          </a:solidFill>
                          <a:effectLst/>
                          <a:latin typeface="Calibri"/>
                        </a:rPr>
                        <a:t>Prior Learning​​​​</a:t>
                      </a:r>
                    </a:p>
                  </a:txBody>
                  <a:tcPr/>
                </a:tc>
                <a:extLst>
                  <a:ext uri="{0D108BD9-81ED-4DB2-BD59-A6C34878D82A}">
                    <a16:rowId xmlns:a16="http://schemas.microsoft.com/office/drawing/2014/main" val="3102386542"/>
                  </a:ext>
                </a:extLst>
              </a:tr>
              <a:tr h="2381355">
                <a:tc>
                  <a:txBody>
                    <a:bodyPr/>
                    <a:lstStyle/>
                    <a:p>
                      <a:pPr lvl="0">
                        <a:buNone/>
                      </a:pPr>
                      <a:r>
                        <a:rPr lang="en-GB" sz="1100" b="1" i="0" u="none" strike="noStrike" noProof="0">
                          <a:solidFill>
                            <a:srgbClr val="7030A0"/>
                          </a:solidFill>
                          <a:effectLst/>
                          <a:latin typeface="Calibri"/>
                        </a:rPr>
                        <a:t>EYFS</a:t>
                      </a:r>
                      <a:r>
                        <a:rPr lang="en-GB" sz="900" b="1" i="0" u="none" strike="noStrike" noProof="0">
                          <a:solidFill>
                            <a:srgbClr val="7030A0"/>
                          </a:solidFill>
                          <a:effectLst/>
                          <a:latin typeface="Calibri"/>
                        </a:rPr>
                        <a:t>:</a:t>
                      </a:r>
                      <a:r>
                        <a:rPr lang="en-GB" sz="900" b="0" i="0" u="none" strike="noStrike" noProof="0">
                          <a:solidFill>
                            <a:srgbClr val="000000"/>
                          </a:solidFill>
                          <a:effectLst/>
                          <a:latin typeface="Calibri"/>
                        </a:rPr>
                        <a:t> The five senses are sight, touch, taste, smell, hearing (supporting the use of the FANTASTICS) </a:t>
                      </a:r>
                      <a:endParaRPr lang="en-US" sz="900" b="0" i="0" u="none" strike="noStrike" noProof="0" dirty="0">
                        <a:solidFill>
                          <a:srgbClr val="000000"/>
                        </a:solidFill>
                        <a:effectLst/>
                        <a:latin typeface="Calibri"/>
                      </a:endParaRPr>
                    </a:p>
                    <a:p>
                      <a:pPr lvl="0">
                        <a:buNone/>
                      </a:pPr>
                      <a:endParaRPr lang="en-GB" sz="900" b="0" i="0" u="none" strike="noStrike" noProof="0" dirty="0">
                        <a:solidFill>
                          <a:srgbClr val="000000"/>
                        </a:solidFill>
                        <a:effectLst/>
                        <a:latin typeface="Calibri"/>
                      </a:endParaRPr>
                    </a:p>
                    <a:p>
                      <a:pPr lvl="0">
                        <a:buNone/>
                      </a:pPr>
                      <a:r>
                        <a:rPr lang="en-GB" sz="900" b="1" i="0" u="none" strike="noStrike" noProof="0" dirty="0">
                          <a:solidFill>
                            <a:srgbClr val="7030A0"/>
                          </a:solidFill>
                          <a:effectLst/>
                          <a:latin typeface="Calibri"/>
                        </a:rPr>
                        <a:t>Year 1</a:t>
                      </a:r>
                      <a:r>
                        <a:rPr lang="en-GB" sz="900" b="0" i="0" u="none" strike="noStrike" noProof="0" dirty="0">
                          <a:solidFill>
                            <a:srgbClr val="7030A0"/>
                          </a:solidFill>
                          <a:effectLst/>
                          <a:latin typeface="Calibri"/>
                        </a:rPr>
                        <a:t>:</a:t>
                      </a:r>
                      <a:r>
                        <a:rPr lang="en-GB" sz="900" b="0" i="0" u="none" strike="noStrike" noProof="0" dirty="0">
                          <a:solidFill>
                            <a:srgbClr val="000000"/>
                          </a:solidFill>
                          <a:effectLst/>
                          <a:latin typeface="Calibri"/>
                        </a:rPr>
                        <a:t> </a:t>
                      </a:r>
                      <a:r>
                        <a:rPr lang="en-GB" sz="900" b="0" i="0" u="none" strike="noStrike" noProof="0">
                          <a:solidFill>
                            <a:srgbClr val="000000"/>
                          </a:solidFill>
                          <a:effectLst/>
                          <a:latin typeface="Calibri"/>
                        </a:rPr>
                        <a:t>senses and simple body parts explored </a:t>
                      </a:r>
                      <a:endParaRPr lang="en-US" sz="900" b="0" i="0" u="none" strike="noStrike" noProof="0" dirty="0">
                        <a:solidFill>
                          <a:srgbClr val="000000"/>
                        </a:solidFill>
                        <a:effectLst/>
                        <a:latin typeface="Calibri"/>
                      </a:endParaRPr>
                    </a:p>
                    <a:p>
                      <a:pPr lvl="0">
                        <a:buNone/>
                      </a:pPr>
                      <a:endParaRPr lang="en-GB" sz="900" b="0" i="0" u="none" strike="noStrike" noProof="0" dirty="0">
                        <a:solidFill>
                          <a:srgbClr val="000000"/>
                        </a:solidFill>
                        <a:effectLst/>
                        <a:latin typeface="Calibri"/>
                      </a:endParaRPr>
                    </a:p>
                    <a:p>
                      <a:pPr lvl="0">
                        <a:buNone/>
                      </a:pPr>
                      <a:r>
                        <a:rPr lang="en-GB" sz="900" b="1" i="0" u="none" strike="noStrike" noProof="0" dirty="0">
                          <a:solidFill>
                            <a:srgbClr val="7030A0"/>
                          </a:solidFill>
                          <a:effectLst/>
                          <a:latin typeface="Calibri"/>
                        </a:rPr>
                        <a:t>Year 2:</a:t>
                      </a:r>
                      <a:r>
                        <a:rPr lang="en-GB" sz="900" b="0" i="0" u="none" strike="noStrike" noProof="0" dirty="0">
                          <a:solidFill>
                            <a:srgbClr val="000000"/>
                          </a:solidFill>
                          <a:effectLst/>
                          <a:latin typeface="Calibri"/>
                        </a:rPr>
                        <a:t>  Food, </a:t>
                      </a:r>
                      <a:r>
                        <a:rPr lang="en-GB" sz="900" b="0" i="0" u="none" strike="noStrike" noProof="0">
                          <a:solidFill>
                            <a:srgbClr val="000000"/>
                          </a:solidFill>
                          <a:effectLst/>
                          <a:latin typeface="Calibri"/>
                        </a:rPr>
                        <a:t>importance</a:t>
                      </a:r>
                      <a:r>
                        <a:rPr lang="en-GB" sz="900" b="0" i="0" u="none" strike="noStrike" noProof="0" dirty="0">
                          <a:solidFill>
                            <a:srgbClr val="000000"/>
                          </a:solidFill>
                          <a:effectLst/>
                          <a:latin typeface="Calibri"/>
                        </a:rPr>
                        <a:t> of exercise and hygiene were taught</a:t>
                      </a:r>
                      <a:r>
                        <a:rPr lang="en-US" sz="900" b="0" i="0" u="none" strike="noStrike" noProof="0" dirty="0">
                          <a:solidFill>
                            <a:srgbClr val="000000"/>
                          </a:solidFill>
                          <a:effectLst/>
                          <a:latin typeface="Calibri"/>
                        </a:rPr>
                        <a:t>. Children learnt that we need air, water and food to survive. </a:t>
                      </a:r>
                      <a:r>
                        <a:rPr lang="en-GB" sz="900" b="0" i="0" u="none" strike="noStrike" noProof="0" dirty="0">
                          <a:solidFill>
                            <a:srgbClr val="000000"/>
                          </a:solidFill>
                          <a:effectLst/>
                          <a:latin typeface="Calibri"/>
                        </a:rPr>
                        <a:t>Children learnt about oral hygiene </a:t>
                      </a:r>
                      <a:endParaRPr lang="en-US" sz="900" b="0" i="0" u="none" strike="noStrike" noProof="0" dirty="0">
                        <a:solidFill>
                          <a:srgbClr val="000000"/>
                        </a:solidFill>
                        <a:effectLst/>
                        <a:latin typeface="Calibri"/>
                      </a:endParaRPr>
                    </a:p>
                    <a:p>
                      <a:pPr lvl="0">
                        <a:buNone/>
                      </a:pPr>
                      <a:endParaRPr lang="en-GB" sz="900" b="0" i="0" u="none" strike="noStrike" noProof="0" dirty="0">
                        <a:solidFill>
                          <a:srgbClr val="000000"/>
                        </a:solidFill>
                        <a:effectLst/>
                        <a:latin typeface="Calibri"/>
                      </a:endParaRPr>
                    </a:p>
                    <a:p>
                      <a:pPr marL="0" lvl="0" indent="0" algn="l">
                        <a:buNone/>
                      </a:pPr>
                      <a:r>
                        <a:rPr lang="en-GB" sz="900" b="1" i="0" u="none" strike="noStrike" noProof="0">
                          <a:solidFill>
                            <a:srgbClr val="7030A0"/>
                          </a:solidFill>
                          <a:effectLst/>
                          <a:latin typeface="Calibri"/>
                        </a:rPr>
                        <a:t>Year 3: </a:t>
                      </a:r>
                      <a:r>
                        <a:rPr lang="en-GB" sz="900" b="0" i="0" u="none" strike="noStrike" noProof="0">
                          <a:solidFill>
                            <a:srgbClr val="000000"/>
                          </a:solidFill>
                          <a:effectLst/>
                          <a:latin typeface="Calibri"/>
                        </a:rPr>
                        <a:t>Children learnt that we need nutrients </a:t>
                      </a:r>
                      <a:r>
                        <a:rPr lang="en-US" sz="900" b="0" i="0" u="none" strike="noStrike" noProof="0" dirty="0">
                          <a:solidFill>
                            <a:srgbClr val="000000"/>
                          </a:solidFill>
                          <a:effectLst/>
                          <a:latin typeface="Calibri"/>
                        </a:rPr>
                        <a:t>to be able to grow and develop. Children learnt about the function of our skeletons and muscles. </a:t>
                      </a:r>
                    </a:p>
                    <a:p>
                      <a:pPr lvl="0" algn="l">
                        <a:buNone/>
                      </a:pPr>
                      <a:endParaRPr lang="en-GB" sz="900" b="0" i="0" u="none" strike="noStrike" noProof="0" dirty="0">
                        <a:solidFill>
                          <a:srgbClr val="000000"/>
                        </a:solidFill>
                        <a:effectLst/>
                        <a:latin typeface="Calibri"/>
                      </a:endParaRPr>
                    </a:p>
                    <a:p>
                      <a:pPr marL="0" lvl="0" indent="0" algn="l">
                        <a:buNone/>
                      </a:pPr>
                      <a:r>
                        <a:rPr lang="en-GB" sz="900" b="1" i="0" u="none" strike="noStrike" noProof="0" dirty="0">
                          <a:solidFill>
                            <a:srgbClr val="7030A0"/>
                          </a:solidFill>
                          <a:effectLst/>
                          <a:latin typeface="Calibri"/>
                        </a:rPr>
                        <a:t>Year 4: </a:t>
                      </a:r>
                      <a:r>
                        <a:rPr lang="en-GB" sz="900" b="0" i="0" u="none" strike="noStrike" noProof="0" dirty="0">
                          <a:solidFill>
                            <a:schemeClr val="tx1"/>
                          </a:solidFill>
                          <a:effectLst/>
                          <a:latin typeface="Calibri"/>
                        </a:rPr>
                        <a:t>Children learnt about</a:t>
                      </a:r>
                      <a:r>
                        <a:rPr lang="en-US" sz="900" b="0" i="0" u="none" strike="noStrike" noProof="0" dirty="0">
                          <a:solidFill>
                            <a:schemeClr val="tx1"/>
                          </a:solidFill>
                          <a:effectLst/>
                          <a:latin typeface="Calibri"/>
                        </a:rPr>
                        <a:t> </a:t>
                      </a:r>
                      <a:r>
                        <a:rPr lang="en-US" sz="900" b="0" i="0" u="none" strike="noStrike" noProof="0" dirty="0">
                          <a:solidFill>
                            <a:srgbClr val="111111"/>
                          </a:solidFill>
                          <a:effectLst/>
                          <a:latin typeface="Calibri"/>
                        </a:rPr>
                        <a:t>digestive system and </a:t>
                      </a:r>
                      <a:r>
                        <a:rPr lang="en-US" sz="900" b="0" i="0" u="none" strike="noStrike" noProof="0">
                          <a:solidFill>
                            <a:srgbClr val="111111"/>
                          </a:solidFill>
                          <a:effectLst/>
                          <a:latin typeface="Calibri"/>
                        </a:rPr>
                        <a:t>its</a:t>
                      </a:r>
                      <a:r>
                        <a:rPr lang="en-US" sz="900" b="0" i="0" u="none" strike="noStrike" noProof="0" dirty="0">
                          <a:solidFill>
                            <a:srgbClr val="111111"/>
                          </a:solidFill>
                          <a:effectLst/>
                          <a:latin typeface="Calibri"/>
                        </a:rPr>
                        <a:t> main parts- the mouth, esophagus, stomach, small intestine, large intestine, rectum and anus. Children are taught that the digestive system breaks down food into tiny particles which are absorbed into the blood. Children identify the</a:t>
                      </a:r>
                      <a:r>
                        <a:rPr lang="en-US" sz="900" b="0" i="0" u="none" strike="noStrike" noProof="0" dirty="0">
                          <a:solidFill>
                            <a:srgbClr val="000000"/>
                          </a:solidFill>
                          <a:effectLst/>
                          <a:latin typeface="Calibri"/>
                        </a:rPr>
                        <a:t> different types of teeth including molars, incisors and canines and the importance of teeth.  Children are also introduced to how energy is passed from herbivores to carnivores.</a:t>
                      </a:r>
                      <a:endParaRPr lang="en-US" sz="900"/>
                    </a:p>
                    <a:p>
                      <a:pPr lvl="0" algn="l">
                        <a:buNone/>
                      </a:pPr>
                      <a:endParaRPr lang="en-GB" sz="900" b="0" i="0" u="none" strike="noStrike" noProof="0" dirty="0">
                        <a:solidFill>
                          <a:srgbClr val="000000"/>
                        </a:solidFill>
                        <a:effectLst/>
                        <a:latin typeface="Calibri"/>
                      </a:endParaRPr>
                    </a:p>
                    <a:p>
                      <a:pPr marL="0" lvl="0" indent="0" algn="l">
                        <a:lnSpc>
                          <a:spcPct val="100000"/>
                        </a:lnSpc>
                        <a:spcBef>
                          <a:spcPts val="0"/>
                        </a:spcBef>
                        <a:spcAft>
                          <a:spcPts val="0"/>
                        </a:spcAft>
                        <a:buClr>
                          <a:srgbClr val="000000"/>
                        </a:buClr>
                        <a:buNone/>
                      </a:pPr>
                      <a:r>
                        <a:rPr lang="en-GB" sz="900" b="1" dirty="0">
                          <a:solidFill>
                            <a:srgbClr val="7030A0"/>
                          </a:solidFill>
                          <a:effectLst/>
                          <a:latin typeface="Calibri"/>
                        </a:rPr>
                        <a:t>Year 5: </a:t>
                      </a:r>
                      <a:r>
                        <a:rPr lang="en-GB" sz="900" u="none" strike="noStrike" noProof="0" dirty="0">
                          <a:solidFill>
                            <a:srgbClr val="000000"/>
                          </a:solidFill>
                          <a:effectLst/>
                          <a:latin typeface="Calibri"/>
                        </a:rPr>
                        <a:t>Puberty is discussed and explored. Children learnt  that animals’ bodies develop and change over time. The understanding that an embryo starts in the womb of the female, a foetus is the unborn offspring of an animal and that animals have different gestation periods. The human cycle is embryo, foetus, baby, toddler, child, teenager, adult, elderly adult.</a:t>
                      </a:r>
                    </a:p>
                  </a:txBody>
                  <a:tcPr/>
                </a:tc>
                <a:extLst>
                  <a:ext uri="{0D108BD9-81ED-4DB2-BD59-A6C34878D82A}">
                    <a16:rowId xmlns:a16="http://schemas.microsoft.com/office/drawing/2014/main" val="2834269564"/>
                  </a:ext>
                </a:extLst>
              </a:tr>
            </a:tbl>
          </a:graphicData>
        </a:graphic>
      </p:graphicFrame>
      <p:pic>
        <p:nvPicPr>
          <p:cNvPr id="5" name="Picture 7" descr="A diagram of a heart&#10;&#10;Description automatically generated">
            <a:extLst>
              <a:ext uri="{FF2B5EF4-FFF2-40B4-BE49-F238E27FC236}">
                <a16:creationId xmlns:a16="http://schemas.microsoft.com/office/drawing/2014/main" id="{5322B97E-4E6A-C86E-4D69-2E3529648157}"/>
              </a:ext>
            </a:extLst>
          </p:cNvPr>
          <p:cNvPicPr>
            <a:picLocks noChangeAspect="1"/>
          </p:cNvPicPr>
          <p:nvPr/>
        </p:nvPicPr>
        <p:blipFill>
          <a:blip r:embed="rId3"/>
          <a:stretch>
            <a:fillRect/>
          </a:stretch>
        </p:blipFill>
        <p:spPr>
          <a:xfrm>
            <a:off x="9793357" y="2566090"/>
            <a:ext cx="2445027" cy="1504950"/>
          </a:xfrm>
          <a:prstGeom prst="rect">
            <a:avLst/>
          </a:prstGeom>
        </p:spPr>
      </p:pic>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D1785A1-1D22-DBF5-B6ED-C5ABF7594602}"/>
              </a:ext>
            </a:extLst>
          </p:cNvPr>
          <p:cNvGraphicFramePr>
            <a:graphicFrameLocks noGrp="1"/>
          </p:cNvGraphicFramePr>
          <p:nvPr>
            <p:ph idx="1"/>
            <p:extLst>
              <p:ext uri="{D42A27DB-BD31-4B8C-83A1-F6EECF244321}">
                <p14:modId xmlns:p14="http://schemas.microsoft.com/office/powerpoint/2010/main" val="334741097"/>
              </p:ext>
            </p:extLst>
          </p:nvPr>
        </p:nvGraphicFramePr>
        <p:xfrm>
          <a:off x="4004803" y="3085717"/>
          <a:ext cx="2453386" cy="3540633"/>
        </p:xfrm>
        <a:graphic>
          <a:graphicData uri="http://schemas.openxmlformats.org/drawingml/2006/table">
            <a:tbl>
              <a:tblPr firstRow="1" firstCol="1" bandRow="1"/>
              <a:tblGrid>
                <a:gridCol w="2453386">
                  <a:extLst>
                    <a:ext uri="{9D8B030D-6E8A-4147-A177-3AD203B41FA5}">
                      <a16:colId xmlns:a16="http://schemas.microsoft.com/office/drawing/2014/main" val="4195797026"/>
                    </a:ext>
                  </a:extLst>
                </a:gridCol>
              </a:tblGrid>
              <a:tr h="169766">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794231"/>
                  </a:ext>
                </a:extLst>
              </a:tr>
              <a:tr h="3007286">
                <a:tc>
                  <a:txBody>
                    <a:bodyPr/>
                    <a:lstStyle/>
                    <a:p>
                      <a:pPr>
                        <a:lnSpc>
                          <a:spcPct val="107000"/>
                        </a:lnSpc>
                        <a:spcAft>
                          <a:spcPts val="80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l">
                        <a:lnSpc>
                          <a:spcPct val="107000"/>
                        </a:lnSpc>
                        <a:spcAft>
                          <a:spcPts val="800"/>
                        </a:spcAft>
                        <a:buFont typeface="Arial"/>
                        <a:buChar char="•"/>
                      </a:pPr>
                      <a:r>
                        <a:rPr lang="en-GB" sz="1100" b="1" dirty="0">
                          <a:effectLst/>
                          <a:latin typeface="Calibri"/>
                          <a:cs typeface="Times New Roman"/>
                        </a:rPr>
                        <a:t>Resistance</a:t>
                      </a:r>
                      <a:r>
                        <a:rPr lang="en-GB" sz="1100" dirty="0">
                          <a:effectLst/>
                          <a:latin typeface="Calibri"/>
                          <a:cs typeface="Times New Roman"/>
                        </a:rPr>
                        <a:t> – </a:t>
                      </a:r>
                      <a:r>
                        <a:rPr lang="en-GB" sz="1100" b="0" i="0" u="none" strike="noStrike" noProof="0" dirty="0">
                          <a:solidFill>
                            <a:srgbClr val="202124"/>
                          </a:solidFill>
                          <a:effectLst/>
                          <a:latin typeface="Calibri"/>
                        </a:rPr>
                        <a:t>is </a:t>
                      </a:r>
                      <a:r>
                        <a:rPr lang="en-GB" sz="1100" b="0" i="0" u="none" strike="noStrike" noProof="0" dirty="0">
                          <a:solidFill>
                            <a:srgbClr val="040C28"/>
                          </a:solidFill>
                          <a:effectLst/>
                          <a:latin typeface="Calibri"/>
                        </a:rPr>
                        <a:t>a measure of the opposition to current flow in an electrical circuit</a:t>
                      </a:r>
                      <a:r>
                        <a:rPr lang="en-GB" sz="1100" dirty="0">
                          <a:effectLst/>
                          <a:latin typeface="Calibri"/>
                          <a:cs typeface="Times New Roman"/>
                        </a:rPr>
                        <a:t> </a:t>
                      </a:r>
                    </a:p>
                    <a:p>
                      <a:pPr marL="171450" lvl="0" indent="-171450" algn="l">
                        <a:lnSpc>
                          <a:spcPct val="107000"/>
                        </a:lnSpc>
                        <a:spcAft>
                          <a:spcPts val="800"/>
                        </a:spcAft>
                        <a:buFont typeface="Arial"/>
                        <a:buChar char="•"/>
                      </a:pPr>
                      <a:r>
                        <a:rPr lang="en-GB" sz="1100" b="1" i="0" u="none" strike="noStrike" baseline="0" noProof="0" dirty="0">
                          <a:solidFill>
                            <a:srgbClr val="000000"/>
                          </a:solidFill>
                          <a:effectLst/>
                          <a:latin typeface="Calibri"/>
                        </a:rPr>
                        <a:t>Insulator</a:t>
                      </a:r>
                      <a:r>
                        <a:rPr lang="en-GB" sz="1100" b="0" i="0" u="none" strike="noStrike" baseline="0" noProof="0" dirty="0">
                          <a:solidFill>
                            <a:srgbClr val="000000"/>
                          </a:solidFill>
                          <a:effectLst/>
                          <a:latin typeface="Calibri"/>
                        </a:rPr>
                        <a:t> – A material which does not easily allow electric current to pass through it.</a:t>
                      </a:r>
                    </a:p>
                    <a:p>
                      <a:pPr marL="171450" lvl="0" indent="-171450" algn="l">
                        <a:lnSpc>
                          <a:spcPct val="107000"/>
                        </a:lnSpc>
                        <a:spcAft>
                          <a:spcPts val="800"/>
                        </a:spcAft>
                        <a:buFont typeface="Arial"/>
                        <a:buChar char="•"/>
                      </a:pPr>
                      <a:r>
                        <a:rPr lang="en-GB" sz="1100" b="1" i="0" u="none" strike="noStrike" baseline="0" noProof="0" dirty="0">
                          <a:solidFill>
                            <a:srgbClr val="000000"/>
                          </a:solidFill>
                          <a:effectLst/>
                          <a:latin typeface="Calibri"/>
                        </a:rPr>
                        <a:t>Conductor</a:t>
                      </a:r>
                      <a:r>
                        <a:rPr lang="en-GB" sz="1100" b="0" i="0" u="none" strike="noStrike" baseline="0" noProof="0" dirty="0">
                          <a:solidFill>
                            <a:srgbClr val="000000"/>
                          </a:solidFill>
                          <a:effectLst/>
                          <a:latin typeface="Calibri"/>
                        </a:rPr>
                        <a:t> - a material which allows an electric current to pass through it.</a:t>
                      </a:r>
                    </a:p>
                    <a:p>
                      <a:pPr marL="171450" lvl="0" indent="-171450" algn="l">
                        <a:lnSpc>
                          <a:spcPct val="107000"/>
                        </a:lnSpc>
                        <a:spcAft>
                          <a:spcPts val="800"/>
                        </a:spcAft>
                        <a:buFont typeface="Arial"/>
                        <a:buChar char="•"/>
                      </a:pPr>
                      <a:r>
                        <a:rPr lang="en-GB" sz="1100" b="1" i="0" u="none" strike="noStrike" baseline="0" noProof="0" dirty="0">
                          <a:solidFill>
                            <a:srgbClr val="000000"/>
                          </a:solidFill>
                          <a:effectLst/>
                          <a:latin typeface="Calibri"/>
                        </a:rPr>
                        <a:t>Electrons</a:t>
                      </a:r>
                      <a:r>
                        <a:rPr lang="en-GB" sz="1100" b="0" i="0" u="none" strike="noStrike" baseline="0" noProof="0" dirty="0">
                          <a:solidFill>
                            <a:srgbClr val="000000"/>
                          </a:solidFill>
                          <a:effectLst/>
                          <a:latin typeface="Calibri"/>
                        </a:rPr>
                        <a:t>  – A small particle with a negative charge that is found in all atoms. </a:t>
                      </a:r>
                    </a:p>
                    <a:p>
                      <a:pPr marL="171450" lvl="0" indent="-171450" algn="l">
                        <a:lnSpc>
                          <a:spcPct val="107000"/>
                        </a:lnSpc>
                        <a:spcAft>
                          <a:spcPts val="800"/>
                        </a:spcAft>
                        <a:buFont typeface="Arial"/>
                        <a:buChar char="•"/>
                      </a:pPr>
                      <a:r>
                        <a:rPr lang="en-GB" sz="1100" b="1" i="0" u="none" strike="noStrike" baseline="0" noProof="0" dirty="0">
                          <a:solidFill>
                            <a:srgbClr val="000000"/>
                          </a:solidFill>
                          <a:effectLst/>
                          <a:latin typeface="Calibri"/>
                        </a:rPr>
                        <a:t>Resister</a:t>
                      </a:r>
                      <a:r>
                        <a:rPr lang="en-GB" sz="1100" b="0" i="0" u="none" strike="noStrike" baseline="0" noProof="0" dirty="0">
                          <a:solidFill>
                            <a:srgbClr val="000000"/>
                          </a:solidFill>
                          <a:effectLst/>
                          <a:latin typeface="Calibri"/>
                        </a:rPr>
                        <a:t> – an electrical component that limits or regulates the flow of electrical current in an electronic circuit.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3510513"/>
                  </a:ext>
                </a:extLst>
              </a:tr>
            </a:tbl>
          </a:graphicData>
        </a:graphic>
      </p:graphicFrame>
      <p:sp>
        <p:nvSpPr>
          <p:cNvPr id="5" name="Text Box 1">
            <a:extLst>
              <a:ext uri="{FF2B5EF4-FFF2-40B4-BE49-F238E27FC236}">
                <a16:creationId xmlns:a16="http://schemas.microsoft.com/office/drawing/2014/main" id="{55E13D98-4BCE-772E-56EC-408F0CC2721C}"/>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6153AB2E-48C9-B587-B75A-5DA5F4BD9481}"/>
              </a:ext>
            </a:extLst>
          </p:cNvPr>
          <p:cNvGraphicFramePr>
            <a:graphicFrameLocks noGrp="1"/>
          </p:cNvGraphicFramePr>
          <p:nvPr>
            <p:extLst>
              <p:ext uri="{D42A27DB-BD31-4B8C-83A1-F6EECF244321}">
                <p14:modId xmlns:p14="http://schemas.microsoft.com/office/powerpoint/2010/main" val="3461147547"/>
              </p:ext>
            </p:extLst>
          </p:nvPr>
        </p:nvGraphicFramePr>
        <p:xfrm>
          <a:off x="6758608" y="2319130"/>
          <a:ext cx="4807152" cy="4041852"/>
        </p:xfrm>
        <a:graphic>
          <a:graphicData uri="http://schemas.openxmlformats.org/drawingml/2006/table">
            <a:tbl>
              <a:tblPr firstRow="1" firstCol="1" bandRow="1"/>
              <a:tblGrid>
                <a:gridCol w="4807152">
                  <a:extLst>
                    <a:ext uri="{9D8B030D-6E8A-4147-A177-3AD203B41FA5}">
                      <a16:colId xmlns:a16="http://schemas.microsoft.com/office/drawing/2014/main" val="2990464486"/>
                    </a:ext>
                  </a:extLst>
                </a:gridCol>
              </a:tblGrid>
              <a:tr h="203791">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Times New Roman"/>
                        </a:rPr>
                        <a:t>Substantive knowledge:</a:t>
                      </a:r>
                      <a:endParaRPr lang="en-GB" sz="11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3497848"/>
                  </a:ext>
                </a:extLst>
              </a:tr>
              <a:tr h="3838061">
                <a:tc>
                  <a:txBody>
                    <a:bodyPr/>
                    <a:lstStyle/>
                    <a:p>
                      <a:pPr>
                        <a:lnSpc>
                          <a:spcPct val="107000"/>
                        </a:lnSpc>
                        <a:spcAft>
                          <a:spcPts val="800"/>
                        </a:spcAft>
                      </a:pPr>
                      <a:r>
                        <a:rPr lang="en-GB" sz="1100" b="0" i="0" u="none" strike="noStrike" baseline="0" noProof="0" dirty="0">
                          <a:solidFill>
                            <a:srgbClr val="000000"/>
                          </a:solidFill>
                          <a:effectLst/>
                          <a:latin typeface="Calibri"/>
                        </a:rPr>
                        <a:t>The brightness of a lamp or the volume of a buzzer are linked to the number and voltage of cells used in a circuit </a:t>
                      </a:r>
                      <a:endParaRPr lang="en-GB" sz="1100">
                        <a:latin typeface="Calibri"/>
                      </a:endParaRPr>
                    </a:p>
                    <a:p>
                      <a:pPr lvl="0">
                        <a:lnSpc>
                          <a:spcPct val="107000"/>
                        </a:lnSpc>
                        <a:spcAft>
                          <a:spcPts val="800"/>
                        </a:spcAft>
                        <a:buNone/>
                      </a:pPr>
                      <a:r>
                        <a:rPr lang="en-GB" sz="1100" b="0" i="0" u="none" strike="noStrike" baseline="0" noProof="0" dirty="0">
                          <a:solidFill>
                            <a:srgbClr val="000000"/>
                          </a:solidFill>
                          <a:effectLst/>
                          <a:latin typeface="Calibri"/>
                        </a:rPr>
                        <a:t>A battery is a source of power so that electrical objects can work </a:t>
                      </a:r>
                      <a:endParaRPr lang="en-GB" sz="1100">
                        <a:latin typeface="Calibri"/>
                      </a:endParaRPr>
                    </a:p>
                    <a:p>
                      <a:pPr lvl="0">
                        <a:lnSpc>
                          <a:spcPct val="107000"/>
                        </a:lnSpc>
                        <a:spcAft>
                          <a:spcPts val="800"/>
                        </a:spcAft>
                        <a:buNone/>
                      </a:pPr>
                      <a:r>
                        <a:rPr lang="en-GB" sz="1100" b="0" i="0" u="none" strike="noStrike" baseline="0" noProof="0" dirty="0">
                          <a:solidFill>
                            <a:srgbClr val="000000"/>
                          </a:solidFill>
                          <a:effectLst/>
                          <a:latin typeface="Calibri"/>
                        </a:rPr>
                        <a:t>Electricity flows from one end of a circuit to another </a:t>
                      </a:r>
                      <a:endParaRPr lang="en-GB" sz="1100">
                        <a:latin typeface="Calibri"/>
                      </a:endParaRPr>
                    </a:p>
                    <a:p>
                      <a:pPr lvl="0">
                        <a:lnSpc>
                          <a:spcPct val="107000"/>
                        </a:lnSpc>
                        <a:spcAft>
                          <a:spcPts val="800"/>
                        </a:spcAft>
                        <a:buNone/>
                      </a:pPr>
                      <a:r>
                        <a:rPr lang="en-GB" sz="1100" b="0" i="0" u="none" strike="noStrike" baseline="0" noProof="0" dirty="0">
                          <a:solidFill>
                            <a:srgbClr val="000000"/>
                          </a:solidFill>
                          <a:effectLst/>
                          <a:latin typeface="Calibri"/>
                        </a:rPr>
                        <a:t>A switch will break the flow of electricity </a:t>
                      </a:r>
                      <a:endParaRPr lang="en-GB" sz="1100">
                        <a:latin typeface="Calibri"/>
                      </a:endParaRPr>
                    </a:p>
                    <a:p>
                      <a:pPr lvl="0">
                        <a:lnSpc>
                          <a:spcPct val="107000"/>
                        </a:lnSpc>
                        <a:spcAft>
                          <a:spcPts val="800"/>
                        </a:spcAft>
                        <a:buNone/>
                      </a:pPr>
                      <a:r>
                        <a:rPr lang="en-GB" sz="1100" b="0" i="0" u="none" strike="noStrike" baseline="0" noProof="0" dirty="0">
                          <a:solidFill>
                            <a:srgbClr val="000000"/>
                          </a:solidFill>
                          <a:effectLst/>
                          <a:latin typeface="Calibri"/>
                        </a:rPr>
                        <a:t>A fuse it is an emergency switch that cuts power when there is too much power </a:t>
                      </a:r>
                      <a:endParaRPr lang="en-GB" sz="1100">
                        <a:latin typeface="Calibri"/>
                      </a:endParaRPr>
                    </a:p>
                    <a:p>
                      <a:pPr lvl="0">
                        <a:lnSpc>
                          <a:spcPct val="107000"/>
                        </a:lnSpc>
                        <a:spcAft>
                          <a:spcPts val="800"/>
                        </a:spcAft>
                        <a:buNone/>
                      </a:pPr>
                      <a:r>
                        <a:rPr lang="en-GB" sz="1100" b="0" i="0" u="none" strike="noStrike" baseline="0" noProof="0" dirty="0">
                          <a:solidFill>
                            <a:srgbClr val="000000"/>
                          </a:solidFill>
                          <a:effectLst/>
                          <a:latin typeface="Calibri"/>
                        </a:rPr>
                        <a:t>When all the electrical components are connected in a ring or loop, this is a series circuit </a:t>
                      </a:r>
                      <a:endParaRPr lang="en-GB" sz="1100">
                        <a:latin typeface="Calibri"/>
                      </a:endParaRPr>
                    </a:p>
                    <a:p>
                      <a:pPr lvl="0">
                        <a:lnSpc>
                          <a:spcPct val="107000"/>
                        </a:lnSpc>
                        <a:spcAft>
                          <a:spcPts val="800"/>
                        </a:spcAft>
                        <a:buNone/>
                      </a:pPr>
                      <a:r>
                        <a:rPr lang="en-GB" sz="1100" b="0" i="0" u="none" strike="noStrike" baseline="0" noProof="0" dirty="0">
                          <a:solidFill>
                            <a:srgbClr val="000000"/>
                          </a:solidFill>
                          <a:effectLst/>
                          <a:latin typeface="Calibri"/>
                        </a:rPr>
                        <a:t>Each component follows the next in a loop </a:t>
                      </a:r>
                      <a:endParaRPr lang="en-GB" sz="1100">
                        <a:latin typeface="Calibri"/>
                      </a:endParaRPr>
                    </a:p>
                    <a:p>
                      <a:pPr lvl="0">
                        <a:lnSpc>
                          <a:spcPct val="107000"/>
                        </a:lnSpc>
                        <a:spcAft>
                          <a:spcPts val="800"/>
                        </a:spcAft>
                        <a:buNone/>
                      </a:pPr>
                      <a:r>
                        <a:rPr lang="en-GB" sz="1100" b="0" i="0" u="none" strike="noStrike" baseline="0" noProof="0" dirty="0">
                          <a:solidFill>
                            <a:srgbClr val="000000"/>
                          </a:solidFill>
                          <a:effectLst/>
                          <a:latin typeface="Calibri"/>
                        </a:rPr>
                        <a:t>In parallel circuits, each electrical component shares a direct link to the battery - this allows each component to work even if the other component is broken.</a:t>
                      </a:r>
                      <a:endParaRPr lang="en-GB" sz="1100">
                        <a:latin typeface="Calibri"/>
                      </a:endParaRPr>
                    </a:p>
                    <a:p>
                      <a:pPr marL="0" lvl="0" indent="0" algn="l">
                        <a:lnSpc>
                          <a:spcPct val="107000"/>
                        </a:lnSpc>
                        <a:spcAft>
                          <a:spcPts val="800"/>
                        </a:spcAft>
                        <a:buNone/>
                      </a:pPr>
                      <a:r>
                        <a:rPr lang="en-GB" sz="1100" b="0" i="0" u="none" strike="noStrike" baseline="0" noProof="0" dirty="0">
                          <a:solidFill>
                            <a:srgbClr val="000000"/>
                          </a:solidFill>
                          <a:effectLst/>
                          <a:latin typeface="Calibri"/>
                        </a:rPr>
                        <a:t>Understand how components function including the brightness of a bulb, the loudness of buzzers and the on/off position of switches</a:t>
                      </a:r>
                    </a:p>
                    <a:p>
                      <a:pPr marL="0" lvl="0" indent="0" algn="l">
                        <a:lnSpc>
                          <a:spcPct val="107000"/>
                        </a:lnSpc>
                        <a:spcAft>
                          <a:spcPts val="800"/>
                        </a:spcAft>
                        <a:buNone/>
                      </a:pPr>
                      <a:r>
                        <a:rPr lang="en-GB" sz="1100" b="0" i="0" u="none" strike="noStrike" baseline="0" noProof="0" dirty="0">
                          <a:solidFill>
                            <a:srgbClr val="000000"/>
                          </a:solidFill>
                          <a:effectLst/>
                          <a:latin typeface="Calibri"/>
                        </a:rPr>
                        <a:t>Common conductors include metal and graphite</a:t>
                      </a:r>
                      <a:endParaRPr lang="en-GB" sz="1100">
                        <a:latin typeface="Calibri"/>
                      </a:endParaRPr>
                    </a:p>
                    <a:p>
                      <a:pPr marL="0" lvl="0" indent="0" algn="l">
                        <a:lnSpc>
                          <a:spcPct val="107000"/>
                        </a:lnSpc>
                        <a:spcAft>
                          <a:spcPts val="800"/>
                        </a:spcAft>
                        <a:buNone/>
                      </a:pPr>
                      <a:r>
                        <a:rPr lang="en-GB" sz="1100" b="0" i="0" u="none" strike="noStrike" baseline="0" noProof="0" dirty="0">
                          <a:solidFill>
                            <a:srgbClr val="000000"/>
                          </a:solidFill>
                          <a:effectLst/>
                          <a:latin typeface="Calibri"/>
                        </a:rPr>
                        <a:t>Common insulators include plastic and paper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9425590"/>
                  </a:ext>
                </a:extLst>
              </a:tr>
            </a:tbl>
          </a:graphicData>
        </a:graphic>
      </p:graphicFrame>
      <p:graphicFrame>
        <p:nvGraphicFramePr>
          <p:cNvPr id="3" name="Table 2">
            <a:extLst>
              <a:ext uri="{FF2B5EF4-FFF2-40B4-BE49-F238E27FC236}">
                <a16:creationId xmlns:a16="http://schemas.microsoft.com/office/drawing/2014/main" id="{6CF1778A-1245-DD60-F507-536F8AF9C550}"/>
              </a:ext>
            </a:extLst>
          </p:cNvPr>
          <p:cNvGraphicFramePr>
            <a:graphicFrameLocks noGrp="1"/>
          </p:cNvGraphicFramePr>
          <p:nvPr>
            <p:extLst>
              <p:ext uri="{D42A27DB-BD31-4B8C-83A1-F6EECF244321}">
                <p14:modId xmlns:p14="http://schemas.microsoft.com/office/powerpoint/2010/main" val="3168144234"/>
              </p:ext>
            </p:extLst>
          </p:nvPr>
        </p:nvGraphicFramePr>
        <p:xfrm>
          <a:off x="2493713" y="787010"/>
          <a:ext cx="6538234" cy="640080"/>
        </p:xfrm>
        <a:graphic>
          <a:graphicData uri="http://schemas.openxmlformats.org/drawingml/2006/table">
            <a:tbl>
              <a:tblPr firstRow="1" bandRow="1">
                <a:tableStyleId>{5C22544A-7EE6-4342-B048-85BDC9FD1C3A}</a:tableStyleId>
              </a:tblPr>
              <a:tblGrid>
                <a:gridCol w="2179410">
                  <a:extLst>
                    <a:ext uri="{9D8B030D-6E8A-4147-A177-3AD203B41FA5}">
                      <a16:colId xmlns:a16="http://schemas.microsoft.com/office/drawing/2014/main" val="1701158635"/>
                    </a:ext>
                  </a:extLst>
                </a:gridCol>
                <a:gridCol w="2943280">
                  <a:extLst>
                    <a:ext uri="{9D8B030D-6E8A-4147-A177-3AD203B41FA5}">
                      <a16:colId xmlns:a16="http://schemas.microsoft.com/office/drawing/2014/main" val="3034589352"/>
                    </a:ext>
                  </a:extLst>
                </a:gridCol>
                <a:gridCol w="1415544">
                  <a:extLst>
                    <a:ext uri="{9D8B030D-6E8A-4147-A177-3AD203B41FA5}">
                      <a16:colId xmlns:a16="http://schemas.microsoft.com/office/drawing/2014/main" val="1922066720"/>
                    </a:ext>
                  </a:extLst>
                </a:gridCol>
              </a:tblGrid>
              <a:tr h="583506">
                <a:tc>
                  <a:txBody>
                    <a:bodyPr/>
                    <a:lstStyle/>
                    <a:p>
                      <a:r>
                        <a:rPr lang="en-US" dirty="0"/>
                        <a:t>Year group:</a:t>
                      </a:r>
                    </a:p>
                    <a:p>
                      <a:pPr lvl="0">
                        <a:buNone/>
                      </a:pPr>
                      <a:r>
                        <a:rPr lang="en-US" dirty="0"/>
                        <a:t>6</a:t>
                      </a:r>
                    </a:p>
                  </a:txBody>
                  <a:tcPr/>
                </a:tc>
                <a:tc>
                  <a:txBody>
                    <a:bodyPr/>
                    <a:lstStyle/>
                    <a:p>
                      <a:r>
                        <a:rPr lang="en-US" dirty="0"/>
                        <a:t>Topic: </a:t>
                      </a:r>
                    </a:p>
                    <a:p>
                      <a:pPr lvl="0">
                        <a:buNone/>
                      </a:pPr>
                      <a:r>
                        <a:rPr lang="en-US" dirty="0"/>
                        <a:t>Electricity</a:t>
                      </a:r>
                    </a:p>
                  </a:txBody>
                  <a:tcPr/>
                </a:tc>
                <a:tc>
                  <a:txBody>
                    <a:bodyPr/>
                    <a:lstStyle/>
                    <a:p>
                      <a:r>
                        <a:rPr lang="en-US" dirty="0"/>
                        <a:t>Term: </a:t>
                      </a:r>
                    </a:p>
                    <a:p>
                      <a:pPr lvl="0">
                        <a:buNone/>
                      </a:pPr>
                      <a:r>
                        <a:rPr lang="en-US" dirty="0" err="1"/>
                        <a:t>Aut</a:t>
                      </a:r>
                      <a:r>
                        <a:rPr lang="en-US" dirty="0"/>
                        <a:t> 2 </a:t>
                      </a:r>
                    </a:p>
                  </a:txBody>
                  <a:tcPr/>
                </a:tc>
                <a:extLst>
                  <a:ext uri="{0D108BD9-81ED-4DB2-BD59-A6C34878D82A}">
                    <a16:rowId xmlns:a16="http://schemas.microsoft.com/office/drawing/2014/main" val="3581570372"/>
                  </a:ext>
                </a:extLst>
              </a:tr>
            </a:tbl>
          </a:graphicData>
        </a:graphic>
      </p:graphicFrame>
      <p:pic>
        <p:nvPicPr>
          <p:cNvPr id="2" name="Picture 5" descr="Diagram&#10;&#10;Description automatically generated">
            <a:extLst>
              <a:ext uri="{FF2B5EF4-FFF2-40B4-BE49-F238E27FC236}">
                <a16:creationId xmlns:a16="http://schemas.microsoft.com/office/drawing/2014/main" id="{5BE8BBA3-EDDD-FD51-F3B4-8D9B740733DB}"/>
              </a:ext>
            </a:extLst>
          </p:cNvPr>
          <p:cNvPicPr>
            <a:picLocks noChangeAspect="1"/>
          </p:cNvPicPr>
          <p:nvPr/>
        </p:nvPicPr>
        <p:blipFill>
          <a:blip r:embed="rId2"/>
          <a:stretch>
            <a:fillRect/>
          </a:stretch>
        </p:blipFill>
        <p:spPr>
          <a:xfrm>
            <a:off x="9137615" y="355617"/>
            <a:ext cx="2930939" cy="1764277"/>
          </a:xfrm>
          <a:prstGeom prst="rect">
            <a:avLst/>
          </a:prstGeom>
        </p:spPr>
      </p:pic>
      <p:graphicFrame>
        <p:nvGraphicFramePr>
          <p:cNvPr id="9" name="Table 8">
            <a:extLst>
              <a:ext uri="{FF2B5EF4-FFF2-40B4-BE49-F238E27FC236}">
                <a16:creationId xmlns:a16="http://schemas.microsoft.com/office/drawing/2014/main" id="{6D504FF9-FBF1-3053-78EB-D1DC4B7FC5DC}"/>
              </a:ext>
            </a:extLst>
          </p:cNvPr>
          <p:cNvGraphicFramePr>
            <a:graphicFrameLocks noGrp="1"/>
          </p:cNvGraphicFramePr>
          <p:nvPr>
            <p:extLst>
              <p:ext uri="{D42A27DB-BD31-4B8C-83A1-F6EECF244321}">
                <p14:modId xmlns:p14="http://schemas.microsoft.com/office/powerpoint/2010/main" val="174040836"/>
              </p:ext>
            </p:extLst>
          </p:nvPr>
        </p:nvGraphicFramePr>
        <p:xfrm>
          <a:off x="333374" y="1809749"/>
          <a:ext cx="2931893" cy="2766060"/>
        </p:xfrm>
        <a:graphic>
          <a:graphicData uri="http://schemas.openxmlformats.org/drawingml/2006/table">
            <a:tbl>
              <a:tblPr firstRow="1" bandRow="1">
                <a:tableStyleId>{5940675A-B579-460E-94D1-54222C63F5DA}</a:tableStyleId>
              </a:tblPr>
              <a:tblGrid>
                <a:gridCol w="2931893">
                  <a:extLst>
                    <a:ext uri="{9D8B030D-6E8A-4147-A177-3AD203B41FA5}">
                      <a16:colId xmlns:a16="http://schemas.microsoft.com/office/drawing/2014/main" val="2806239543"/>
                    </a:ext>
                  </a:extLst>
                </a:gridCol>
              </a:tblGrid>
              <a:tr h="193598">
                <a:tc>
                  <a:txBody>
                    <a:bodyPr/>
                    <a:lstStyle/>
                    <a:p>
                      <a:pPr algn="l" rtl="0" fontAlgn="base"/>
                      <a:r>
                        <a:rPr lang="en-GB" sz="1100" b="1" dirty="0">
                          <a:solidFill>
                            <a:srgbClr val="7030A0"/>
                          </a:solidFill>
                          <a:effectLst/>
                        </a:rPr>
                        <a:t>Prior Learning​​​​​</a:t>
                      </a:r>
                      <a:endParaRPr lang="en-GB" sz="1100">
                        <a:solidFill>
                          <a:srgbClr val="000000"/>
                        </a:solidFill>
                        <a:effectLst/>
                      </a:endParaRPr>
                    </a:p>
                  </a:txBody>
                  <a:tcPr/>
                </a:tc>
                <a:extLst>
                  <a:ext uri="{0D108BD9-81ED-4DB2-BD59-A6C34878D82A}">
                    <a16:rowId xmlns:a16="http://schemas.microsoft.com/office/drawing/2014/main" val="4254839261"/>
                  </a:ext>
                </a:extLst>
              </a:tr>
              <a:tr h="2240206">
                <a:tc>
                  <a:txBody>
                    <a:bodyPr/>
                    <a:lstStyle/>
                    <a:p>
                      <a:pPr marL="0" marR="0" indent="0" algn="l" rtl="0" fontAlgn="base">
                        <a:lnSpc>
                          <a:spcPct val="100000"/>
                        </a:lnSpc>
                        <a:spcBef>
                          <a:spcPts val="0"/>
                        </a:spcBef>
                        <a:spcAft>
                          <a:spcPts val="0"/>
                        </a:spcAft>
                        <a:buClr>
                          <a:srgbClr val="000000"/>
                        </a:buClr>
                        <a:buNone/>
                      </a:pPr>
                      <a:endParaRPr lang="en-GB" sz="1100" b="1" dirty="0">
                        <a:solidFill>
                          <a:srgbClr val="7030A0"/>
                        </a:solidFill>
                        <a:effectLst/>
                      </a:endParaRPr>
                    </a:p>
                    <a:p>
                      <a:pPr marL="0" marR="0" lvl="0" indent="0" algn="l">
                        <a:lnSpc>
                          <a:spcPct val="100000"/>
                        </a:lnSpc>
                        <a:spcBef>
                          <a:spcPts val="0"/>
                        </a:spcBef>
                        <a:spcAft>
                          <a:spcPts val="0"/>
                        </a:spcAft>
                        <a:buNone/>
                      </a:pPr>
                      <a:r>
                        <a:rPr lang="en-GB" sz="1050" b="1" dirty="0">
                          <a:solidFill>
                            <a:srgbClr val="7030A0"/>
                          </a:solidFill>
                          <a:effectLst/>
                        </a:rPr>
                        <a:t>Year 4:</a:t>
                      </a:r>
                      <a:r>
                        <a:rPr lang="en-GB" sz="1050" u="none" strike="noStrike" noProof="0" dirty="0">
                          <a:solidFill>
                            <a:srgbClr val="000000"/>
                          </a:solidFill>
                          <a:effectLst/>
                        </a:rPr>
                        <a:t> Children are taught that e</a:t>
                      </a:r>
                      <a:r>
                        <a:rPr lang="en-US" sz="1050" u="none" strike="noStrike" noProof="0" dirty="0">
                          <a:solidFill>
                            <a:srgbClr val="000000"/>
                          </a:solidFill>
                          <a:effectLst/>
                        </a:rPr>
                        <a:t>electricity flows through all the components in a circuit. Children </a:t>
                      </a:r>
                      <a:r>
                        <a:rPr lang="en-GB" sz="1050" u="none" strike="noStrike" noProof="0" dirty="0">
                          <a:solidFill>
                            <a:srgbClr val="000000"/>
                          </a:solidFill>
                          <a:effectLst/>
                        </a:rPr>
                        <a:t>investigate</a:t>
                      </a:r>
                      <a:r>
                        <a:rPr lang="en-US" sz="1050" u="none" strike="noStrike" noProof="0" dirty="0">
                          <a:solidFill>
                            <a:srgbClr val="000000"/>
                          </a:solidFill>
                          <a:effectLst/>
                        </a:rPr>
                        <a:t> how an open switch breaks the circuit stopping electricity from moving around the circuit; a </a:t>
                      </a:r>
                      <a:r>
                        <a:rPr lang="en-US" sz="1050" b="0" i="0" u="none" strike="noStrike" noProof="0" dirty="0">
                          <a:solidFill>
                            <a:srgbClr val="000000"/>
                          </a:solidFill>
                          <a:effectLst/>
                          <a:latin typeface="Trebuchet MS"/>
                        </a:rPr>
                        <a:t>closed switch maintains electricity flow</a:t>
                      </a:r>
                      <a:r>
                        <a:rPr lang="en-US" sz="1050" u="none" strike="noStrike" noProof="0" dirty="0">
                          <a:solidFill>
                            <a:srgbClr val="000000"/>
                          </a:solidFill>
                          <a:effectLst/>
                        </a:rPr>
                        <a:t>. Insulators are introduced and children learn that these do not allow electricity to pass through them. Alongside this, children learn about conductors and the idea that these are materials that let electricity pass through them easily. Renewable and non-renewable electricity is also explored.</a:t>
                      </a:r>
                    </a:p>
                    <a:p>
                      <a:pPr marL="0" marR="0" lvl="0" indent="0" algn="l">
                        <a:lnSpc>
                          <a:spcPct val="100000"/>
                        </a:lnSpc>
                        <a:spcBef>
                          <a:spcPts val="0"/>
                        </a:spcBef>
                        <a:spcAft>
                          <a:spcPts val="0"/>
                        </a:spcAft>
                        <a:buNone/>
                      </a:pPr>
                      <a:endParaRPr lang="en-GB" sz="1100">
                        <a:effectLst/>
                      </a:endParaRPr>
                    </a:p>
                  </a:txBody>
                  <a:tcPr/>
                </a:tc>
                <a:extLst>
                  <a:ext uri="{0D108BD9-81ED-4DB2-BD59-A6C34878D82A}">
                    <a16:rowId xmlns:a16="http://schemas.microsoft.com/office/drawing/2014/main" val="2402408315"/>
                  </a:ext>
                </a:extLst>
              </a:tr>
            </a:tbl>
          </a:graphicData>
        </a:graphic>
      </p:graphicFrame>
      <p:pic>
        <p:nvPicPr>
          <p:cNvPr id="6" name="Picture 7" descr="A diagram of a circuit&#10;&#10;Description automatically generated">
            <a:extLst>
              <a:ext uri="{FF2B5EF4-FFF2-40B4-BE49-F238E27FC236}">
                <a16:creationId xmlns:a16="http://schemas.microsoft.com/office/drawing/2014/main" id="{0F91EFEA-3B52-8FBB-B588-6CBBB993150C}"/>
              </a:ext>
            </a:extLst>
          </p:cNvPr>
          <p:cNvPicPr>
            <a:picLocks noChangeAspect="1"/>
          </p:cNvPicPr>
          <p:nvPr/>
        </p:nvPicPr>
        <p:blipFill>
          <a:blip r:embed="rId3"/>
          <a:stretch>
            <a:fillRect/>
          </a:stretch>
        </p:blipFill>
        <p:spPr>
          <a:xfrm>
            <a:off x="257001" y="4745522"/>
            <a:ext cx="3652724" cy="2447997"/>
          </a:xfrm>
          <a:prstGeom prst="rect">
            <a:avLst/>
          </a:prstGeom>
        </p:spPr>
      </p:pic>
      <p:pic>
        <p:nvPicPr>
          <p:cNvPr id="8" name="Picture 9" descr="A diagram of a switch&#10;&#10;Description automatically generated">
            <a:extLst>
              <a:ext uri="{FF2B5EF4-FFF2-40B4-BE49-F238E27FC236}">
                <a16:creationId xmlns:a16="http://schemas.microsoft.com/office/drawing/2014/main" id="{5B29B39F-C939-216E-E6AA-7DAC38203508}"/>
              </a:ext>
            </a:extLst>
          </p:cNvPr>
          <p:cNvPicPr>
            <a:picLocks noChangeAspect="1"/>
          </p:cNvPicPr>
          <p:nvPr/>
        </p:nvPicPr>
        <p:blipFill>
          <a:blip r:embed="rId4"/>
          <a:stretch>
            <a:fillRect/>
          </a:stretch>
        </p:blipFill>
        <p:spPr>
          <a:xfrm>
            <a:off x="3433772" y="1526953"/>
            <a:ext cx="3224320" cy="1481841"/>
          </a:xfrm>
          <a:prstGeom prst="rect">
            <a:avLst/>
          </a:prstGeom>
        </p:spPr>
      </p:pic>
    </p:spTree>
    <p:extLst>
      <p:ext uri="{BB962C8B-B14F-4D97-AF65-F5344CB8AC3E}">
        <p14:creationId xmlns:p14="http://schemas.microsoft.com/office/powerpoint/2010/main" val="2141521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240F60D3-1C16-45AD-BA22-D7E3C768DD0D}"/>
              </a:ext>
            </a:extLst>
          </p:cNvPr>
          <p:cNvSpPr txBox="1"/>
          <p:nvPr/>
        </p:nvSpPr>
        <p:spPr>
          <a:xfrm>
            <a:off x="-916334" y="227806"/>
            <a:ext cx="7246013"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0" name="Table 19">
            <a:extLst>
              <a:ext uri="{FF2B5EF4-FFF2-40B4-BE49-F238E27FC236}">
                <a16:creationId xmlns:a16="http://schemas.microsoft.com/office/drawing/2014/main" id="{1FF8A3F0-C137-1EC5-1FC1-7005A99185D3}"/>
              </a:ext>
            </a:extLst>
          </p:cNvPr>
          <p:cNvGraphicFramePr>
            <a:graphicFrameLocks noGrp="1"/>
          </p:cNvGraphicFramePr>
          <p:nvPr>
            <p:extLst>
              <p:ext uri="{D42A27DB-BD31-4B8C-83A1-F6EECF244321}">
                <p14:modId xmlns:p14="http://schemas.microsoft.com/office/powerpoint/2010/main" val="1114561557"/>
              </p:ext>
            </p:extLst>
          </p:nvPr>
        </p:nvGraphicFramePr>
        <p:xfrm>
          <a:off x="3623121" y="3693636"/>
          <a:ext cx="7778756" cy="3172603"/>
        </p:xfrm>
        <a:graphic>
          <a:graphicData uri="http://schemas.openxmlformats.org/drawingml/2006/table">
            <a:tbl>
              <a:tblPr firstRow="1" firstCol="1" bandRow="1"/>
              <a:tblGrid>
                <a:gridCol w="7778756">
                  <a:extLst>
                    <a:ext uri="{9D8B030D-6E8A-4147-A177-3AD203B41FA5}">
                      <a16:colId xmlns:a16="http://schemas.microsoft.com/office/drawing/2014/main" val="2936660014"/>
                    </a:ext>
                  </a:extLst>
                </a:gridCol>
              </a:tblGrid>
              <a:tr h="395113">
                <a:tc>
                  <a:txBody>
                    <a:bodyPr/>
                    <a:lstStyle/>
                    <a:p>
                      <a:pPr>
                        <a:lnSpc>
                          <a:spcPct val="107000"/>
                        </a:lnSpc>
                        <a:spcAft>
                          <a:spcPts val="800"/>
                        </a:spcAft>
                      </a:pPr>
                      <a:r>
                        <a:rPr lang="en-GB" sz="1400" b="1" dirty="0">
                          <a:solidFill>
                            <a:srgbClr val="7030A0"/>
                          </a:solidFill>
                          <a:effectLst/>
                          <a:latin typeface="Calibri"/>
                          <a:ea typeface="Calibri" panose="020F0502020204030204" pitchFamily="34" charset="0"/>
                          <a:cs typeface="Times New Roman"/>
                        </a:rPr>
                        <a:t>Substantive knowledge:</a:t>
                      </a:r>
                      <a:endParaRPr lang="en-GB" sz="140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2702582">
                <a:tc>
                  <a:txBody>
                    <a:bodyPr/>
                    <a:lstStyle/>
                    <a:p>
                      <a:pPr marL="285750" lvl="0" indent="-285750" fontAlgn="base">
                        <a:buFont typeface="Arial"/>
                        <a:buChar char="•"/>
                      </a:pPr>
                      <a:r>
                        <a:rPr lang="en-GB" sz="1600" b="0" i="0" u="none" strike="noStrike" baseline="0" noProof="0" dirty="0">
                          <a:solidFill>
                            <a:srgbClr val="000000"/>
                          </a:solidFill>
                          <a:effectLst/>
                          <a:latin typeface="Calibri"/>
                        </a:rPr>
                        <a:t>A  light ray or beam is a source of light </a:t>
                      </a:r>
                      <a:endParaRPr lang="en-US" sz="1600">
                        <a:latin typeface="Calibri"/>
                      </a:endParaRPr>
                    </a:p>
                    <a:p>
                      <a:pPr marL="285750" lvl="0" indent="-285750">
                        <a:buFont typeface="Arial"/>
                        <a:buChar char="•"/>
                      </a:pPr>
                      <a:r>
                        <a:rPr lang="en-GB" sz="1600" b="0" i="0" u="none" strike="noStrike" baseline="0" noProof="0" dirty="0">
                          <a:solidFill>
                            <a:srgbClr val="000000"/>
                          </a:solidFill>
                          <a:effectLst/>
                          <a:latin typeface="Calibri"/>
                        </a:rPr>
                        <a:t>Light seems to travel in a straight line</a:t>
                      </a:r>
                    </a:p>
                    <a:p>
                      <a:pPr marL="285750" lvl="0" indent="-285750">
                        <a:buFont typeface="Arial"/>
                        <a:buChar char="•"/>
                      </a:pPr>
                      <a:r>
                        <a:rPr lang="en-GB" sz="1600" b="0" i="0" u="none" strike="noStrike" baseline="0" noProof="0" dirty="0">
                          <a:solidFill>
                            <a:srgbClr val="000000"/>
                          </a:solidFill>
                          <a:effectLst/>
                          <a:latin typeface="Calibri"/>
                        </a:rPr>
                        <a:t>When we see something, what we actually see is reflected light </a:t>
                      </a:r>
                    </a:p>
                    <a:p>
                      <a:pPr marL="285750" lvl="0" indent="-285750">
                        <a:buFont typeface="Arial"/>
                        <a:buChar char="•"/>
                      </a:pPr>
                      <a:r>
                        <a:rPr lang="en-GB" sz="1600" b="0" i="0" u="none" strike="noStrike" baseline="0" noProof="0" dirty="0">
                          <a:solidFill>
                            <a:srgbClr val="000000"/>
                          </a:solidFill>
                          <a:effectLst/>
                          <a:latin typeface="Calibri"/>
                        </a:rPr>
                        <a:t>Light bounces off the object- that is how we see it</a:t>
                      </a:r>
                      <a:endParaRPr lang="en-GB" sz="1600" dirty="0">
                        <a:latin typeface="Calibri"/>
                      </a:endParaRPr>
                    </a:p>
                    <a:p>
                      <a:pPr marL="285750" lvl="0" indent="-285750">
                        <a:buFont typeface="Arial"/>
                        <a:buChar char="•"/>
                      </a:pPr>
                      <a:r>
                        <a:rPr lang="en-GB" sz="1600" b="0" i="0" u="none" strike="noStrike" baseline="0" noProof="0" dirty="0">
                          <a:solidFill>
                            <a:srgbClr val="000000"/>
                          </a:solidFill>
                          <a:effectLst/>
                          <a:latin typeface="Calibri"/>
                        </a:rPr>
                        <a:t> Shadows are formed when light from a source is blocked by an opaque object </a:t>
                      </a:r>
                      <a:endParaRPr lang="en-GB" sz="1600">
                        <a:latin typeface="Calibri"/>
                      </a:endParaRPr>
                    </a:p>
                    <a:p>
                      <a:pPr marL="285750" lvl="0" indent="-285750">
                        <a:buFont typeface="Arial"/>
                        <a:buChar char="•"/>
                      </a:pPr>
                      <a:r>
                        <a:rPr lang="en-GB" sz="1600" b="0" i="0" u="none" strike="noStrike" baseline="0" noProof="0" dirty="0">
                          <a:solidFill>
                            <a:srgbClr val="000000"/>
                          </a:solidFill>
                          <a:effectLst/>
                          <a:latin typeface="Calibri"/>
                        </a:rPr>
                        <a:t>The closer an object is to the source of light the bigger the shadow </a:t>
                      </a:r>
                      <a:endParaRPr lang="en-GB" sz="1600">
                        <a:latin typeface="Calibri"/>
                      </a:endParaRPr>
                    </a:p>
                    <a:p>
                      <a:pPr marL="285750" lvl="0" indent="-285750">
                        <a:buFont typeface="Arial"/>
                        <a:buChar char="•"/>
                      </a:pPr>
                      <a:r>
                        <a:rPr lang="en-GB" sz="1600" b="0" i="0" u="none" strike="noStrike" baseline="0" noProof="0" dirty="0">
                          <a:solidFill>
                            <a:srgbClr val="000000"/>
                          </a:solidFill>
                          <a:effectLst/>
                          <a:latin typeface="Calibri"/>
                        </a:rPr>
                        <a:t>Rainbows are formed when light shines through water, like when the sun shines through the rain </a:t>
                      </a:r>
                      <a:endParaRPr lang="en-GB" sz="1600">
                        <a:latin typeface="Calibri"/>
                      </a:endParaRPr>
                    </a:p>
                    <a:p>
                      <a:pPr marL="285750" lvl="0" indent="-285750">
                        <a:buFont typeface="Arial"/>
                        <a:buChar char="•"/>
                      </a:pPr>
                      <a:r>
                        <a:rPr lang="en-GB" sz="1600" b="0" i="0" u="none" strike="noStrike" baseline="0" noProof="0" dirty="0">
                          <a:solidFill>
                            <a:srgbClr val="000000"/>
                          </a:solidFill>
                          <a:effectLst/>
                          <a:latin typeface="Calibri"/>
                        </a:rPr>
                        <a:t>When light is bent and reflected, like a reflection in a mirror, this causes the rainbow of colours that you see</a:t>
                      </a:r>
                      <a:endParaRPr lang="en-GB" sz="1600">
                        <a:latin typeface="Calibri"/>
                      </a:endParaRPr>
                    </a:p>
                    <a:p>
                      <a:pPr marL="285750" lvl="0" indent="-285750">
                        <a:buFont typeface="Arial"/>
                        <a:buChar char="•"/>
                      </a:pPr>
                      <a:endParaRPr lang="en-GB" sz="1100" b="0" i="0" u="none" strike="noStrike" baseline="0" noProof="0" dirty="0">
                        <a:solidFill>
                          <a:srgbClr val="000000"/>
                        </a:solidFill>
                        <a:effectLst/>
                        <a:latin typeface="Calibri"/>
                      </a:endParaRPr>
                    </a:p>
                    <a:p>
                      <a:pPr>
                        <a:lnSpc>
                          <a:spcPct val="107000"/>
                        </a:lnSpc>
                        <a:spcAft>
                          <a:spcPts val="800"/>
                        </a:spcAft>
                      </a:pP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graphicFrame>
        <p:nvGraphicFramePr>
          <p:cNvPr id="3" name="Table 2">
            <a:extLst>
              <a:ext uri="{FF2B5EF4-FFF2-40B4-BE49-F238E27FC236}">
                <a16:creationId xmlns:a16="http://schemas.microsoft.com/office/drawing/2014/main" id="{78CE832A-5DC5-9742-30F5-BCA9CCA1AE3B}"/>
              </a:ext>
            </a:extLst>
          </p:cNvPr>
          <p:cNvGraphicFramePr>
            <a:graphicFrameLocks noGrp="1"/>
          </p:cNvGraphicFramePr>
          <p:nvPr>
            <p:extLst>
              <p:ext uri="{D42A27DB-BD31-4B8C-83A1-F6EECF244321}">
                <p14:modId xmlns:p14="http://schemas.microsoft.com/office/powerpoint/2010/main" val="4210067920"/>
              </p:ext>
            </p:extLst>
          </p:nvPr>
        </p:nvGraphicFramePr>
        <p:xfrm>
          <a:off x="2140322" y="831184"/>
          <a:ext cx="6538234" cy="640080"/>
        </p:xfrm>
        <a:graphic>
          <a:graphicData uri="http://schemas.openxmlformats.org/drawingml/2006/table">
            <a:tbl>
              <a:tblPr firstRow="1" bandRow="1">
                <a:tableStyleId>{5C22544A-7EE6-4342-B048-85BDC9FD1C3A}</a:tableStyleId>
              </a:tblPr>
              <a:tblGrid>
                <a:gridCol w="2179410">
                  <a:extLst>
                    <a:ext uri="{9D8B030D-6E8A-4147-A177-3AD203B41FA5}">
                      <a16:colId xmlns:a16="http://schemas.microsoft.com/office/drawing/2014/main" val="1701158635"/>
                    </a:ext>
                  </a:extLst>
                </a:gridCol>
                <a:gridCol w="2943280">
                  <a:extLst>
                    <a:ext uri="{9D8B030D-6E8A-4147-A177-3AD203B41FA5}">
                      <a16:colId xmlns:a16="http://schemas.microsoft.com/office/drawing/2014/main" val="3034589352"/>
                    </a:ext>
                  </a:extLst>
                </a:gridCol>
                <a:gridCol w="1415544">
                  <a:extLst>
                    <a:ext uri="{9D8B030D-6E8A-4147-A177-3AD203B41FA5}">
                      <a16:colId xmlns:a16="http://schemas.microsoft.com/office/drawing/2014/main" val="1922066720"/>
                    </a:ext>
                  </a:extLst>
                </a:gridCol>
              </a:tblGrid>
              <a:tr h="583506">
                <a:tc>
                  <a:txBody>
                    <a:bodyPr/>
                    <a:lstStyle/>
                    <a:p>
                      <a:pPr algn="ctr"/>
                      <a:r>
                        <a:rPr lang="en-US" dirty="0"/>
                        <a:t>Year group:</a:t>
                      </a:r>
                    </a:p>
                    <a:p>
                      <a:pPr lvl="0" algn="ctr">
                        <a:buNone/>
                      </a:pPr>
                      <a:r>
                        <a:rPr lang="en-US" dirty="0"/>
                        <a:t>6</a:t>
                      </a:r>
                    </a:p>
                  </a:txBody>
                  <a:tcPr/>
                </a:tc>
                <a:tc>
                  <a:txBody>
                    <a:bodyPr/>
                    <a:lstStyle/>
                    <a:p>
                      <a:pPr algn="ctr"/>
                      <a:r>
                        <a:rPr lang="en-US" dirty="0"/>
                        <a:t>Topic: </a:t>
                      </a:r>
                    </a:p>
                    <a:p>
                      <a:pPr lvl="0" algn="ctr">
                        <a:buNone/>
                      </a:pPr>
                      <a:r>
                        <a:rPr lang="en-US" dirty="0"/>
                        <a:t>Light </a:t>
                      </a:r>
                    </a:p>
                  </a:txBody>
                  <a:tcPr/>
                </a:tc>
                <a:tc>
                  <a:txBody>
                    <a:bodyPr/>
                    <a:lstStyle/>
                    <a:p>
                      <a:pPr algn="ctr"/>
                      <a:r>
                        <a:rPr lang="en-US" dirty="0"/>
                        <a:t>Term: </a:t>
                      </a:r>
                    </a:p>
                    <a:p>
                      <a:pPr lvl="0" algn="ctr">
                        <a:buNone/>
                      </a:pPr>
                      <a:r>
                        <a:rPr lang="en-US" dirty="0"/>
                        <a:t>Spring 1 </a:t>
                      </a:r>
                    </a:p>
                  </a:txBody>
                  <a:tcPr/>
                </a:tc>
                <a:extLst>
                  <a:ext uri="{0D108BD9-81ED-4DB2-BD59-A6C34878D82A}">
                    <a16:rowId xmlns:a16="http://schemas.microsoft.com/office/drawing/2014/main" val="3581570372"/>
                  </a:ext>
                </a:extLst>
              </a:tr>
            </a:tbl>
          </a:graphicData>
        </a:graphic>
      </p:graphicFrame>
      <p:graphicFrame>
        <p:nvGraphicFramePr>
          <p:cNvPr id="10" name="Table 9">
            <a:extLst>
              <a:ext uri="{FF2B5EF4-FFF2-40B4-BE49-F238E27FC236}">
                <a16:creationId xmlns:a16="http://schemas.microsoft.com/office/drawing/2014/main" id="{978C410F-28F0-9420-A374-07BC0B28B7F3}"/>
              </a:ext>
            </a:extLst>
          </p:cNvPr>
          <p:cNvGraphicFramePr>
            <a:graphicFrameLocks noGrp="1"/>
          </p:cNvGraphicFramePr>
          <p:nvPr>
            <p:extLst>
              <p:ext uri="{D42A27DB-BD31-4B8C-83A1-F6EECF244321}">
                <p14:modId xmlns:p14="http://schemas.microsoft.com/office/powerpoint/2010/main" val="361750010"/>
              </p:ext>
            </p:extLst>
          </p:nvPr>
        </p:nvGraphicFramePr>
        <p:xfrm>
          <a:off x="5743188" y="1688198"/>
          <a:ext cx="3408997" cy="1945958"/>
        </p:xfrm>
        <a:graphic>
          <a:graphicData uri="http://schemas.openxmlformats.org/drawingml/2006/table">
            <a:tbl>
              <a:tblPr firstRow="1" firstCol="1" bandRow="1"/>
              <a:tblGrid>
                <a:gridCol w="3408997">
                  <a:extLst>
                    <a:ext uri="{9D8B030D-6E8A-4147-A177-3AD203B41FA5}">
                      <a16:colId xmlns:a16="http://schemas.microsoft.com/office/drawing/2014/main" val="51499375"/>
                    </a:ext>
                  </a:extLst>
                </a:gridCol>
              </a:tblGrid>
              <a:tr h="139822">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Arial"/>
                        </a:rPr>
                        <a:t>Key vocabulary and definitions:</a:t>
                      </a:r>
                      <a:endParaRPr lang="en-GB" sz="1100" dirty="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1538047">
                <a:tc>
                  <a:txBody>
                    <a:bodyPr/>
                    <a:lstStyle/>
                    <a:p>
                      <a:pPr>
                        <a:lnSpc>
                          <a:spcPct val="107000"/>
                        </a:lnSpc>
                        <a:spcAft>
                          <a:spcPts val="800"/>
                        </a:spcAft>
                      </a:pPr>
                      <a:endParaRPr lang="en-GB" sz="1100">
                        <a:effectLst/>
                        <a:latin typeface="Calibri" panose="020F0502020204030204" pitchFamily="34" charset="0"/>
                        <a:ea typeface="Calibri" panose="020F0502020204030204" pitchFamily="34" charset="0"/>
                        <a:cs typeface="Arial" panose="020B0604020202020204" pitchFamily="34" charset="0"/>
                      </a:endParaRP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Reflection</a:t>
                      </a:r>
                      <a:r>
                        <a:rPr lang="en-GB" sz="1400" b="0" i="0" u="none" strike="noStrike" noProof="0" dirty="0">
                          <a:effectLst/>
                          <a:latin typeface="Calibri"/>
                        </a:rPr>
                        <a:t> is when light bounces off an object or surface and changes direction</a:t>
                      </a: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Refraction</a:t>
                      </a:r>
                      <a:r>
                        <a:rPr lang="en-GB" sz="1400" b="0" i="0" u="none" strike="noStrike" noProof="0" dirty="0">
                          <a:effectLst/>
                          <a:latin typeface="Calibri"/>
                        </a:rPr>
                        <a:t> is the bending of light as it passes from one transparent substance to another</a:t>
                      </a: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Spectrum </a:t>
                      </a:r>
                      <a:r>
                        <a:rPr lang="en-GB" sz="1400" b="0" i="0" u="none" strike="noStrike" noProof="0" dirty="0">
                          <a:effectLst/>
                          <a:latin typeface="Calibri"/>
                        </a:rPr>
                        <a:t>is the intensity of light as it varies with wavelength or frequency.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pic>
        <p:nvPicPr>
          <p:cNvPr id="2" name="Picture 4" descr="Diagram&#10;&#10;Description automatically generated">
            <a:extLst>
              <a:ext uri="{FF2B5EF4-FFF2-40B4-BE49-F238E27FC236}">
                <a16:creationId xmlns:a16="http://schemas.microsoft.com/office/drawing/2014/main" id="{7D6C63B4-BBF1-CB48-3E82-05F6F544B4F2}"/>
              </a:ext>
            </a:extLst>
          </p:cNvPr>
          <p:cNvPicPr>
            <a:picLocks noChangeAspect="1"/>
          </p:cNvPicPr>
          <p:nvPr/>
        </p:nvPicPr>
        <p:blipFill>
          <a:blip r:embed="rId2"/>
          <a:stretch>
            <a:fillRect/>
          </a:stretch>
        </p:blipFill>
        <p:spPr>
          <a:xfrm>
            <a:off x="134211" y="3895540"/>
            <a:ext cx="3350590" cy="2574847"/>
          </a:xfrm>
          <a:prstGeom prst="rect">
            <a:avLst/>
          </a:prstGeom>
        </p:spPr>
      </p:pic>
      <p:pic>
        <p:nvPicPr>
          <p:cNvPr id="5" name="Picture 5" descr="Chart, funnel chart&#10;&#10;Description automatically generated">
            <a:extLst>
              <a:ext uri="{FF2B5EF4-FFF2-40B4-BE49-F238E27FC236}">
                <a16:creationId xmlns:a16="http://schemas.microsoft.com/office/drawing/2014/main" id="{9329BC7C-0E74-F217-84FF-C539937B0D64}"/>
              </a:ext>
            </a:extLst>
          </p:cNvPr>
          <p:cNvPicPr>
            <a:picLocks noChangeAspect="1"/>
          </p:cNvPicPr>
          <p:nvPr/>
        </p:nvPicPr>
        <p:blipFill>
          <a:blip r:embed="rId3"/>
          <a:stretch>
            <a:fillRect/>
          </a:stretch>
        </p:blipFill>
        <p:spPr>
          <a:xfrm>
            <a:off x="3496301" y="1609228"/>
            <a:ext cx="2219447" cy="2032395"/>
          </a:xfrm>
          <a:prstGeom prst="rect">
            <a:avLst/>
          </a:prstGeom>
        </p:spPr>
      </p:pic>
      <p:pic>
        <p:nvPicPr>
          <p:cNvPr id="6" name="Picture 6" descr="Diagram&#10;&#10;Description automatically generated">
            <a:extLst>
              <a:ext uri="{FF2B5EF4-FFF2-40B4-BE49-F238E27FC236}">
                <a16:creationId xmlns:a16="http://schemas.microsoft.com/office/drawing/2014/main" id="{8BD45284-B088-5DB5-581F-93463C516A64}"/>
              </a:ext>
            </a:extLst>
          </p:cNvPr>
          <p:cNvPicPr>
            <a:picLocks noChangeAspect="1"/>
          </p:cNvPicPr>
          <p:nvPr/>
        </p:nvPicPr>
        <p:blipFill>
          <a:blip r:embed="rId4"/>
          <a:stretch>
            <a:fillRect/>
          </a:stretch>
        </p:blipFill>
        <p:spPr>
          <a:xfrm>
            <a:off x="9528273" y="133582"/>
            <a:ext cx="2451199" cy="1669789"/>
          </a:xfrm>
          <a:prstGeom prst="rect">
            <a:avLst/>
          </a:prstGeom>
        </p:spPr>
      </p:pic>
      <p:graphicFrame>
        <p:nvGraphicFramePr>
          <p:cNvPr id="8" name="Table 7">
            <a:extLst>
              <a:ext uri="{FF2B5EF4-FFF2-40B4-BE49-F238E27FC236}">
                <a16:creationId xmlns:a16="http://schemas.microsoft.com/office/drawing/2014/main" id="{BAD721CD-0903-8059-4A90-29D274391716}"/>
              </a:ext>
            </a:extLst>
          </p:cNvPr>
          <p:cNvGraphicFramePr>
            <a:graphicFrameLocks noGrp="1"/>
          </p:cNvGraphicFramePr>
          <p:nvPr>
            <p:extLst>
              <p:ext uri="{D42A27DB-BD31-4B8C-83A1-F6EECF244321}">
                <p14:modId xmlns:p14="http://schemas.microsoft.com/office/powerpoint/2010/main" val="3480391620"/>
              </p:ext>
            </p:extLst>
          </p:nvPr>
        </p:nvGraphicFramePr>
        <p:xfrm>
          <a:off x="155817" y="1630811"/>
          <a:ext cx="3050122" cy="1691640"/>
        </p:xfrm>
        <a:graphic>
          <a:graphicData uri="http://schemas.openxmlformats.org/drawingml/2006/table">
            <a:tbl>
              <a:tblPr firstRow="1" bandRow="1">
                <a:tableStyleId>{5940675A-B579-460E-94D1-54222C63F5DA}</a:tableStyleId>
              </a:tblPr>
              <a:tblGrid>
                <a:gridCol w="3050122">
                  <a:extLst>
                    <a:ext uri="{9D8B030D-6E8A-4147-A177-3AD203B41FA5}">
                      <a16:colId xmlns:a16="http://schemas.microsoft.com/office/drawing/2014/main" val="927835191"/>
                    </a:ext>
                  </a:extLst>
                </a:gridCol>
              </a:tblGrid>
              <a:tr h="0">
                <a:tc>
                  <a:txBody>
                    <a:bodyPr/>
                    <a:lstStyle/>
                    <a:p>
                      <a:pPr algn="l" rtl="0" fontAlgn="base"/>
                      <a:r>
                        <a:rPr lang="en-GB" sz="1100" b="1" dirty="0">
                          <a:solidFill>
                            <a:srgbClr val="7030A0"/>
                          </a:solidFill>
                          <a:effectLst/>
                        </a:rPr>
                        <a:t>Prior Learning​​​​​</a:t>
                      </a:r>
                      <a:endParaRPr lang="en-GB" b="1">
                        <a:solidFill>
                          <a:srgbClr val="7030A0"/>
                        </a:solidFill>
                        <a:effectLst/>
                      </a:endParaRPr>
                    </a:p>
                  </a:txBody>
                  <a:tcPr/>
                </a:tc>
                <a:extLst>
                  <a:ext uri="{0D108BD9-81ED-4DB2-BD59-A6C34878D82A}">
                    <a16:rowId xmlns:a16="http://schemas.microsoft.com/office/drawing/2014/main" val="914196160"/>
                  </a:ext>
                </a:extLst>
              </a:tr>
              <a:tr h="161830">
                <a:tc>
                  <a:txBody>
                    <a:bodyPr/>
                    <a:lstStyle/>
                    <a:p>
                      <a:pPr algn="l" rtl="0" fontAlgn="auto"/>
                      <a:r>
                        <a:rPr lang="en-GB" sz="1100" dirty="0">
                          <a:effectLst/>
                        </a:rPr>
                        <a:t>​</a:t>
                      </a:r>
                      <a:endParaRPr lang="en-US" b="1">
                        <a:solidFill>
                          <a:srgbClr val="7030A0"/>
                        </a:solidFill>
                        <a:highlight>
                          <a:srgbClr val="FFFF00"/>
                        </a:highlight>
                      </a:endParaRPr>
                    </a:p>
                    <a:p>
                      <a:pPr lvl="0" algn="l">
                        <a:buNone/>
                      </a:pPr>
                      <a:r>
                        <a:rPr lang="en-GB" sz="1100" b="1" dirty="0">
                          <a:solidFill>
                            <a:srgbClr val="7030A0"/>
                          </a:solidFill>
                          <a:effectLst/>
                        </a:rPr>
                        <a:t>Year 3</a:t>
                      </a:r>
                      <a:r>
                        <a:rPr lang="en-GB" sz="1100" dirty="0">
                          <a:effectLst/>
                        </a:rPr>
                        <a:t>: Children were taught that: l</a:t>
                      </a:r>
                      <a:r>
                        <a:rPr lang="en-GB" sz="1100" b="0" i="0" u="none" strike="noStrike" noProof="0" dirty="0">
                          <a:effectLst/>
                          <a:latin typeface="Calibri"/>
                        </a:rPr>
                        <a:t>ight is reflected from surfaces , light from the sun can be dangerous, shadows are formed when the light from a light source is blocked by an opaque object and they investigated how the size of shadows can change</a:t>
                      </a:r>
                    </a:p>
                    <a:p>
                      <a:pPr lvl="0" algn="l">
                        <a:buNone/>
                      </a:pPr>
                      <a:endParaRPr lang="en-GB" sz="1100" dirty="0">
                        <a:effectLst/>
                      </a:endParaRPr>
                    </a:p>
                  </a:txBody>
                  <a:tcPr/>
                </a:tc>
                <a:extLst>
                  <a:ext uri="{0D108BD9-81ED-4DB2-BD59-A6C34878D82A}">
                    <a16:rowId xmlns:a16="http://schemas.microsoft.com/office/drawing/2014/main" val="2262298067"/>
                  </a:ext>
                </a:extLst>
              </a:tr>
            </a:tbl>
          </a:graphicData>
        </a:graphic>
      </p:graphicFrame>
      <p:pic>
        <p:nvPicPr>
          <p:cNvPr id="9" name="Picture 10" descr="A diagram of light source&#10;&#10;Description automatically generated">
            <a:extLst>
              <a:ext uri="{FF2B5EF4-FFF2-40B4-BE49-F238E27FC236}">
                <a16:creationId xmlns:a16="http://schemas.microsoft.com/office/drawing/2014/main" id="{BAE43136-8BD4-F287-FF85-4BC67E3F39E1}"/>
              </a:ext>
            </a:extLst>
          </p:cNvPr>
          <p:cNvPicPr>
            <a:picLocks noChangeAspect="1"/>
          </p:cNvPicPr>
          <p:nvPr/>
        </p:nvPicPr>
        <p:blipFill>
          <a:blip r:embed="rId5"/>
          <a:stretch>
            <a:fillRect/>
          </a:stretch>
        </p:blipFill>
        <p:spPr>
          <a:xfrm>
            <a:off x="9318487" y="2003987"/>
            <a:ext cx="2743200" cy="1834025"/>
          </a:xfrm>
          <a:prstGeom prst="rect">
            <a:avLst/>
          </a:prstGeom>
        </p:spPr>
      </p:pic>
    </p:spTree>
    <p:extLst>
      <p:ext uri="{BB962C8B-B14F-4D97-AF65-F5344CB8AC3E}">
        <p14:creationId xmlns:p14="http://schemas.microsoft.com/office/powerpoint/2010/main" val="3944199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CC596A88-AE82-6AA7-DBDE-C72A8108B2AD}"/>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4D46B23B-2222-E764-7FA8-A538BA3BC3E4}"/>
              </a:ext>
            </a:extLst>
          </p:cNvPr>
          <p:cNvGraphicFramePr>
            <a:graphicFrameLocks noGrp="1"/>
          </p:cNvGraphicFramePr>
          <p:nvPr>
            <p:extLst>
              <p:ext uri="{D42A27DB-BD31-4B8C-83A1-F6EECF244321}">
                <p14:modId xmlns:p14="http://schemas.microsoft.com/office/powerpoint/2010/main" val="2296591594"/>
              </p:ext>
            </p:extLst>
          </p:nvPr>
        </p:nvGraphicFramePr>
        <p:xfrm>
          <a:off x="3073946" y="1485173"/>
          <a:ext cx="2390986" cy="2769119"/>
        </p:xfrm>
        <a:graphic>
          <a:graphicData uri="http://schemas.openxmlformats.org/drawingml/2006/table">
            <a:tbl>
              <a:tblPr firstRow="1" firstCol="1" bandRow="1"/>
              <a:tblGrid>
                <a:gridCol w="2390986">
                  <a:extLst>
                    <a:ext uri="{9D8B030D-6E8A-4147-A177-3AD203B41FA5}">
                      <a16:colId xmlns:a16="http://schemas.microsoft.com/office/drawing/2014/main" val="51499375"/>
                    </a:ext>
                  </a:extLst>
                </a:gridCol>
              </a:tblGrid>
              <a:tr h="194194">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Arial"/>
                        </a:rPr>
                        <a:t>Key vocabulary and definitions:</a:t>
                      </a:r>
                      <a:endParaRPr lang="en-GB" sz="1100" dirty="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916850"/>
                  </a:ext>
                </a:extLst>
              </a:tr>
              <a:tr h="2160404">
                <a:tc>
                  <a:txBody>
                    <a:bodyPr/>
                    <a:lstStyle/>
                    <a:p>
                      <a:pPr>
                        <a:lnSpc>
                          <a:spcPct val="107000"/>
                        </a:lnSpc>
                        <a:spcAft>
                          <a:spcPts val="800"/>
                        </a:spcAft>
                      </a:pPr>
                      <a:endParaRPr lang="en-GB" sz="1100" dirty="0">
                        <a:effectLst/>
                        <a:latin typeface="Calibri"/>
                        <a:ea typeface="Calibri" panose="020F0502020204030204" pitchFamily="34" charset="0"/>
                        <a:cs typeface="Arial"/>
                      </a:endParaRPr>
                    </a:p>
                    <a:p>
                      <a:pPr marL="0" lvl="0" indent="0" algn="l">
                        <a:lnSpc>
                          <a:spcPct val="107000"/>
                        </a:lnSpc>
                        <a:spcAft>
                          <a:spcPts val="800"/>
                        </a:spcAft>
                        <a:buNone/>
                      </a:pPr>
                      <a:r>
                        <a:rPr lang="en-GB" sz="1100" b="1" i="0" u="none" strike="noStrike" baseline="0" noProof="0" dirty="0">
                          <a:solidFill>
                            <a:srgbClr val="000000"/>
                          </a:solidFill>
                          <a:effectLst/>
                          <a:latin typeface="Calibri"/>
                        </a:rPr>
                        <a:t>Classification</a:t>
                      </a:r>
                      <a:r>
                        <a:rPr lang="en-GB" sz="1100" b="0" i="0" u="none" strike="noStrike" baseline="0" noProof="0" dirty="0">
                          <a:solidFill>
                            <a:srgbClr val="000000"/>
                          </a:solidFill>
                          <a:effectLst/>
                          <a:latin typeface="Calibri"/>
                        </a:rPr>
                        <a:t> – Grouping living things together by common characteristics </a:t>
                      </a:r>
                    </a:p>
                    <a:p>
                      <a:pPr marL="0" lvl="0" indent="0" algn="l">
                        <a:lnSpc>
                          <a:spcPct val="107000"/>
                        </a:lnSpc>
                        <a:spcAft>
                          <a:spcPts val="800"/>
                        </a:spcAft>
                        <a:buNone/>
                      </a:pPr>
                      <a:r>
                        <a:rPr lang="en-GB" sz="1100" b="1" i="0" u="none" strike="noStrike" baseline="0" noProof="0" dirty="0">
                          <a:solidFill>
                            <a:srgbClr val="000000"/>
                          </a:solidFill>
                          <a:effectLst/>
                          <a:latin typeface="Calibri"/>
                        </a:rPr>
                        <a:t>Vertebrates</a:t>
                      </a:r>
                      <a:r>
                        <a:rPr lang="en-GB" sz="1100" b="0" i="0" u="none" strike="noStrike" baseline="0" noProof="0" dirty="0">
                          <a:solidFill>
                            <a:srgbClr val="000000"/>
                          </a:solidFill>
                          <a:effectLst/>
                          <a:latin typeface="Calibri"/>
                        </a:rPr>
                        <a:t> - Animals with a backbone</a:t>
                      </a:r>
                    </a:p>
                    <a:p>
                      <a:pPr marL="0" lvl="0" indent="0" algn="l">
                        <a:lnSpc>
                          <a:spcPct val="107000"/>
                        </a:lnSpc>
                        <a:spcAft>
                          <a:spcPts val="800"/>
                        </a:spcAft>
                        <a:buNone/>
                      </a:pPr>
                      <a:r>
                        <a:rPr lang="en-GB" sz="1100" b="1" i="0" u="none" strike="noStrike" baseline="0" noProof="0" dirty="0">
                          <a:solidFill>
                            <a:srgbClr val="000000"/>
                          </a:solidFill>
                          <a:effectLst/>
                          <a:latin typeface="Calibri"/>
                        </a:rPr>
                        <a:t>Invertebrates</a:t>
                      </a:r>
                      <a:r>
                        <a:rPr lang="en-GB" sz="1100" b="0" i="0" u="none" strike="noStrike" baseline="0" noProof="0" dirty="0">
                          <a:solidFill>
                            <a:srgbClr val="000000"/>
                          </a:solidFill>
                          <a:effectLst/>
                          <a:latin typeface="Calibri"/>
                        </a:rPr>
                        <a:t> - Animals lacking a backbone </a:t>
                      </a:r>
                    </a:p>
                    <a:p>
                      <a:pPr marL="0" lvl="0" indent="0" algn="l">
                        <a:lnSpc>
                          <a:spcPct val="107000"/>
                        </a:lnSpc>
                        <a:spcAft>
                          <a:spcPts val="800"/>
                        </a:spcAft>
                        <a:buNone/>
                      </a:pPr>
                      <a:r>
                        <a:rPr lang="en-GB" sz="1100" b="1" i="0" u="none" strike="noStrike" baseline="0" noProof="0" dirty="0">
                          <a:solidFill>
                            <a:srgbClr val="000000"/>
                          </a:solidFill>
                          <a:effectLst/>
                          <a:latin typeface="Calibri"/>
                        </a:rPr>
                        <a:t>Microorganisms</a:t>
                      </a:r>
                      <a:r>
                        <a:rPr lang="en-GB" sz="1100" b="0" i="0" u="none" strike="noStrike" baseline="0" noProof="0" dirty="0">
                          <a:solidFill>
                            <a:srgbClr val="000000"/>
                          </a:solidFill>
                          <a:effectLst/>
                          <a:latin typeface="Calibri"/>
                        </a:rPr>
                        <a:t> – A microscopic organism </a:t>
                      </a:r>
                    </a:p>
                    <a:p>
                      <a:pPr marL="0" lvl="0" indent="0" algn="l">
                        <a:lnSpc>
                          <a:spcPct val="107000"/>
                        </a:lnSpc>
                        <a:spcAft>
                          <a:spcPts val="800"/>
                        </a:spcAft>
                        <a:buNone/>
                      </a:pPr>
                      <a:r>
                        <a:rPr lang="en-GB" sz="1100" b="1" i="0" u="none" strike="noStrike" baseline="0" noProof="0" dirty="0">
                          <a:solidFill>
                            <a:srgbClr val="000000"/>
                          </a:solidFill>
                          <a:effectLst/>
                          <a:latin typeface="Calibri"/>
                        </a:rPr>
                        <a:t>Reptiles</a:t>
                      </a:r>
                      <a:r>
                        <a:rPr lang="en-GB" sz="1100" b="0" i="0" u="none" strike="noStrike" baseline="0" noProof="0" dirty="0">
                          <a:solidFill>
                            <a:srgbClr val="000000"/>
                          </a:solidFill>
                          <a:effectLst/>
                          <a:latin typeface="Calibri"/>
                        </a:rPr>
                        <a:t> – A vertebrate usually distinguished by having dry scaly skin</a:t>
                      </a:r>
                      <a:endParaRPr lang="en-GB" sz="1100">
                        <a:latin typeface="Calibri"/>
                      </a:endParaRPr>
                    </a:p>
                    <a:p>
                      <a:pPr lvl="0">
                        <a:lnSpc>
                          <a:spcPct val="107000"/>
                        </a:lnSpc>
                        <a:spcAft>
                          <a:spcPts val="800"/>
                        </a:spcAft>
                        <a:buNone/>
                      </a:pPr>
                      <a:endParaRPr lang="en-GB" sz="1100" dirty="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110674"/>
                  </a:ext>
                </a:extLst>
              </a:tr>
            </a:tbl>
          </a:graphicData>
        </a:graphic>
      </p:graphicFrame>
      <p:graphicFrame>
        <p:nvGraphicFramePr>
          <p:cNvPr id="7" name="Table 6">
            <a:extLst>
              <a:ext uri="{FF2B5EF4-FFF2-40B4-BE49-F238E27FC236}">
                <a16:creationId xmlns:a16="http://schemas.microsoft.com/office/drawing/2014/main" id="{FCA5B73C-AC64-0F66-37C3-5C80BA3064A5}"/>
              </a:ext>
            </a:extLst>
          </p:cNvPr>
          <p:cNvGraphicFramePr>
            <a:graphicFrameLocks noGrp="1"/>
          </p:cNvGraphicFramePr>
          <p:nvPr>
            <p:extLst>
              <p:ext uri="{D42A27DB-BD31-4B8C-83A1-F6EECF244321}">
                <p14:modId xmlns:p14="http://schemas.microsoft.com/office/powerpoint/2010/main" val="2029939517"/>
              </p:ext>
            </p:extLst>
          </p:nvPr>
        </p:nvGraphicFramePr>
        <p:xfrm>
          <a:off x="6292559" y="1771940"/>
          <a:ext cx="4935573" cy="4306848"/>
        </p:xfrm>
        <a:graphic>
          <a:graphicData uri="http://schemas.openxmlformats.org/drawingml/2006/table">
            <a:tbl>
              <a:tblPr firstRow="1" firstCol="1" bandRow="1"/>
              <a:tblGrid>
                <a:gridCol w="4935573">
                  <a:extLst>
                    <a:ext uri="{9D8B030D-6E8A-4147-A177-3AD203B41FA5}">
                      <a16:colId xmlns:a16="http://schemas.microsoft.com/office/drawing/2014/main" val="3749916213"/>
                    </a:ext>
                  </a:extLst>
                </a:gridCol>
              </a:tblGrid>
              <a:tr h="331296">
                <a:tc>
                  <a:txBody>
                    <a:bodyPr/>
                    <a:lstStyle/>
                    <a:p>
                      <a:pPr>
                        <a:lnSpc>
                          <a:spcPct val="107000"/>
                        </a:lnSpc>
                        <a:spcAft>
                          <a:spcPts val="800"/>
                        </a:spcAft>
                      </a:pPr>
                      <a:r>
                        <a:rPr lang="en-GB" sz="1100" b="1" dirty="0">
                          <a:solidFill>
                            <a:srgbClr val="7030A0"/>
                          </a:solidFill>
                          <a:effectLst/>
                          <a:latin typeface="Calibri"/>
                          <a:ea typeface="Calibri" panose="020F0502020204030204" pitchFamily="34" charset="0"/>
                          <a:cs typeface="Arial"/>
                        </a:rPr>
                        <a:t>Substantive knowledge:</a:t>
                      </a:r>
                      <a:endParaRPr lang="en-GB" sz="1100" dirty="0">
                        <a:effectLst/>
                        <a:latin typeface="Calibri"/>
                        <a:ea typeface="Calibri" panose="020F0502020204030204" pitchFamily="34" charset="0"/>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387266"/>
                  </a:ext>
                </a:extLst>
              </a:tr>
              <a:tr h="3975552">
                <a:tc>
                  <a:txBody>
                    <a:bodyPr/>
                    <a:lstStyle/>
                    <a:p>
                      <a:pPr marL="285750" lvl="0" indent="-285750" algn="l">
                        <a:lnSpc>
                          <a:spcPct val="100000"/>
                        </a:lnSpc>
                        <a:spcBef>
                          <a:spcPts val="0"/>
                        </a:spcBef>
                        <a:spcAft>
                          <a:spcPts val="0"/>
                        </a:spcAft>
                        <a:buFont typeface="Symbol"/>
                        <a:buChar char="•"/>
                      </a:pPr>
                      <a:endParaRPr lang="en-GB" sz="1100" b="0" i="0" u="none" strike="noStrike" noProof="0" dirty="0">
                        <a:latin typeface="Calibri"/>
                      </a:endParaRPr>
                    </a:p>
                    <a:p>
                      <a:pPr marL="285750" lvl="0" indent="-285750" algn="l">
                        <a:lnSpc>
                          <a:spcPct val="100000"/>
                        </a:lnSpc>
                        <a:spcBef>
                          <a:spcPts val="0"/>
                        </a:spcBef>
                        <a:spcAft>
                          <a:spcPts val="0"/>
                        </a:spcAft>
                        <a:buFont typeface="Symbol"/>
                        <a:buChar char="•"/>
                      </a:pPr>
                      <a:r>
                        <a:rPr lang="en-GB" sz="1400" b="0" i="0" u="none" strike="noStrike" noProof="0" dirty="0">
                          <a:latin typeface="Calibri"/>
                        </a:rPr>
                        <a:t>Vertebrates are classified into 5 main groups (Mammals, Reptiles, Amphibians, Birds and Fish)</a:t>
                      </a:r>
                    </a:p>
                    <a:p>
                      <a:pPr marL="285750" lvl="0" indent="-285750" algn="l">
                        <a:lnSpc>
                          <a:spcPct val="100000"/>
                        </a:lnSpc>
                        <a:spcBef>
                          <a:spcPts val="0"/>
                        </a:spcBef>
                        <a:spcAft>
                          <a:spcPts val="0"/>
                        </a:spcAft>
                        <a:buFont typeface="Symbol"/>
                        <a:buChar char="•"/>
                      </a:pPr>
                      <a:r>
                        <a:rPr lang="en-GB" sz="1400" b="0" i="0" u="none" strike="noStrike" noProof="0" dirty="0">
                          <a:latin typeface="Calibri"/>
                        </a:rPr>
                        <a:t>Organisms can be divided into groups or 'classified' by looking at the similarities and differences between them </a:t>
                      </a:r>
                      <a:endParaRPr lang="en-GB" sz="1400">
                        <a:latin typeface="Calibri"/>
                      </a:endParaRPr>
                    </a:p>
                    <a:p>
                      <a:pPr marL="285750" lvl="0" indent="-285750" algn="l">
                        <a:lnSpc>
                          <a:spcPct val="100000"/>
                        </a:lnSpc>
                        <a:spcBef>
                          <a:spcPts val="0"/>
                        </a:spcBef>
                        <a:spcAft>
                          <a:spcPts val="0"/>
                        </a:spcAft>
                        <a:buFont typeface="Symbol"/>
                        <a:buChar char="•"/>
                      </a:pPr>
                      <a:r>
                        <a:rPr lang="en-GB" sz="1400" b="0" i="0" u="none" strike="noStrike" noProof="0" dirty="0">
                          <a:latin typeface="Calibri"/>
                        </a:rPr>
                        <a:t>Animals are divided into two main groups- vertebrates and invertebrates </a:t>
                      </a:r>
                      <a:endParaRPr lang="en-GB" sz="1400">
                        <a:latin typeface="Calibri"/>
                      </a:endParaRPr>
                    </a:p>
                    <a:p>
                      <a:pPr marL="285750" lvl="0" indent="-285750" algn="l">
                        <a:lnSpc>
                          <a:spcPct val="100000"/>
                        </a:lnSpc>
                        <a:spcBef>
                          <a:spcPts val="0"/>
                        </a:spcBef>
                        <a:spcAft>
                          <a:spcPts val="0"/>
                        </a:spcAft>
                        <a:buFont typeface="Symbol"/>
                        <a:buChar char="•"/>
                      </a:pPr>
                      <a:r>
                        <a:rPr lang="en-GB" sz="1400" b="0" i="0" u="none" strike="noStrike" noProof="0" dirty="0">
                          <a:latin typeface="Calibri"/>
                        </a:rPr>
                        <a:t>A key is a set of questions about the characteristics of living things - you can use a key to identify a living thing or decide which group it belongs to by answering the questions </a:t>
                      </a:r>
                      <a:endParaRPr lang="en-GB" sz="1400">
                        <a:latin typeface="Calibri"/>
                      </a:endParaRPr>
                    </a:p>
                    <a:p>
                      <a:pPr marL="285750" lvl="0" indent="-285750" algn="l">
                        <a:lnSpc>
                          <a:spcPct val="100000"/>
                        </a:lnSpc>
                        <a:spcBef>
                          <a:spcPts val="0"/>
                        </a:spcBef>
                        <a:spcAft>
                          <a:spcPts val="0"/>
                        </a:spcAft>
                        <a:buFont typeface="Symbol"/>
                        <a:buChar char="•"/>
                      </a:pPr>
                      <a:r>
                        <a:rPr lang="en-GB" sz="1400" b="0" i="0" u="none" strike="noStrike" noProof="0" dirty="0">
                          <a:latin typeface="Calibri"/>
                        </a:rPr>
                        <a:t>Microorganisms are tiny living organisms - they are so small they can only be seen with a microscope </a:t>
                      </a:r>
                      <a:endParaRPr lang="en-GB" sz="1400">
                        <a:latin typeface="Calibri"/>
                      </a:endParaRPr>
                    </a:p>
                    <a:p>
                      <a:pPr marL="285750" lvl="0" indent="-285750" algn="l">
                        <a:lnSpc>
                          <a:spcPct val="100000"/>
                        </a:lnSpc>
                        <a:spcBef>
                          <a:spcPts val="0"/>
                        </a:spcBef>
                        <a:spcAft>
                          <a:spcPts val="0"/>
                        </a:spcAft>
                        <a:buFont typeface="Symbol"/>
                        <a:buChar char="•"/>
                      </a:pPr>
                      <a:r>
                        <a:rPr lang="en-GB" sz="1400" b="0" i="0" u="none" strike="noStrike" noProof="0" dirty="0">
                          <a:latin typeface="Calibri"/>
                        </a:rPr>
                        <a:t>Yeast is a helpful microorganism which makes bread rise </a:t>
                      </a:r>
                      <a:endParaRPr lang="en-GB" sz="1400">
                        <a:latin typeface="Calibri"/>
                      </a:endParaRPr>
                    </a:p>
                    <a:p>
                      <a:pPr marL="285750" lvl="0" indent="-285750" algn="l">
                        <a:lnSpc>
                          <a:spcPct val="100000"/>
                        </a:lnSpc>
                        <a:spcBef>
                          <a:spcPts val="0"/>
                        </a:spcBef>
                        <a:spcAft>
                          <a:spcPts val="0"/>
                        </a:spcAft>
                        <a:buFont typeface="Symbol"/>
                        <a:buChar char="•"/>
                      </a:pPr>
                      <a:r>
                        <a:rPr lang="en-GB" sz="1400" b="0" i="0" u="none" strike="noStrike" noProof="0" dirty="0">
                          <a:latin typeface="Calibri"/>
                        </a:rPr>
                        <a:t>Bacteria is a microorganism which breaks down plants into nutrients </a:t>
                      </a:r>
                    </a:p>
                    <a:p>
                      <a:pPr marL="285750" lvl="0" indent="-285750" algn="l">
                        <a:lnSpc>
                          <a:spcPct val="100000"/>
                        </a:lnSpc>
                        <a:spcBef>
                          <a:spcPts val="0"/>
                        </a:spcBef>
                        <a:spcAft>
                          <a:spcPts val="0"/>
                        </a:spcAft>
                        <a:buFont typeface="Symbol"/>
                        <a:buChar char="•"/>
                      </a:pPr>
                      <a:r>
                        <a:rPr lang="en-GB" sz="1400" b="0" i="0" u="none" strike="noStrike" noProof="0" dirty="0">
                          <a:latin typeface="Calibri"/>
                        </a:rPr>
                        <a:t>Plants could be classified by those that have seeds and those without seeds</a:t>
                      </a:r>
                      <a:r>
                        <a:rPr lang="en-GB" sz="1100" b="0" i="0" u="none" strike="noStrike" noProof="0" dirty="0">
                          <a:latin typeface="Calibri"/>
                        </a:rPr>
                        <a:t> </a:t>
                      </a:r>
                    </a:p>
                    <a:p>
                      <a:pPr marL="285750" lvl="0" indent="-285750" algn="l">
                        <a:lnSpc>
                          <a:spcPct val="100000"/>
                        </a:lnSpc>
                        <a:spcBef>
                          <a:spcPts val="0"/>
                        </a:spcBef>
                        <a:spcAft>
                          <a:spcPts val="0"/>
                        </a:spcAft>
                        <a:buFont typeface="Symbol"/>
                        <a:buChar char="•"/>
                      </a:pPr>
                      <a:endParaRPr lang="en-GB" sz="1100" b="0" i="0" u="none" strike="noStrike" noProof="0" dirty="0">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5806617"/>
                  </a:ext>
                </a:extLst>
              </a:tr>
            </a:tbl>
          </a:graphicData>
        </a:graphic>
      </p:graphicFrame>
      <p:graphicFrame>
        <p:nvGraphicFramePr>
          <p:cNvPr id="3" name="Table 2">
            <a:extLst>
              <a:ext uri="{FF2B5EF4-FFF2-40B4-BE49-F238E27FC236}">
                <a16:creationId xmlns:a16="http://schemas.microsoft.com/office/drawing/2014/main" id="{ED1DB819-9ED9-9C11-249F-4262976FC76C}"/>
              </a:ext>
            </a:extLst>
          </p:cNvPr>
          <p:cNvGraphicFramePr>
            <a:graphicFrameLocks noGrp="1"/>
          </p:cNvGraphicFramePr>
          <p:nvPr>
            <p:extLst>
              <p:ext uri="{D42A27DB-BD31-4B8C-83A1-F6EECF244321}">
                <p14:modId xmlns:p14="http://schemas.microsoft.com/office/powerpoint/2010/main" val="3113668499"/>
              </p:ext>
            </p:extLst>
          </p:nvPr>
        </p:nvGraphicFramePr>
        <p:xfrm>
          <a:off x="2769800" y="787010"/>
          <a:ext cx="6538233" cy="640080"/>
        </p:xfrm>
        <a:graphic>
          <a:graphicData uri="http://schemas.openxmlformats.org/drawingml/2006/table">
            <a:tbl>
              <a:tblPr firstRow="1" bandRow="1">
                <a:tableStyleId>{5C22544A-7EE6-4342-B048-85BDC9FD1C3A}</a:tableStyleId>
              </a:tblPr>
              <a:tblGrid>
                <a:gridCol w="1495985">
                  <a:extLst>
                    <a:ext uri="{9D8B030D-6E8A-4147-A177-3AD203B41FA5}">
                      <a16:colId xmlns:a16="http://schemas.microsoft.com/office/drawing/2014/main" val="1701158635"/>
                    </a:ext>
                  </a:extLst>
                </a:gridCol>
                <a:gridCol w="3626704">
                  <a:extLst>
                    <a:ext uri="{9D8B030D-6E8A-4147-A177-3AD203B41FA5}">
                      <a16:colId xmlns:a16="http://schemas.microsoft.com/office/drawing/2014/main" val="3034589352"/>
                    </a:ext>
                  </a:extLst>
                </a:gridCol>
                <a:gridCol w="1415544">
                  <a:extLst>
                    <a:ext uri="{9D8B030D-6E8A-4147-A177-3AD203B41FA5}">
                      <a16:colId xmlns:a16="http://schemas.microsoft.com/office/drawing/2014/main" val="1922066720"/>
                    </a:ext>
                  </a:extLst>
                </a:gridCol>
              </a:tblGrid>
              <a:tr h="583506">
                <a:tc>
                  <a:txBody>
                    <a:bodyPr/>
                    <a:lstStyle/>
                    <a:p>
                      <a:r>
                        <a:rPr lang="en-US" dirty="0"/>
                        <a:t>Year group:</a:t>
                      </a:r>
                    </a:p>
                    <a:p>
                      <a:pPr lvl="0">
                        <a:buNone/>
                      </a:pPr>
                      <a:r>
                        <a:rPr lang="en-US" dirty="0"/>
                        <a:t>6</a:t>
                      </a:r>
                    </a:p>
                  </a:txBody>
                  <a:tcPr/>
                </a:tc>
                <a:tc>
                  <a:txBody>
                    <a:bodyPr/>
                    <a:lstStyle/>
                    <a:p>
                      <a:r>
                        <a:rPr lang="en-US" dirty="0"/>
                        <a:t>Topic: </a:t>
                      </a:r>
                    </a:p>
                    <a:p>
                      <a:pPr lvl="0">
                        <a:buNone/>
                      </a:pPr>
                      <a:r>
                        <a:rPr lang="en-US" dirty="0"/>
                        <a:t>Living things and their habits </a:t>
                      </a:r>
                    </a:p>
                  </a:txBody>
                  <a:tcPr/>
                </a:tc>
                <a:tc>
                  <a:txBody>
                    <a:bodyPr/>
                    <a:lstStyle/>
                    <a:p>
                      <a:r>
                        <a:rPr lang="en-US" dirty="0"/>
                        <a:t>Term: </a:t>
                      </a:r>
                    </a:p>
                    <a:p>
                      <a:pPr lvl="0">
                        <a:buNone/>
                      </a:pPr>
                      <a:r>
                        <a:rPr lang="en-US" dirty="0"/>
                        <a:t>Spring 2 </a:t>
                      </a:r>
                    </a:p>
                  </a:txBody>
                  <a:tcPr/>
                </a:tc>
                <a:extLst>
                  <a:ext uri="{0D108BD9-81ED-4DB2-BD59-A6C34878D82A}">
                    <a16:rowId xmlns:a16="http://schemas.microsoft.com/office/drawing/2014/main" val="3581570372"/>
                  </a:ext>
                </a:extLst>
              </a:tr>
            </a:tbl>
          </a:graphicData>
        </a:graphic>
      </p:graphicFrame>
      <p:pic>
        <p:nvPicPr>
          <p:cNvPr id="2" name="Picture 4" descr="A picture containing text&#10;&#10;Description automatically generated">
            <a:extLst>
              <a:ext uri="{FF2B5EF4-FFF2-40B4-BE49-F238E27FC236}">
                <a16:creationId xmlns:a16="http://schemas.microsoft.com/office/drawing/2014/main" id="{24C09146-D113-7943-C799-40FB3B1243DB}"/>
              </a:ext>
            </a:extLst>
          </p:cNvPr>
          <p:cNvPicPr>
            <a:picLocks noChangeAspect="1"/>
          </p:cNvPicPr>
          <p:nvPr/>
        </p:nvPicPr>
        <p:blipFill>
          <a:blip r:embed="rId2"/>
          <a:stretch>
            <a:fillRect/>
          </a:stretch>
        </p:blipFill>
        <p:spPr>
          <a:xfrm>
            <a:off x="8993841" y="167880"/>
            <a:ext cx="3045758" cy="1502003"/>
          </a:xfrm>
          <a:prstGeom prst="rect">
            <a:avLst/>
          </a:prstGeom>
        </p:spPr>
      </p:pic>
      <p:pic>
        <p:nvPicPr>
          <p:cNvPr id="5" name="Picture 7" descr="Diagram&#10;&#10;Description automatically generated">
            <a:extLst>
              <a:ext uri="{FF2B5EF4-FFF2-40B4-BE49-F238E27FC236}">
                <a16:creationId xmlns:a16="http://schemas.microsoft.com/office/drawing/2014/main" id="{7289EF56-D0DD-C4F4-411D-4DDC620D9A21}"/>
              </a:ext>
            </a:extLst>
          </p:cNvPr>
          <p:cNvPicPr>
            <a:picLocks noChangeAspect="1"/>
          </p:cNvPicPr>
          <p:nvPr/>
        </p:nvPicPr>
        <p:blipFill>
          <a:blip r:embed="rId3"/>
          <a:stretch>
            <a:fillRect/>
          </a:stretch>
        </p:blipFill>
        <p:spPr>
          <a:xfrm>
            <a:off x="3048329" y="4432504"/>
            <a:ext cx="3207026" cy="2298020"/>
          </a:xfrm>
          <a:prstGeom prst="rect">
            <a:avLst/>
          </a:prstGeom>
        </p:spPr>
      </p:pic>
      <p:graphicFrame>
        <p:nvGraphicFramePr>
          <p:cNvPr id="9" name="Table 8">
            <a:extLst>
              <a:ext uri="{FF2B5EF4-FFF2-40B4-BE49-F238E27FC236}">
                <a16:creationId xmlns:a16="http://schemas.microsoft.com/office/drawing/2014/main" id="{B3E28E9D-9110-CE58-EA4C-C7E2DAB49B84}"/>
              </a:ext>
            </a:extLst>
          </p:cNvPr>
          <p:cNvGraphicFramePr>
            <a:graphicFrameLocks noGrp="1"/>
          </p:cNvGraphicFramePr>
          <p:nvPr>
            <p:extLst>
              <p:ext uri="{D42A27DB-BD31-4B8C-83A1-F6EECF244321}">
                <p14:modId xmlns:p14="http://schemas.microsoft.com/office/powerpoint/2010/main" val="2352543281"/>
              </p:ext>
            </p:extLst>
          </p:nvPr>
        </p:nvGraphicFramePr>
        <p:xfrm>
          <a:off x="139595" y="1036706"/>
          <a:ext cx="2695871" cy="5882640"/>
        </p:xfrm>
        <a:graphic>
          <a:graphicData uri="http://schemas.openxmlformats.org/drawingml/2006/table">
            <a:tbl>
              <a:tblPr firstRow="1" bandRow="1">
                <a:tableStyleId>{5940675A-B579-460E-94D1-54222C63F5DA}</a:tableStyleId>
              </a:tblPr>
              <a:tblGrid>
                <a:gridCol w="2695871">
                  <a:extLst>
                    <a:ext uri="{9D8B030D-6E8A-4147-A177-3AD203B41FA5}">
                      <a16:colId xmlns:a16="http://schemas.microsoft.com/office/drawing/2014/main" val="322711737"/>
                    </a:ext>
                  </a:extLst>
                </a:gridCol>
              </a:tblGrid>
              <a:tr h="0">
                <a:tc>
                  <a:txBody>
                    <a:bodyPr/>
                    <a:lstStyle/>
                    <a:p>
                      <a:pPr rtl="0" fontAlgn="base"/>
                      <a:r>
                        <a:rPr lang="en-GB" sz="1100" dirty="0">
                          <a:effectLst/>
                          <a:latin typeface="Calibri"/>
                        </a:rPr>
                        <a:t>Prior Learning​​​​</a:t>
                      </a:r>
                    </a:p>
                  </a:txBody>
                  <a:tcPr/>
                </a:tc>
                <a:extLst>
                  <a:ext uri="{0D108BD9-81ED-4DB2-BD59-A6C34878D82A}">
                    <a16:rowId xmlns:a16="http://schemas.microsoft.com/office/drawing/2014/main" val="3819435570"/>
                  </a:ext>
                </a:extLst>
              </a:tr>
              <a:tr h="303438">
                <a:tc>
                  <a:txBody>
                    <a:bodyPr/>
                    <a:lstStyle/>
                    <a:p>
                      <a:pPr rtl="0" fontAlgn="base"/>
                      <a:endParaRPr lang="en-GB" sz="1100" dirty="0">
                        <a:effectLst/>
                        <a:latin typeface="Calibri"/>
                      </a:endParaRPr>
                    </a:p>
                    <a:p>
                      <a:pPr lvl="0">
                        <a:buNone/>
                      </a:pPr>
                      <a:r>
                        <a:rPr lang="en-GB" sz="1100" b="1" dirty="0">
                          <a:solidFill>
                            <a:schemeClr val="accent1">
                              <a:lumMod val="75000"/>
                            </a:schemeClr>
                          </a:solidFill>
                          <a:effectLst/>
                          <a:latin typeface="Calibri"/>
                        </a:rPr>
                        <a:t>Year 2</a:t>
                      </a:r>
                      <a:r>
                        <a:rPr lang="en-GB" sz="1100" dirty="0">
                          <a:effectLst/>
                          <a:latin typeface="Calibri"/>
                        </a:rPr>
                        <a:t>: Children learnt what a habitats is and that it provides the animal with food, water and shelter.. They learnt about different habitats and the animals that live there. They learnt that some things are alive, some things are dead and somethings have never been alive.</a:t>
                      </a:r>
                    </a:p>
                    <a:p>
                      <a:pPr rtl="0" fontAlgn="base"/>
                      <a:r>
                        <a:rPr lang="en-GB" sz="1100" dirty="0">
                          <a:effectLst/>
                          <a:latin typeface="Calibri"/>
                        </a:rPr>
                        <a:t>​</a:t>
                      </a:r>
                    </a:p>
                    <a:p>
                      <a:pPr rtl="0" fontAlgn="base"/>
                      <a:r>
                        <a:rPr lang="en-GB" sz="1100" b="1" dirty="0">
                          <a:solidFill>
                            <a:schemeClr val="accent1">
                              <a:lumMod val="75000"/>
                            </a:schemeClr>
                          </a:solidFill>
                          <a:effectLst/>
                          <a:latin typeface="Calibri"/>
                        </a:rPr>
                        <a:t>Year 4</a:t>
                      </a:r>
                      <a:r>
                        <a:rPr lang="en-GB" sz="1100" dirty="0">
                          <a:effectLst/>
                          <a:latin typeface="Calibri"/>
                        </a:rPr>
                        <a:t>: Children learnt that habitats can be changed, damaged, and destroyed. Humans are usually the most responsible for destroying animal habitats. Animals and plants can be grouped according to their characteristics. All living things share 7 of the same characteristics- reproduction, respiration, excretion, senses, nutrition, movement, and growth. ​</a:t>
                      </a:r>
                    </a:p>
                    <a:p>
                      <a:pPr lvl="0">
                        <a:buNone/>
                      </a:pPr>
                      <a:endParaRPr lang="en-GB" sz="1100" dirty="0">
                        <a:effectLst/>
                        <a:latin typeface="Calibri"/>
                      </a:endParaRPr>
                    </a:p>
                    <a:p>
                      <a:pPr marL="0" lvl="0" indent="0" algn="l">
                        <a:lnSpc>
                          <a:spcPct val="100000"/>
                        </a:lnSpc>
                        <a:spcBef>
                          <a:spcPts val="0"/>
                        </a:spcBef>
                        <a:spcAft>
                          <a:spcPts val="0"/>
                        </a:spcAft>
                        <a:buClr>
                          <a:srgbClr val="000000"/>
                        </a:buClr>
                        <a:buNone/>
                      </a:pPr>
                      <a:r>
                        <a:rPr lang="en-GB" sz="1100" b="1" dirty="0">
                          <a:solidFill>
                            <a:schemeClr val="accent1">
                              <a:lumMod val="75000"/>
                            </a:schemeClr>
                          </a:solidFill>
                          <a:effectLst/>
                          <a:latin typeface="Calibri"/>
                        </a:rPr>
                        <a:t>Year 5</a:t>
                      </a:r>
                      <a:r>
                        <a:rPr lang="en-GB" sz="1100" dirty="0">
                          <a:effectLst/>
                          <a:latin typeface="Calibri"/>
                        </a:rPr>
                        <a:t>: </a:t>
                      </a:r>
                      <a:r>
                        <a:rPr lang="en-GB" sz="1100" b="0" i="0" u="none" strike="noStrike" noProof="0" dirty="0">
                          <a:solidFill>
                            <a:srgbClr val="000000"/>
                          </a:solidFill>
                          <a:effectLst/>
                          <a:latin typeface="Calibri"/>
                        </a:rPr>
                        <a:t>Animals with no backbone are called invertebrates. Animals with a backbone are called vertebrates. Animals can be sorted into different groups: fish, mammal, amphibian, bird, reptile. Every living animal goes through a process called a life cycle. Sexual reproduction involves a mother and a father while asexual reproduction involves one parent producing an identical clone. Parts of the flower are explored. Children learn that pollination and germination. </a:t>
                      </a:r>
                      <a:endParaRPr lang="en-US" sz="1100" b="0" i="0" u="none" strike="noStrike" noProof="0" dirty="0">
                        <a:solidFill>
                          <a:srgbClr val="000000"/>
                        </a:solidFill>
                        <a:effectLst/>
                        <a:latin typeface="Calibri"/>
                      </a:endParaRPr>
                    </a:p>
                    <a:p>
                      <a:pPr lvl="0">
                        <a:buNone/>
                      </a:pPr>
                      <a:endParaRPr lang="en-GB" sz="1100" dirty="0">
                        <a:effectLst/>
                        <a:latin typeface="Calibri"/>
                      </a:endParaRPr>
                    </a:p>
                  </a:txBody>
                  <a:tcPr/>
                </a:tc>
                <a:extLst>
                  <a:ext uri="{0D108BD9-81ED-4DB2-BD59-A6C34878D82A}">
                    <a16:rowId xmlns:a16="http://schemas.microsoft.com/office/drawing/2014/main" val="278214459"/>
                  </a:ext>
                </a:extLst>
              </a:tr>
            </a:tbl>
          </a:graphicData>
        </a:graphic>
      </p:graphicFrame>
    </p:spTree>
    <p:extLst>
      <p:ext uri="{BB962C8B-B14F-4D97-AF65-F5344CB8AC3E}">
        <p14:creationId xmlns:p14="http://schemas.microsoft.com/office/powerpoint/2010/main" val="1145400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73E4E93D-E631-6BB5-A046-F49FAE0B1C05}"/>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14159A08-85EA-EBB7-3A47-C7A6E2C22FD2}"/>
              </a:ext>
            </a:extLst>
          </p:cNvPr>
          <p:cNvGraphicFramePr>
            <a:graphicFrameLocks noGrp="1"/>
          </p:cNvGraphicFramePr>
          <p:nvPr>
            <p:extLst>
              <p:ext uri="{D42A27DB-BD31-4B8C-83A1-F6EECF244321}">
                <p14:modId xmlns:p14="http://schemas.microsoft.com/office/powerpoint/2010/main" val="543066029"/>
              </p:ext>
            </p:extLst>
          </p:nvPr>
        </p:nvGraphicFramePr>
        <p:xfrm>
          <a:off x="3134235" y="787010"/>
          <a:ext cx="6538234" cy="640080"/>
        </p:xfrm>
        <a:graphic>
          <a:graphicData uri="http://schemas.openxmlformats.org/drawingml/2006/table">
            <a:tbl>
              <a:tblPr firstRow="1" bandRow="1">
                <a:tableStyleId>{5C22544A-7EE6-4342-B048-85BDC9FD1C3A}</a:tableStyleId>
              </a:tblPr>
              <a:tblGrid>
                <a:gridCol w="2179410">
                  <a:extLst>
                    <a:ext uri="{9D8B030D-6E8A-4147-A177-3AD203B41FA5}">
                      <a16:colId xmlns:a16="http://schemas.microsoft.com/office/drawing/2014/main" val="1701158635"/>
                    </a:ext>
                  </a:extLst>
                </a:gridCol>
                <a:gridCol w="2943280">
                  <a:extLst>
                    <a:ext uri="{9D8B030D-6E8A-4147-A177-3AD203B41FA5}">
                      <a16:colId xmlns:a16="http://schemas.microsoft.com/office/drawing/2014/main" val="3034589352"/>
                    </a:ext>
                  </a:extLst>
                </a:gridCol>
                <a:gridCol w="1415544">
                  <a:extLst>
                    <a:ext uri="{9D8B030D-6E8A-4147-A177-3AD203B41FA5}">
                      <a16:colId xmlns:a16="http://schemas.microsoft.com/office/drawing/2014/main" val="1922066720"/>
                    </a:ext>
                  </a:extLst>
                </a:gridCol>
              </a:tblGrid>
              <a:tr h="583506">
                <a:tc>
                  <a:txBody>
                    <a:bodyPr/>
                    <a:lstStyle/>
                    <a:p>
                      <a:r>
                        <a:rPr lang="en-US" dirty="0"/>
                        <a:t>Year group:</a:t>
                      </a:r>
                    </a:p>
                    <a:p>
                      <a:pPr lvl="0">
                        <a:buNone/>
                      </a:pPr>
                      <a:r>
                        <a:rPr lang="en-US" dirty="0"/>
                        <a:t>6 </a:t>
                      </a:r>
                    </a:p>
                  </a:txBody>
                  <a:tcPr/>
                </a:tc>
                <a:tc>
                  <a:txBody>
                    <a:bodyPr/>
                    <a:lstStyle/>
                    <a:p>
                      <a:r>
                        <a:rPr lang="en-US" dirty="0"/>
                        <a:t>Topic: </a:t>
                      </a:r>
                    </a:p>
                    <a:p>
                      <a:pPr lvl="0">
                        <a:buNone/>
                      </a:pPr>
                      <a:r>
                        <a:rPr lang="en-US" dirty="0"/>
                        <a:t>Evolution and Inheritance</a:t>
                      </a:r>
                    </a:p>
                  </a:txBody>
                  <a:tcPr/>
                </a:tc>
                <a:tc>
                  <a:txBody>
                    <a:bodyPr/>
                    <a:lstStyle/>
                    <a:p>
                      <a:r>
                        <a:rPr lang="en-US" dirty="0"/>
                        <a:t>Term: </a:t>
                      </a:r>
                    </a:p>
                    <a:p>
                      <a:pPr lvl="0">
                        <a:buNone/>
                      </a:pPr>
                      <a:r>
                        <a:rPr lang="en-US" dirty="0"/>
                        <a:t>Summer 1</a:t>
                      </a:r>
                    </a:p>
                  </a:txBody>
                  <a:tcPr/>
                </a:tc>
                <a:extLst>
                  <a:ext uri="{0D108BD9-81ED-4DB2-BD59-A6C34878D82A}">
                    <a16:rowId xmlns:a16="http://schemas.microsoft.com/office/drawing/2014/main" val="3581570372"/>
                  </a:ext>
                </a:extLst>
              </a:tr>
            </a:tbl>
          </a:graphicData>
        </a:graphic>
      </p:graphicFrame>
      <p:graphicFrame>
        <p:nvGraphicFramePr>
          <p:cNvPr id="15" name="Table 14">
            <a:extLst>
              <a:ext uri="{FF2B5EF4-FFF2-40B4-BE49-F238E27FC236}">
                <a16:creationId xmlns:a16="http://schemas.microsoft.com/office/drawing/2014/main" id="{7A68CA21-6AA9-922F-1A7F-8D1495FCFECA}"/>
              </a:ext>
            </a:extLst>
          </p:cNvPr>
          <p:cNvGraphicFramePr>
            <a:graphicFrameLocks noGrp="1"/>
          </p:cNvGraphicFramePr>
          <p:nvPr>
            <p:extLst>
              <p:ext uri="{D42A27DB-BD31-4B8C-83A1-F6EECF244321}">
                <p14:modId xmlns:p14="http://schemas.microsoft.com/office/powerpoint/2010/main" val="3575085744"/>
              </p:ext>
            </p:extLst>
          </p:nvPr>
        </p:nvGraphicFramePr>
        <p:xfrm>
          <a:off x="146120" y="1884940"/>
          <a:ext cx="3015796" cy="3811959"/>
        </p:xfrm>
        <a:graphic>
          <a:graphicData uri="http://schemas.openxmlformats.org/drawingml/2006/table">
            <a:tbl>
              <a:tblPr firstRow="1" firstCol="1" bandRow="1"/>
              <a:tblGrid>
                <a:gridCol w="3015796">
                  <a:extLst>
                    <a:ext uri="{9D8B030D-6E8A-4147-A177-3AD203B41FA5}">
                      <a16:colId xmlns:a16="http://schemas.microsoft.com/office/drawing/2014/main" val="3550052036"/>
                    </a:ext>
                  </a:extLst>
                </a:gridCol>
              </a:tblGrid>
              <a:tr h="251831">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Key vocabulary and definitions:</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1958875"/>
                  </a:ext>
                </a:extLst>
              </a:tr>
              <a:tr h="3462684">
                <a:tc>
                  <a:txBody>
                    <a:bodyPr/>
                    <a:lstStyle/>
                    <a:p>
                      <a:pPr marL="285750" lvl="0" indent="-285750" algn="l">
                        <a:lnSpc>
                          <a:spcPct val="107000"/>
                        </a:lnSpc>
                        <a:spcAft>
                          <a:spcPts val="800"/>
                        </a:spcAft>
                        <a:buFont typeface="Arial"/>
                        <a:buChar char="•"/>
                      </a:pPr>
                      <a:r>
                        <a:rPr lang="en-GB" sz="1400" b="1" i="0" u="none" strike="noStrike" noProof="0" dirty="0">
                          <a:effectLst/>
                          <a:latin typeface="Calibri"/>
                        </a:rPr>
                        <a:t>Conifers</a:t>
                      </a:r>
                      <a:r>
                        <a:rPr lang="en-GB" sz="1400" b="0" i="0" u="none" strike="noStrike" noProof="0" dirty="0">
                          <a:effectLst/>
                          <a:latin typeface="Calibri"/>
                        </a:rPr>
                        <a:t> – mostly evergreen trees or shrubs with scale-like leaves or needles and seed-bearing cones</a:t>
                      </a:r>
                      <a:endParaRPr lang="en-GB" sz="1800" b="0" i="0" u="none" strike="noStrike" noProof="0" dirty="0">
                        <a:effectLst/>
                        <a:latin typeface="Calibri"/>
                      </a:endParaRP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Ferns</a:t>
                      </a:r>
                      <a:r>
                        <a:rPr lang="en-GB" sz="1400" b="0" i="0" u="none" strike="noStrike" noProof="0" dirty="0">
                          <a:effectLst/>
                          <a:latin typeface="Calibri"/>
                        </a:rPr>
                        <a:t> - a plant that has long stems with feathery leaves and no flowers. </a:t>
                      </a: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Mosses</a:t>
                      </a:r>
                      <a:r>
                        <a:rPr lang="en-GB" sz="1400" b="0" i="0" u="none" strike="noStrike" noProof="0" dirty="0">
                          <a:effectLst/>
                          <a:latin typeface="Calibri"/>
                        </a:rPr>
                        <a:t> – non-flowering plants which produce spores and have stems and leaves, but don't have true roots. </a:t>
                      </a: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Algae</a:t>
                      </a:r>
                      <a:r>
                        <a:rPr lang="en-GB" sz="1400" b="0" i="0" u="none" strike="noStrike" noProof="0" dirty="0">
                          <a:effectLst/>
                          <a:latin typeface="Calibri"/>
                        </a:rPr>
                        <a:t> – group of predominantly aquatic (found in water) plants </a:t>
                      </a: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Plantae</a:t>
                      </a:r>
                      <a:r>
                        <a:rPr lang="en-GB" sz="1400" b="0" i="0" u="none" strike="noStrike" noProof="0" dirty="0">
                          <a:effectLst/>
                          <a:latin typeface="Calibri"/>
                        </a:rPr>
                        <a:t> – refers to all plants</a:t>
                      </a:r>
                    </a:p>
                    <a:p>
                      <a:pPr marL="285750" lvl="0" indent="-285750" algn="l">
                        <a:lnSpc>
                          <a:spcPct val="100000"/>
                        </a:lnSpc>
                        <a:spcBef>
                          <a:spcPts val="0"/>
                        </a:spcBef>
                        <a:spcAft>
                          <a:spcPts val="0"/>
                        </a:spcAft>
                        <a:buFont typeface="Symbol"/>
                        <a:buChar char="•"/>
                      </a:pPr>
                      <a:r>
                        <a:rPr lang="en-GB" sz="1400" b="1" i="0" u="none" strike="noStrike" noProof="0" dirty="0">
                          <a:effectLst/>
                          <a:latin typeface="Calibri"/>
                        </a:rPr>
                        <a:t>Fungi</a:t>
                      </a:r>
                      <a:r>
                        <a:rPr lang="en-GB" sz="1400" b="0" i="0" u="none" strike="noStrike" noProof="0" dirty="0">
                          <a:effectLst/>
                          <a:latin typeface="Calibri"/>
                        </a:rPr>
                        <a:t> – a plant like organism that does not make chlorophyll (helps plants absorb light)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667031"/>
                  </a:ext>
                </a:extLst>
              </a:tr>
            </a:tbl>
          </a:graphicData>
        </a:graphic>
      </p:graphicFrame>
      <p:graphicFrame>
        <p:nvGraphicFramePr>
          <p:cNvPr id="17" name="Table 16">
            <a:extLst>
              <a:ext uri="{FF2B5EF4-FFF2-40B4-BE49-F238E27FC236}">
                <a16:creationId xmlns:a16="http://schemas.microsoft.com/office/drawing/2014/main" id="{4A974B56-6DCC-0FEA-C1B5-EB332B31091D}"/>
              </a:ext>
            </a:extLst>
          </p:cNvPr>
          <p:cNvGraphicFramePr>
            <a:graphicFrameLocks noGrp="1"/>
          </p:cNvGraphicFramePr>
          <p:nvPr>
            <p:extLst>
              <p:ext uri="{D42A27DB-BD31-4B8C-83A1-F6EECF244321}">
                <p14:modId xmlns:p14="http://schemas.microsoft.com/office/powerpoint/2010/main" val="3550472427"/>
              </p:ext>
            </p:extLst>
          </p:nvPr>
        </p:nvGraphicFramePr>
        <p:xfrm>
          <a:off x="5013739" y="1689652"/>
          <a:ext cx="5135217" cy="4824126"/>
        </p:xfrm>
        <a:graphic>
          <a:graphicData uri="http://schemas.openxmlformats.org/drawingml/2006/table">
            <a:tbl>
              <a:tblPr firstRow="1" firstCol="1" bandRow="1"/>
              <a:tblGrid>
                <a:gridCol w="5135217">
                  <a:extLst>
                    <a:ext uri="{9D8B030D-6E8A-4147-A177-3AD203B41FA5}">
                      <a16:colId xmlns:a16="http://schemas.microsoft.com/office/drawing/2014/main" val="2936660014"/>
                    </a:ext>
                  </a:extLst>
                </a:gridCol>
              </a:tblGrid>
              <a:tr h="253068">
                <a:tc>
                  <a:txBody>
                    <a:bodyPr/>
                    <a:lstStyle/>
                    <a:p>
                      <a:pPr>
                        <a:lnSpc>
                          <a:spcPct val="107000"/>
                        </a:lnSpc>
                        <a:spcAft>
                          <a:spcPts val="800"/>
                        </a:spcAft>
                      </a:pPr>
                      <a:r>
                        <a:rPr lang="en-GB" sz="1600" b="1" dirty="0">
                          <a:solidFill>
                            <a:srgbClr val="7030A0"/>
                          </a:solidFill>
                          <a:effectLst/>
                          <a:latin typeface="Calibri"/>
                          <a:ea typeface="Calibri" panose="020F0502020204030204" pitchFamily="34" charset="0"/>
                          <a:cs typeface="Times New Roman"/>
                        </a:rPr>
                        <a:t>Substantive knowledge:</a:t>
                      </a:r>
                      <a:endParaRPr lang="en-GB" sz="1100" dirty="0">
                        <a:effectLst/>
                        <a:latin typeface="Calibri"/>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7124334"/>
                  </a:ext>
                </a:extLst>
              </a:tr>
              <a:tr h="4571058">
                <a:tc>
                  <a:txBody>
                    <a:bodyPr/>
                    <a:lstStyle/>
                    <a:p>
                      <a:pPr marL="0" lvl="0" indent="0" algn="l" fontAlgn="base">
                        <a:lnSpc>
                          <a:spcPct val="100000"/>
                        </a:lnSpc>
                        <a:buFont typeface="Symbol"/>
                        <a:buChar char="•"/>
                      </a:pPr>
                      <a:r>
                        <a:rPr lang="en-GB" sz="1600" b="0" i="0" u="none" strike="noStrike" baseline="0" noProof="0" dirty="0">
                          <a:effectLst/>
                          <a:latin typeface="Calibri"/>
                        </a:rPr>
                        <a:t>Fossils are imprints of long dead plants and animals found in rocks-t</a:t>
                      </a:r>
                      <a:r>
                        <a:rPr lang="en-GB" sz="1600" b="0" i="0" u="none" strike="noStrike" baseline="0" noProof="0" dirty="0">
                          <a:solidFill>
                            <a:srgbClr val="000000"/>
                          </a:solidFill>
                          <a:effectLst/>
                          <a:latin typeface="Calibri"/>
                        </a:rPr>
                        <a:t>hey provide information.</a:t>
                      </a:r>
                      <a:endParaRPr lang="en-US" sz="1600"/>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effectLst/>
                          <a:latin typeface="Calibri"/>
                        </a:rPr>
                        <a:t>Livings things produce offspring of the same kind </a:t>
                      </a:r>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effectLst/>
                          <a:latin typeface="Calibri"/>
                        </a:rPr>
                        <a:t>Normally offspring vary and are not identical to their parents </a:t>
                      </a:r>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effectLst/>
                          <a:latin typeface="Calibri"/>
                        </a:rPr>
                        <a:t>Animals and plants are adapted to suit their environment </a:t>
                      </a:r>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effectLst/>
                          <a:latin typeface="Calibri"/>
                        </a:rPr>
                        <a:t>Adaptation may lead to evolution </a:t>
                      </a:r>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effectLst/>
                          <a:latin typeface="Calibri"/>
                        </a:rPr>
                        <a:t>Herbivores have broad, flat molars (back teeth) with rough surfaces, which are used for grinding up tough plant tissues </a:t>
                      </a:r>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effectLst/>
                          <a:latin typeface="Calibri"/>
                        </a:rPr>
                        <a:t>Carnivores have sharp back teeth to tear the flesh and swallow it whole </a:t>
                      </a:r>
                      <a:endParaRPr lang="en-GB" sz="1600"/>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effectLst/>
                          <a:latin typeface="Calibri"/>
                        </a:rPr>
                        <a:t>Omnivore have adaptations that allow them to consume both meat and vegetables</a:t>
                      </a:r>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Penguins have adapted to their cold environments by their layer of thick blubber under their skin- this keeps their vital organs safe from the cold </a:t>
                      </a:r>
                    </a:p>
                    <a:p>
                      <a:pPr marL="0" lvl="0" indent="0" algn="l">
                        <a:lnSpc>
                          <a:spcPct val="100000"/>
                        </a:lnSpc>
                        <a:spcBef>
                          <a:spcPts val="0"/>
                        </a:spcBef>
                        <a:spcAft>
                          <a:spcPts val="0"/>
                        </a:spcAft>
                        <a:buFont typeface="Symbol"/>
                        <a:buChar char="•"/>
                      </a:pPr>
                      <a:r>
                        <a:rPr lang="en-GB" sz="1600" b="0" i="0" u="none" strike="noStrike" baseline="0" noProof="0" dirty="0">
                          <a:solidFill>
                            <a:srgbClr val="000000"/>
                          </a:solidFill>
                          <a:latin typeface="Calibri"/>
                        </a:rPr>
                        <a:t>Camels have adapted to have long eye lashes to help keep the sand out of their eyes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0192708"/>
                  </a:ext>
                </a:extLst>
              </a:tr>
            </a:tbl>
          </a:graphicData>
        </a:graphic>
      </p:graphicFrame>
      <p:pic>
        <p:nvPicPr>
          <p:cNvPr id="2" name="Picture 4" descr="A cheetah with its mouth open&#10;&#10;Description automatically generated">
            <a:extLst>
              <a:ext uri="{FF2B5EF4-FFF2-40B4-BE49-F238E27FC236}">
                <a16:creationId xmlns:a16="http://schemas.microsoft.com/office/drawing/2014/main" id="{4CA7634E-2F26-E0F7-AFB8-5953BA65AD30}"/>
              </a:ext>
            </a:extLst>
          </p:cNvPr>
          <p:cNvPicPr>
            <a:picLocks noChangeAspect="1"/>
          </p:cNvPicPr>
          <p:nvPr/>
        </p:nvPicPr>
        <p:blipFill>
          <a:blip r:embed="rId2"/>
          <a:stretch>
            <a:fillRect/>
          </a:stretch>
        </p:blipFill>
        <p:spPr>
          <a:xfrm>
            <a:off x="9601200" y="-5043"/>
            <a:ext cx="2212042" cy="1959909"/>
          </a:xfrm>
          <a:prstGeom prst="rect">
            <a:avLst/>
          </a:prstGeom>
        </p:spPr>
      </p:pic>
      <p:pic>
        <p:nvPicPr>
          <p:cNvPr id="5" name="Picture 5" descr="A picture containing mammal, zebra, close, staring&#10;&#10;Description automatically generated">
            <a:extLst>
              <a:ext uri="{FF2B5EF4-FFF2-40B4-BE49-F238E27FC236}">
                <a16:creationId xmlns:a16="http://schemas.microsoft.com/office/drawing/2014/main" id="{E249378B-9CCF-19A7-EB1E-242FE30DECFD}"/>
              </a:ext>
            </a:extLst>
          </p:cNvPr>
          <p:cNvPicPr>
            <a:picLocks noChangeAspect="1"/>
          </p:cNvPicPr>
          <p:nvPr/>
        </p:nvPicPr>
        <p:blipFill>
          <a:blip r:embed="rId3"/>
          <a:stretch>
            <a:fillRect/>
          </a:stretch>
        </p:blipFill>
        <p:spPr>
          <a:xfrm>
            <a:off x="10349752" y="2014301"/>
            <a:ext cx="1712260" cy="1574338"/>
          </a:xfrm>
          <a:prstGeom prst="rect">
            <a:avLst/>
          </a:prstGeom>
        </p:spPr>
      </p:pic>
      <p:pic>
        <p:nvPicPr>
          <p:cNvPr id="6" name="Picture 6" descr="Diagram&#10;&#10;Description automatically generated">
            <a:extLst>
              <a:ext uri="{FF2B5EF4-FFF2-40B4-BE49-F238E27FC236}">
                <a16:creationId xmlns:a16="http://schemas.microsoft.com/office/drawing/2014/main" id="{B55EB88D-8C57-5C26-1CEF-BCA8A111565F}"/>
              </a:ext>
            </a:extLst>
          </p:cNvPr>
          <p:cNvPicPr>
            <a:picLocks noChangeAspect="1"/>
          </p:cNvPicPr>
          <p:nvPr/>
        </p:nvPicPr>
        <p:blipFill>
          <a:blip r:embed="rId4"/>
          <a:stretch>
            <a:fillRect/>
          </a:stretch>
        </p:blipFill>
        <p:spPr>
          <a:xfrm>
            <a:off x="10260106" y="3714221"/>
            <a:ext cx="1880348" cy="2029322"/>
          </a:xfrm>
          <a:prstGeom prst="rect">
            <a:avLst/>
          </a:prstGeom>
        </p:spPr>
      </p:pic>
      <p:pic>
        <p:nvPicPr>
          <p:cNvPr id="7" name="Picture 7">
            <a:extLst>
              <a:ext uri="{FF2B5EF4-FFF2-40B4-BE49-F238E27FC236}">
                <a16:creationId xmlns:a16="http://schemas.microsoft.com/office/drawing/2014/main" id="{3D865EEB-A953-14CF-217F-7B1DFFEC03A0}"/>
              </a:ext>
            </a:extLst>
          </p:cNvPr>
          <p:cNvPicPr>
            <a:picLocks noChangeAspect="1"/>
          </p:cNvPicPr>
          <p:nvPr/>
        </p:nvPicPr>
        <p:blipFill>
          <a:blip r:embed="rId5"/>
          <a:stretch>
            <a:fillRect/>
          </a:stretch>
        </p:blipFill>
        <p:spPr>
          <a:xfrm>
            <a:off x="10250362" y="5597017"/>
            <a:ext cx="1811487" cy="1209578"/>
          </a:xfrm>
          <a:prstGeom prst="rect">
            <a:avLst/>
          </a:prstGeom>
        </p:spPr>
      </p:pic>
      <p:pic>
        <p:nvPicPr>
          <p:cNvPr id="8" name="Picture 8" descr="Fossil fossilized trilobites in a rock&#10;&#10;Description automatically generated">
            <a:extLst>
              <a:ext uri="{FF2B5EF4-FFF2-40B4-BE49-F238E27FC236}">
                <a16:creationId xmlns:a16="http://schemas.microsoft.com/office/drawing/2014/main" id="{797AA773-8A60-FCDB-2037-C8AD3EFBA1EA}"/>
              </a:ext>
            </a:extLst>
          </p:cNvPr>
          <p:cNvPicPr>
            <a:picLocks noChangeAspect="1"/>
          </p:cNvPicPr>
          <p:nvPr/>
        </p:nvPicPr>
        <p:blipFill>
          <a:blip r:embed="rId6"/>
          <a:stretch>
            <a:fillRect/>
          </a:stretch>
        </p:blipFill>
        <p:spPr>
          <a:xfrm>
            <a:off x="848139" y="5817220"/>
            <a:ext cx="1705115" cy="988255"/>
          </a:xfrm>
          <a:prstGeom prst="rect">
            <a:avLst/>
          </a:prstGeom>
        </p:spPr>
      </p:pic>
      <p:sp>
        <p:nvSpPr>
          <p:cNvPr id="9" name="TextBox 8">
            <a:extLst>
              <a:ext uri="{FF2B5EF4-FFF2-40B4-BE49-F238E27FC236}">
                <a16:creationId xmlns:a16="http://schemas.microsoft.com/office/drawing/2014/main" id="{9D1C9779-EF1F-5498-E4B3-B86B0D17E379}"/>
              </a:ext>
            </a:extLst>
          </p:cNvPr>
          <p:cNvSpPr txBox="1"/>
          <p:nvPr/>
        </p:nvSpPr>
        <p:spPr>
          <a:xfrm>
            <a:off x="4724400" y="3200399"/>
            <a:ext cx="2743200" cy="457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10" name="Picture 10" descr="A group of fossilized ammonites&#10;&#10;Description automatically generated">
            <a:extLst>
              <a:ext uri="{FF2B5EF4-FFF2-40B4-BE49-F238E27FC236}">
                <a16:creationId xmlns:a16="http://schemas.microsoft.com/office/drawing/2014/main" id="{3FC731F9-736A-68D4-E45C-A4F51A7B6B66}"/>
              </a:ext>
            </a:extLst>
          </p:cNvPr>
          <p:cNvPicPr>
            <a:picLocks noChangeAspect="1"/>
          </p:cNvPicPr>
          <p:nvPr/>
        </p:nvPicPr>
        <p:blipFill>
          <a:blip r:embed="rId7"/>
          <a:stretch>
            <a:fillRect/>
          </a:stretch>
        </p:blipFill>
        <p:spPr>
          <a:xfrm>
            <a:off x="2891183" y="5397336"/>
            <a:ext cx="2080592" cy="1408368"/>
          </a:xfrm>
          <a:prstGeom prst="rect">
            <a:avLst/>
          </a:prstGeom>
        </p:spPr>
      </p:pic>
      <p:pic>
        <p:nvPicPr>
          <p:cNvPr id="11" name="Picture 11" descr="A tall pine tree in a park&#10;&#10;Description automatically generated">
            <a:extLst>
              <a:ext uri="{FF2B5EF4-FFF2-40B4-BE49-F238E27FC236}">
                <a16:creationId xmlns:a16="http://schemas.microsoft.com/office/drawing/2014/main" id="{3B4E253D-2DF1-9F48-A80E-EDEE369BB2C2}"/>
              </a:ext>
            </a:extLst>
          </p:cNvPr>
          <p:cNvPicPr>
            <a:picLocks noChangeAspect="1"/>
          </p:cNvPicPr>
          <p:nvPr/>
        </p:nvPicPr>
        <p:blipFill>
          <a:blip r:embed="rId8"/>
          <a:stretch>
            <a:fillRect/>
          </a:stretch>
        </p:blipFill>
        <p:spPr>
          <a:xfrm>
            <a:off x="3523836" y="1422538"/>
            <a:ext cx="1190763" cy="1572316"/>
          </a:xfrm>
          <a:prstGeom prst="rect">
            <a:avLst/>
          </a:prstGeom>
        </p:spPr>
      </p:pic>
      <p:pic>
        <p:nvPicPr>
          <p:cNvPr id="12" name="Picture 12" descr="A close up of a fern&#10;&#10;Description automatically generated">
            <a:extLst>
              <a:ext uri="{FF2B5EF4-FFF2-40B4-BE49-F238E27FC236}">
                <a16:creationId xmlns:a16="http://schemas.microsoft.com/office/drawing/2014/main" id="{E5DD6764-5A78-9639-46D2-8DB0B4DC3415}"/>
              </a:ext>
            </a:extLst>
          </p:cNvPr>
          <p:cNvPicPr>
            <a:picLocks noChangeAspect="1"/>
          </p:cNvPicPr>
          <p:nvPr/>
        </p:nvPicPr>
        <p:blipFill>
          <a:blip r:embed="rId9"/>
          <a:stretch>
            <a:fillRect/>
          </a:stretch>
        </p:blipFill>
        <p:spPr>
          <a:xfrm>
            <a:off x="3266661" y="3048223"/>
            <a:ext cx="1638853" cy="1081814"/>
          </a:xfrm>
          <a:prstGeom prst="rect">
            <a:avLst/>
          </a:prstGeom>
        </p:spPr>
      </p:pic>
      <p:pic>
        <p:nvPicPr>
          <p:cNvPr id="13" name="Picture 13" descr="A green algae growing on a pond&#10;&#10;Description automatically generated">
            <a:extLst>
              <a:ext uri="{FF2B5EF4-FFF2-40B4-BE49-F238E27FC236}">
                <a16:creationId xmlns:a16="http://schemas.microsoft.com/office/drawing/2014/main" id="{59FA856B-90FF-BF05-28DA-9104DED8764D}"/>
              </a:ext>
            </a:extLst>
          </p:cNvPr>
          <p:cNvPicPr>
            <a:picLocks noChangeAspect="1"/>
          </p:cNvPicPr>
          <p:nvPr/>
        </p:nvPicPr>
        <p:blipFill>
          <a:blip r:embed="rId10"/>
          <a:stretch>
            <a:fillRect/>
          </a:stretch>
        </p:blipFill>
        <p:spPr>
          <a:xfrm>
            <a:off x="3277704" y="4184049"/>
            <a:ext cx="1627809" cy="1261816"/>
          </a:xfrm>
          <a:prstGeom prst="rect">
            <a:avLst/>
          </a:prstGeom>
        </p:spPr>
      </p:pic>
    </p:spTree>
    <p:extLst>
      <p:ext uri="{BB962C8B-B14F-4D97-AF65-F5344CB8AC3E}">
        <p14:creationId xmlns:p14="http://schemas.microsoft.com/office/powerpoint/2010/main" val="3757136568"/>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
        <AccountId xsi:nil="true"/>
        <AccountType/>
      </UserInfo>
    </SharedWithUsers>
    <MediaLengthInSeconds xmlns="8b73fee4-4ac8-4f88-ad2e-4ab6413e1b1c" xsi:nil="true"/>
  </documentManagement>
</p:properties>
</file>

<file path=customXml/itemProps1.xml><?xml version="1.0" encoding="utf-8"?>
<ds:datastoreItem xmlns:ds="http://schemas.openxmlformats.org/officeDocument/2006/customXml" ds:itemID="{0E7CCB73-F905-4595-BA84-CD024AE9ED80}">
  <ds:schemaRefs>
    <ds:schemaRef ds:uri="http://schemas.microsoft.com/sharepoint/v3/contenttype/forms"/>
  </ds:schemaRefs>
</ds:datastoreItem>
</file>

<file path=customXml/itemProps2.xml><?xml version="1.0" encoding="utf-8"?>
<ds:datastoreItem xmlns:ds="http://schemas.openxmlformats.org/officeDocument/2006/customXml" ds:itemID="{1E7D8796-D521-4C93-BD07-980E3C4E238A}"/>
</file>

<file path=customXml/itemProps3.xml><?xml version="1.0" encoding="utf-8"?>
<ds:datastoreItem xmlns:ds="http://schemas.openxmlformats.org/officeDocument/2006/customXml" ds:itemID="{BB382BA9-DBD7-4F3B-BB2E-3ACE31B4E3D6}">
  <ds:schemaRefs>
    <ds:schemaRef ds:uri="http://schemas.microsoft.com/office/2006/metadata/properties"/>
    <ds:schemaRef ds:uri="http://schemas.microsoft.com/office/2006/documentManagement/types"/>
    <ds:schemaRef ds:uri="8b73fee4-4ac8-4f88-ad2e-4ab6413e1b1c"/>
    <ds:schemaRef ds:uri="http://purl.org/dc/elements/1.1/"/>
    <ds:schemaRef ds:uri="http://schemas.openxmlformats.org/package/2006/metadata/core-properties"/>
    <ds:schemaRef ds:uri="http://schemas.microsoft.com/office/infopath/2007/PartnerControls"/>
    <ds:schemaRef ds:uri="fbdaa650-8cd8-42f6-940f-8c4192b28714"/>
    <ds:schemaRef ds:uri="http://purl.org/dc/term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TM02900688[[fn=Facet]]</Template>
  <TotalTime>0</TotalTime>
  <Words>1702</Words>
  <Application>Microsoft Office PowerPoint</Application>
  <PresentationFormat>Widescreen</PresentationFormat>
  <Paragraphs>146</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Facet</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A Staszkiewicz</cp:lastModifiedBy>
  <cp:revision>780</cp:revision>
  <dcterms:created xsi:type="dcterms:W3CDTF">2023-03-17T10:15:59Z</dcterms:created>
  <dcterms:modified xsi:type="dcterms:W3CDTF">2024-01-16T08:27:33Z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26524800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