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4"/>
  </p:sldMasterIdLst>
  <p:sldIdLst>
    <p:sldId id="256" r:id="rId5"/>
    <p:sldId id="260" r:id="rId6"/>
    <p:sldId id="258" r:id="rId7"/>
    <p:sldId id="263" r:id="rId8"/>
    <p:sldId id="261" r:id="rId9"/>
    <p:sldId id="26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014BCD-9A95-E09D-BBDF-43FA9A3A8B14}" v="3" dt="2024-02-21T20:11:26.6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4" d="100"/>
          <a:sy n="64" d="100"/>
        </p:scale>
        <p:origin x="78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 Cooke" userId="S::ecooke@nottinghamacademy.org::96251cba-ef3b-4c3b-bf48-4d1d2be93317" providerId="AD" clId="Web-{D7D6A231-9EC0-1135-6AD5-49FC3E47052E}"/>
    <pc:docChg chg="modSld">
      <pc:chgData name="E Cooke" userId="S::ecooke@nottinghamacademy.org::96251cba-ef3b-4c3b-bf48-4d1d2be93317" providerId="AD" clId="Web-{D7D6A231-9EC0-1135-6AD5-49FC3E47052E}" dt="2023-11-30T15:33:39.805" v="0" actId="14100"/>
      <pc:docMkLst>
        <pc:docMk/>
      </pc:docMkLst>
      <pc:sldChg chg="modSp">
        <pc:chgData name="E Cooke" userId="S::ecooke@nottinghamacademy.org::96251cba-ef3b-4c3b-bf48-4d1d2be93317" providerId="AD" clId="Web-{D7D6A231-9EC0-1135-6AD5-49FC3E47052E}" dt="2023-11-30T15:33:39.805" v="0" actId="14100"/>
        <pc:sldMkLst>
          <pc:docMk/>
          <pc:sldMk cId="3323544894" sldId="263"/>
        </pc:sldMkLst>
        <pc:picChg chg="mod">
          <ac:chgData name="E Cooke" userId="S::ecooke@nottinghamacademy.org::96251cba-ef3b-4c3b-bf48-4d1d2be93317" providerId="AD" clId="Web-{D7D6A231-9EC0-1135-6AD5-49FC3E47052E}" dt="2023-11-30T15:33:39.805" v="0" actId="14100"/>
          <ac:picMkLst>
            <pc:docMk/>
            <pc:sldMk cId="3323544894" sldId="263"/>
            <ac:picMk id="2" creationId="{0EF7853B-ABE3-B3E1-6B9C-06F4673C7329}"/>
          </ac:picMkLst>
        </pc:picChg>
      </pc:sldChg>
    </pc:docChg>
  </pc:docChgLst>
  <pc:docChgLst>
    <pc:chgData name="L Beldham" userId="S::lbeldham@nottinghamacademy.org::7423f647-d816-4afc-8fbc-03de34d1b66d" providerId="AD" clId="Web-{E0014BCD-9A95-E09D-BBDF-43FA9A3A8B14}"/>
    <pc:docChg chg="modSld">
      <pc:chgData name="L Beldham" userId="S::lbeldham@nottinghamacademy.org::7423f647-d816-4afc-8fbc-03de34d1b66d" providerId="AD" clId="Web-{E0014BCD-9A95-E09D-BBDF-43FA9A3A8B14}" dt="2024-02-21T20:11:26.605" v="2"/>
      <pc:docMkLst>
        <pc:docMk/>
      </pc:docMkLst>
      <pc:sldChg chg="modSp">
        <pc:chgData name="L Beldham" userId="S::lbeldham@nottinghamacademy.org::7423f647-d816-4afc-8fbc-03de34d1b66d" providerId="AD" clId="Web-{E0014BCD-9A95-E09D-BBDF-43FA9A3A8B14}" dt="2024-02-21T20:11:26.605" v="2"/>
        <pc:sldMkLst>
          <pc:docMk/>
          <pc:sldMk cId="3323544894" sldId="263"/>
        </pc:sldMkLst>
        <pc:graphicFrameChg chg="mod modGraphic">
          <ac:chgData name="L Beldham" userId="S::lbeldham@nottinghamacademy.org::7423f647-d816-4afc-8fbc-03de34d1b66d" providerId="AD" clId="Web-{E0014BCD-9A95-E09D-BBDF-43FA9A3A8B14}" dt="2024-02-21T20:11:26.605" v="2"/>
          <ac:graphicFrameMkLst>
            <pc:docMk/>
            <pc:sldMk cId="3323544894" sldId="263"/>
            <ac:graphicFrameMk id="5" creationId="{CB7D1497-50A6-BB0F-4BA6-3536EF36FF0E}"/>
          </ac:graphicFrameMkLst>
        </pc:graphicFrameChg>
        <pc:picChg chg="mod">
          <ac:chgData name="L Beldham" userId="S::lbeldham@nottinghamacademy.org::7423f647-d816-4afc-8fbc-03de34d1b66d" providerId="AD" clId="Web-{E0014BCD-9A95-E09D-BBDF-43FA9A3A8B14}" dt="2024-02-21T20:11:08.745" v="0" actId="1076"/>
          <ac:picMkLst>
            <pc:docMk/>
            <pc:sldMk cId="3323544894" sldId="263"/>
            <ac:picMk id="2" creationId="{0EF7853B-ABE3-B3E1-6B9C-06F4673C732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609611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81716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99277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61558AE-FEDC-48C1-BE0C-0E2E518F8B3F}"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291741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61558AE-FEDC-48C1-BE0C-0E2E518F8B3F}" type="datetimeFigureOut">
              <a:rPr lang="en-GB" smtClean="0"/>
              <a:t>21/02/2024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05317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61558AE-FEDC-48C1-BE0C-0E2E518F8B3F}" type="datetimeFigureOut">
              <a:rPr lang="en-GB" smtClean="0"/>
              <a:t>21/02/2024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35127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1558AE-FEDC-48C1-BE0C-0E2E518F8B3F}" type="datetimeFigureOut">
              <a:rPr lang="en-GB" smtClean="0"/>
              <a:t>21/02/2024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3200785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285828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23969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50623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45192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70932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16426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366958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831660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169663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61558AE-FEDC-48C1-BE0C-0E2E518F8B3F}" type="datetimeFigureOut">
              <a:rPr lang="en-GB" smtClean="0"/>
              <a:t>21/02/2024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2405372004"/>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4953831" cy="923330"/>
          </a:xfrm>
          <a:prstGeom prst="rect">
            <a:avLst/>
          </a:prstGeom>
          <a:noFill/>
        </p:spPr>
        <p:txBody>
          <a:bodyPr wrap="square" lIns="91440" tIns="45720" rIns="91440" bIns="45720">
            <a:spAutoFit/>
          </a:bodyPr>
          <a:lstStyle/>
          <a:p>
            <a:pPr algn="ctr"/>
            <a:r>
              <a:rPr lang="en-US" sz="5400" b="1" cap="none" spc="0" dirty="0">
                <a:ln w="9525">
                  <a:solidFill>
                    <a:schemeClr val="bg1"/>
                  </a:solidFill>
                  <a:prstDash val="solid"/>
                </a:ln>
                <a:solidFill>
                  <a:srgbClr val="7030A0"/>
                </a:solidFill>
                <a:effectLst>
                  <a:outerShdw blurRad="12700" dist="38100" dir="2700000" algn="tl" rotWithShape="0">
                    <a:schemeClr val="accent5">
                      <a:lumMod val="60000"/>
                      <a:lumOff val="40000"/>
                    </a:schemeClr>
                  </a:outerShdw>
                </a:effectLst>
                <a:latin typeface="Britannic Bold" panose="020B0903060703020204" pitchFamily="34" charset="0"/>
              </a:rPr>
              <a:t>Year 4 Science</a:t>
            </a: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CD1785A1-1D22-DBF5-B6ED-C5ABF7594602}"/>
              </a:ext>
            </a:extLst>
          </p:cNvPr>
          <p:cNvGraphicFramePr>
            <a:graphicFrameLocks noGrp="1"/>
          </p:cNvGraphicFramePr>
          <p:nvPr>
            <p:ph idx="1"/>
            <p:extLst>
              <p:ext uri="{D42A27DB-BD31-4B8C-83A1-F6EECF244321}">
                <p14:modId xmlns:p14="http://schemas.microsoft.com/office/powerpoint/2010/main" val="4232505212"/>
              </p:ext>
            </p:extLst>
          </p:nvPr>
        </p:nvGraphicFramePr>
        <p:xfrm>
          <a:off x="479211" y="3050810"/>
          <a:ext cx="3079460" cy="3344220"/>
        </p:xfrm>
        <a:graphic>
          <a:graphicData uri="http://schemas.openxmlformats.org/drawingml/2006/table">
            <a:tbl>
              <a:tblPr firstRow="1" firstCol="1" bandRow="1"/>
              <a:tblGrid>
                <a:gridCol w="3079460">
                  <a:extLst>
                    <a:ext uri="{9D8B030D-6E8A-4147-A177-3AD203B41FA5}">
                      <a16:colId xmlns:a16="http://schemas.microsoft.com/office/drawing/2014/main" val="4195797026"/>
                    </a:ext>
                  </a:extLst>
                </a:gridCol>
              </a:tblGrid>
              <a:tr h="223798">
                <a:tc>
                  <a:txBody>
                    <a:bodyPr/>
                    <a:lstStyle/>
                    <a:p>
                      <a:pPr>
                        <a:lnSpc>
                          <a:spcPct val="107000"/>
                        </a:lnSpc>
                        <a:spcAft>
                          <a:spcPts val="800"/>
                        </a:spcAft>
                      </a:pPr>
                      <a:r>
                        <a:rPr lang="en-GB" sz="1600" b="1">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Key vocabulary and definitions: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1794231"/>
                  </a:ext>
                </a:extLst>
              </a:tr>
              <a:tr h="3094919">
                <a:tc>
                  <a: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rtl="0" fontAlgn="base">
                        <a:buFont typeface="Arial" panose="020B0604020202020204" pitchFamily="34" charset="0"/>
                        <a:buChar char="•"/>
                      </a:pPr>
                      <a:r>
                        <a:rPr lang="en-US" sz="1600" b="1" i="0" dirty="0">
                          <a:solidFill>
                            <a:srgbClr val="000000"/>
                          </a:solidFill>
                          <a:effectLst/>
                          <a:latin typeface="Calibri" panose="020F0502020204030204" pitchFamily="34" charset="0"/>
                        </a:rPr>
                        <a:t>Evaporation</a:t>
                      </a:r>
                      <a:r>
                        <a:rPr lang="en-US" sz="1600" b="0" i="0" dirty="0">
                          <a:solidFill>
                            <a:srgbClr val="000000"/>
                          </a:solidFill>
                          <a:effectLst/>
                          <a:latin typeface="Calibri" panose="020F0502020204030204" pitchFamily="34" charset="0"/>
                        </a:rPr>
                        <a:t> – when a liquid is heated and changes into a gas. </a:t>
                      </a:r>
                    </a:p>
                    <a:p>
                      <a:pPr algn="l" rtl="0" fontAlgn="base">
                        <a:buFont typeface="Arial" panose="020B0604020202020204" pitchFamily="34" charset="0"/>
                        <a:buChar char="•"/>
                      </a:pPr>
                      <a:r>
                        <a:rPr lang="en-US" sz="1600" b="1" i="0" dirty="0">
                          <a:solidFill>
                            <a:srgbClr val="000000"/>
                          </a:solidFill>
                          <a:effectLst/>
                          <a:latin typeface="Calibri" panose="020F0502020204030204" pitchFamily="34" charset="0"/>
                        </a:rPr>
                        <a:t>Condensation</a:t>
                      </a:r>
                      <a:r>
                        <a:rPr lang="en-US" sz="1600" b="0" i="0" dirty="0">
                          <a:solidFill>
                            <a:srgbClr val="000000"/>
                          </a:solidFill>
                          <a:effectLst/>
                          <a:latin typeface="Calibri" panose="020F0502020204030204" pitchFamily="34" charset="0"/>
                        </a:rPr>
                        <a:t> – when a gas is cooled and changes into a liquid. </a:t>
                      </a:r>
                    </a:p>
                    <a:p>
                      <a:pPr algn="l" rtl="0" fontAlgn="base">
                        <a:buFont typeface="Arial" panose="020B0604020202020204" pitchFamily="34" charset="0"/>
                        <a:buChar char="•"/>
                      </a:pPr>
                      <a:r>
                        <a:rPr lang="en-US" sz="1600" b="1" i="0" dirty="0">
                          <a:solidFill>
                            <a:srgbClr val="000000"/>
                          </a:solidFill>
                          <a:effectLst/>
                          <a:latin typeface="Calibri" panose="020F0502020204030204" pitchFamily="34" charset="0"/>
                        </a:rPr>
                        <a:t>Solidify</a:t>
                      </a:r>
                      <a:r>
                        <a:rPr lang="en-US" sz="1600" b="0" i="0" dirty="0">
                          <a:solidFill>
                            <a:srgbClr val="000000"/>
                          </a:solidFill>
                          <a:effectLst/>
                          <a:latin typeface="Calibri" panose="020F0502020204030204" pitchFamily="34" charset="0"/>
                        </a:rPr>
                        <a:t> – Make or become hard or solid.  </a:t>
                      </a:r>
                    </a:p>
                    <a:p>
                      <a:pPr algn="l" rtl="0" fontAlgn="base">
                        <a:buFont typeface="Arial" panose="020B0604020202020204" pitchFamily="34" charset="0"/>
                        <a:buChar char="•"/>
                      </a:pPr>
                      <a:r>
                        <a:rPr lang="en-US" sz="1600" b="1" i="0" dirty="0">
                          <a:solidFill>
                            <a:srgbClr val="000000"/>
                          </a:solidFill>
                          <a:effectLst/>
                          <a:latin typeface="Calibri" panose="020F0502020204030204" pitchFamily="34" charset="0"/>
                        </a:rPr>
                        <a:t>Melting</a:t>
                      </a:r>
                      <a:r>
                        <a:rPr lang="en-US" sz="1600" b="0" i="0" dirty="0">
                          <a:solidFill>
                            <a:srgbClr val="000000"/>
                          </a:solidFill>
                          <a:effectLst/>
                          <a:latin typeface="Calibri" panose="020F0502020204030204" pitchFamily="34" charset="0"/>
                        </a:rPr>
                        <a:t>- when something is liquified by heat</a:t>
                      </a:r>
                    </a:p>
                    <a:p>
                      <a:pPr algn="l" rtl="0" fontAlgn="base">
                        <a:buFont typeface="Arial" panose="020B0604020202020204" pitchFamily="34" charset="0"/>
                        <a:buChar char="•"/>
                      </a:pPr>
                      <a:r>
                        <a:rPr lang="en-US" sz="1600" b="1" i="0" dirty="0">
                          <a:solidFill>
                            <a:srgbClr val="000000"/>
                          </a:solidFill>
                          <a:effectLst/>
                          <a:latin typeface="Calibri" panose="020F0502020204030204" pitchFamily="34" charset="0"/>
                        </a:rPr>
                        <a:t>Freezing- </a:t>
                      </a:r>
                      <a:r>
                        <a:rPr lang="en-US" sz="1600" b="0" i="0" dirty="0">
                          <a:solidFill>
                            <a:srgbClr val="000000"/>
                          </a:solidFill>
                          <a:effectLst/>
                          <a:latin typeface="Calibri" panose="020F0502020204030204" pitchFamily="34" charset="0"/>
                        </a:rPr>
                        <a:t>to turn from liquid to solid when heat is lost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3510513"/>
                  </a:ext>
                </a:extLst>
              </a:tr>
            </a:tbl>
          </a:graphicData>
        </a:graphic>
      </p:graphicFrame>
      <p:sp>
        <p:nvSpPr>
          <p:cNvPr id="5" name="Text Box 1">
            <a:extLst>
              <a:ext uri="{FF2B5EF4-FFF2-40B4-BE49-F238E27FC236}">
                <a16:creationId xmlns:a16="http://schemas.microsoft.com/office/drawing/2014/main" id="{55E13D98-4BCE-772E-56EC-408F0CC2721C}"/>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D2A72191-AC0D-7845-564D-FFCFCF524D29}"/>
              </a:ext>
            </a:extLst>
          </p:cNvPr>
          <p:cNvGraphicFramePr>
            <a:graphicFrameLocks noGrp="1"/>
          </p:cNvGraphicFramePr>
          <p:nvPr>
            <p:extLst>
              <p:ext uri="{D42A27DB-BD31-4B8C-83A1-F6EECF244321}">
                <p14:modId xmlns:p14="http://schemas.microsoft.com/office/powerpoint/2010/main" val="2895001"/>
              </p:ext>
            </p:extLst>
          </p:nvPr>
        </p:nvGraphicFramePr>
        <p:xfrm>
          <a:off x="2544416" y="848884"/>
          <a:ext cx="6202019" cy="753544"/>
        </p:xfrm>
        <a:graphic>
          <a:graphicData uri="http://schemas.openxmlformats.org/drawingml/2006/table">
            <a:tbl>
              <a:tblPr firstRow="1" firstCol="1" bandRow="1"/>
              <a:tblGrid>
                <a:gridCol w="1380396">
                  <a:extLst>
                    <a:ext uri="{9D8B030D-6E8A-4147-A177-3AD203B41FA5}">
                      <a16:colId xmlns:a16="http://schemas.microsoft.com/office/drawing/2014/main" val="1999677362"/>
                    </a:ext>
                  </a:extLst>
                </a:gridCol>
                <a:gridCol w="1490798">
                  <a:extLst>
                    <a:ext uri="{9D8B030D-6E8A-4147-A177-3AD203B41FA5}">
                      <a16:colId xmlns:a16="http://schemas.microsoft.com/office/drawing/2014/main" val="191141342"/>
                    </a:ext>
                  </a:extLst>
                </a:gridCol>
                <a:gridCol w="1134058">
                  <a:extLst>
                    <a:ext uri="{9D8B030D-6E8A-4147-A177-3AD203B41FA5}">
                      <a16:colId xmlns:a16="http://schemas.microsoft.com/office/drawing/2014/main" val="3313019906"/>
                    </a:ext>
                  </a:extLst>
                </a:gridCol>
                <a:gridCol w="2196767">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Year group</a:t>
                      </a: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4</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Term</a:t>
                      </a: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Autumn 1</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Subject: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Science</a:t>
                      </a:r>
                      <a:r>
                        <a:rPr lang="en-GB"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Topic:</a:t>
                      </a:r>
                    </a:p>
                    <a:p>
                      <a:pPr algn="ctr">
                        <a:lnSpc>
                          <a:spcPct val="107000"/>
                        </a:lnSpc>
                        <a:spcAft>
                          <a:spcPts val="800"/>
                        </a:spcAft>
                      </a:pPr>
                      <a:r>
                        <a:rPr lang="en-GB" sz="1600" b="1"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State of matter </a:t>
                      </a:r>
                      <a:endParaRPr lang="en-GB" sz="1200" b="1"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561031030"/>
                  </a:ext>
                </a:extLst>
              </a:tr>
            </a:tbl>
          </a:graphicData>
        </a:graphic>
      </p:graphicFrame>
      <p:graphicFrame>
        <p:nvGraphicFramePr>
          <p:cNvPr id="7" name="Table 6">
            <a:extLst>
              <a:ext uri="{FF2B5EF4-FFF2-40B4-BE49-F238E27FC236}">
                <a16:creationId xmlns:a16="http://schemas.microsoft.com/office/drawing/2014/main" id="{6153AB2E-48C9-B587-B75A-5DA5F4BD9481}"/>
              </a:ext>
            </a:extLst>
          </p:cNvPr>
          <p:cNvGraphicFramePr>
            <a:graphicFrameLocks noGrp="1"/>
          </p:cNvGraphicFramePr>
          <p:nvPr>
            <p:extLst>
              <p:ext uri="{D42A27DB-BD31-4B8C-83A1-F6EECF244321}">
                <p14:modId xmlns:p14="http://schemas.microsoft.com/office/powerpoint/2010/main" val="1343689916"/>
              </p:ext>
            </p:extLst>
          </p:nvPr>
        </p:nvGraphicFramePr>
        <p:xfrm>
          <a:off x="5457006" y="1746006"/>
          <a:ext cx="4970735" cy="4748911"/>
        </p:xfrm>
        <a:graphic>
          <a:graphicData uri="http://schemas.openxmlformats.org/drawingml/2006/table">
            <a:tbl>
              <a:tblPr firstRow="1" firstCol="1" bandRow="1"/>
              <a:tblGrid>
                <a:gridCol w="4970735">
                  <a:extLst>
                    <a:ext uri="{9D8B030D-6E8A-4147-A177-3AD203B41FA5}">
                      <a16:colId xmlns:a16="http://schemas.microsoft.com/office/drawing/2014/main" val="2990464486"/>
                    </a:ext>
                  </a:extLst>
                </a:gridCol>
              </a:tblGrid>
              <a:tr h="186307">
                <a:tc>
                  <a:txBody>
                    <a:bodyPr/>
                    <a:lstStyle/>
                    <a:p>
                      <a:pPr>
                        <a:lnSpc>
                          <a:spcPct val="107000"/>
                        </a:lnSpc>
                        <a:spcAft>
                          <a:spcPts val="800"/>
                        </a:spcAft>
                      </a:pPr>
                      <a:r>
                        <a:rPr lang="en-GB" sz="1600" b="1">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Substantive knowledge: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3497848"/>
                  </a:ext>
                </a:extLst>
              </a:tr>
              <a:tr h="2052227">
                <a:tc>
                  <a:txBody>
                    <a:bodyPr/>
                    <a:lstStyle/>
                    <a:p>
                      <a:pPr rtl="0" fontAlgn="base"/>
                      <a:r>
                        <a:rPr lang="en-GB" sz="1200" dirty="0">
                          <a:effectLst/>
                          <a:latin typeface="Calibri" panose="020F0502020204030204" pitchFamily="34" charset="0"/>
                          <a:ea typeface="Calibri" panose="020F0502020204030204" pitchFamily="34" charset="0"/>
                          <a:cs typeface="Times New Roman" panose="02020603050405020304" pitchFamily="18" charset="0"/>
                        </a:rPr>
                        <a:t> </a:t>
                      </a:r>
                      <a:endParaRPr lang="en-US" sz="1800" b="0" i="0" kern="1200" dirty="0">
                        <a:solidFill>
                          <a:schemeClr val="tx1"/>
                        </a:solidFill>
                        <a:effectLst/>
                        <a:latin typeface="+mn-lt"/>
                        <a:ea typeface="+mn-ea"/>
                        <a:cs typeface="+mn-cs"/>
                      </a:endParaRPr>
                    </a:p>
                    <a:p>
                      <a:pPr marL="285750" indent="-285750" rtl="0" fontAlgn="base">
                        <a:buFont typeface="Arial" panose="020B0604020202020204" pitchFamily="34" charset="0"/>
                        <a:buChar char="•"/>
                      </a:pPr>
                      <a:r>
                        <a:rPr lang="en-US" sz="1600" dirty="0">
                          <a:latin typeface="Calibri" panose="020F0502020204030204" pitchFamily="34" charset="0"/>
                          <a:cs typeface="Calibri" panose="020F0502020204030204" pitchFamily="34" charset="0"/>
                        </a:rPr>
                        <a:t>A solid can hold its shape (for example, water in solid form is ice) </a:t>
                      </a:r>
                    </a:p>
                    <a:p>
                      <a:pPr marL="285750" indent="-285750" rtl="0" fontAlgn="base">
                        <a:buFont typeface="Arial" panose="020B0604020202020204" pitchFamily="34" charset="0"/>
                        <a:buChar char="•"/>
                      </a:pPr>
                      <a:r>
                        <a:rPr lang="en-US" sz="1600" dirty="0">
                          <a:latin typeface="Calibri" panose="020F0502020204030204" pitchFamily="34" charset="0"/>
                          <a:cs typeface="Calibri" panose="020F0502020204030204" pitchFamily="34" charset="0"/>
                        </a:rPr>
                        <a:t>A liquid like water forms a pool: it flows or runs but it cannot be stretched or squeezed </a:t>
                      </a:r>
                    </a:p>
                    <a:p>
                      <a:pPr marL="285750" indent="-285750" rtl="0" fontAlgn="base">
                        <a:buFont typeface="Arial" panose="020B0604020202020204" pitchFamily="34" charset="0"/>
                        <a:buChar char="•"/>
                      </a:pPr>
                      <a:r>
                        <a:rPr lang="en-US" sz="1600" dirty="0">
                          <a:latin typeface="Calibri" panose="020F0502020204030204" pitchFamily="34" charset="0"/>
                          <a:cs typeface="Calibri" panose="020F0502020204030204" pitchFamily="34" charset="0"/>
                        </a:rPr>
                        <a:t>A gas can flow, expand and be squeezed; if it is in an unsealed container it escapes (water in gas form is steam) </a:t>
                      </a:r>
                    </a:p>
                    <a:p>
                      <a:pPr marL="285750" indent="-285750" rtl="0" fontAlgn="base">
                        <a:buFont typeface="Arial" panose="020B0604020202020204" pitchFamily="34" charset="0"/>
                        <a:buChar char="•"/>
                      </a:pPr>
                      <a:r>
                        <a:rPr lang="en-US" sz="1600" dirty="0">
                          <a:latin typeface="Calibri" panose="020F0502020204030204" pitchFamily="34" charset="0"/>
                          <a:cs typeface="Calibri" panose="020F0502020204030204" pitchFamily="34" charset="0"/>
                        </a:rPr>
                        <a:t>Solids and liquids can be changed from one state to another by heating or cooling </a:t>
                      </a:r>
                    </a:p>
                    <a:p>
                      <a:pPr marL="285750" indent="-285750" rtl="0" fontAlgn="base">
                        <a:buFont typeface="Arial" panose="020B0604020202020204" pitchFamily="34" charset="0"/>
                        <a:buChar char="•"/>
                      </a:pPr>
                      <a:r>
                        <a:rPr lang="en-US" sz="1600" dirty="0">
                          <a:latin typeface="Calibri" panose="020F0502020204030204" pitchFamily="34" charset="0"/>
                          <a:cs typeface="Calibri" panose="020F0502020204030204" pitchFamily="34" charset="0"/>
                        </a:rPr>
                        <a:t>Ice (solid) when heated, changes to water (liquid) – this is called melting </a:t>
                      </a:r>
                    </a:p>
                    <a:p>
                      <a:pPr marL="285750" indent="-285750" rtl="0" fontAlgn="base">
                        <a:buFont typeface="Arial" panose="020B0604020202020204" pitchFamily="34" charset="0"/>
                        <a:buChar char="•"/>
                      </a:pPr>
                      <a:r>
                        <a:rPr lang="en-US" sz="1600" dirty="0">
                          <a:latin typeface="Calibri" panose="020F0502020204030204" pitchFamily="34" charset="0"/>
                          <a:cs typeface="Calibri" panose="020F0502020204030204" pitchFamily="34" charset="0"/>
                        </a:rPr>
                        <a:t>Water (liquid) when cooled, changes to ice (solid) – this is called freezing </a:t>
                      </a:r>
                    </a:p>
                    <a:p>
                      <a:pPr marL="285750" indent="-285750" rtl="0" fontAlgn="base">
                        <a:buFont typeface="Arial" panose="020B0604020202020204" pitchFamily="34" charset="0"/>
                        <a:buChar char="•"/>
                      </a:pPr>
                      <a:r>
                        <a:rPr lang="en-US" sz="1600" dirty="0">
                          <a:latin typeface="Calibri" panose="020F0502020204030204" pitchFamily="34" charset="0"/>
                          <a:cs typeface="Calibri" panose="020F0502020204030204" pitchFamily="34" charset="0"/>
                        </a:rPr>
                        <a:t>If water (liquid) is heated, it changes to water </a:t>
                      </a:r>
                      <a:r>
                        <a:rPr lang="en-GB" sz="1600" noProof="0" dirty="0">
                          <a:latin typeface="Calibri" panose="020F0502020204030204" pitchFamily="34" charset="0"/>
                          <a:cs typeface="Calibri" panose="020F0502020204030204" pitchFamily="34" charset="0"/>
                        </a:rPr>
                        <a:t>vapour</a:t>
                      </a:r>
                      <a:r>
                        <a:rPr lang="en-US" sz="1600" dirty="0">
                          <a:latin typeface="Calibri" panose="020F0502020204030204" pitchFamily="34" charset="0"/>
                          <a:cs typeface="Calibri" panose="020F0502020204030204" pitchFamily="34" charset="0"/>
                        </a:rPr>
                        <a:t> (gas) - this is called evaporation </a:t>
                      </a:r>
                    </a:p>
                    <a:p>
                      <a:pPr marL="285750" indent="-285750" rtl="0" fontAlgn="base">
                        <a:buFont typeface="Arial" panose="020B0604020202020204" pitchFamily="34" charset="0"/>
                        <a:buChar char="•"/>
                      </a:pPr>
                      <a:r>
                        <a:rPr lang="en-US" sz="1600" dirty="0">
                          <a:latin typeface="Calibri" panose="020F0502020204030204" pitchFamily="34" charset="0"/>
                          <a:cs typeface="Calibri" panose="020F0502020204030204" pitchFamily="34" charset="0"/>
                        </a:rPr>
                        <a:t>If water </a:t>
                      </a:r>
                      <a:r>
                        <a:rPr lang="en-GB" sz="1600" noProof="0" dirty="0">
                          <a:latin typeface="Calibri" panose="020F0502020204030204" pitchFamily="34" charset="0"/>
                          <a:cs typeface="Calibri" panose="020F0502020204030204" pitchFamily="34" charset="0"/>
                        </a:rPr>
                        <a:t>vapour</a:t>
                      </a:r>
                      <a:r>
                        <a:rPr lang="en-US" sz="1600" dirty="0">
                          <a:latin typeface="Calibri" panose="020F0502020204030204" pitchFamily="34" charset="0"/>
                          <a:cs typeface="Calibri" panose="020F0502020204030204" pitchFamily="34" charset="0"/>
                        </a:rPr>
                        <a:t> (gas) is cooled down, it changes into water (liquid) – this is called condensation.</a:t>
                      </a:r>
                      <a:endParaRPr lang="en-US" sz="1600" b="0" i="0" kern="1200" dirty="0">
                        <a:solidFill>
                          <a:schemeClr val="tx1"/>
                        </a:solidFill>
                        <a:effectLst/>
                        <a:latin typeface="Calibri" panose="020F0502020204030204" pitchFamily="34" charset="0"/>
                        <a:ea typeface="+mn-ea"/>
                        <a:cs typeface="Calibri" panose="020F0502020204030204" pitchFamily="34" charset="0"/>
                      </a:endParaRPr>
                    </a:p>
                    <a:p>
                      <a:pPr>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9425590"/>
                  </a:ext>
                </a:extLst>
              </a:tr>
            </a:tbl>
          </a:graphicData>
        </a:graphic>
      </p:graphicFrame>
      <p:pic>
        <p:nvPicPr>
          <p:cNvPr id="29" name="Picture 28">
            <a:extLst>
              <a:ext uri="{FF2B5EF4-FFF2-40B4-BE49-F238E27FC236}">
                <a16:creationId xmlns:a16="http://schemas.microsoft.com/office/drawing/2014/main" id="{7ACC21C6-B236-FD04-221A-5FE2973302E6}"/>
              </a:ext>
            </a:extLst>
          </p:cNvPr>
          <p:cNvPicPr>
            <a:picLocks noChangeAspect="1"/>
          </p:cNvPicPr>
          <p:nvPr/>
        </p:nvPicPr>
        <p:blipFill>
          <a:blip r:embed="rId2"/>
          <a:stretch>
            <a:fillRect/>
          </a:stretch>
        </p:blipFill>
        <p:spPr>
          <a:xfrm>
            <a:off x="298457" y="1662397"/>
            <a:ext cx="3755774" cy="1257066"/>
          </a:xfrm>
          <a:prstGeom prst="rect">
            <a:avLst/>
          </a:prstGeom>
        </p:spPr>
      </p:pic>
      <p:pic>
        <p:nvPicPr>
          <p:cNvPr id="31" name="Picture 30">
            <a:extLst>
              <a:ext uri="{FF2B5EF4-FFF2-40B4-BE49-F238E27FC236}">
                <a16:creationId xmlns:a16="http://schemas.microsoft.com/office/drawing/2014/main" id="{77E244B6-D640-DCE8-BF3D-A1DC0E7F9C62}"/>
              </a:ext>
            </a:extLst>
          </p:cNvPr>
          <p:cNvPicPr>
            <a:picLocks noChangeAspect="1"/>
          </p:cNvPicPr>
          <p:nvPr/>
        </p:nvPicPr>
        <p:blipFill>
          <a:blip r:embed="rId3"/>
          <a:stretch>
            <a:fillRect/>
          </a:stretch>
        </p:blipFill>
        <p:spPr>
          <a:xfrm>
            <a:off x="3819241" y="2979432"/>
            <a:ext cx="1465053" cy="1621576"/>
          </a:xfrm>
          <a:prstGeom prst="rect">
            <a:avLst/>
          </a:prstGeom>
        </p:spPr>
      </p:pic>
      <p:pic>
        <p:nvPicPr>
          <p:cNvPr id="33" name="Picture 32">
            <a:extLst>
              <a:ext uri="{FF2B5EF4-FFF2-40B4-BE49-F238E27FC236}">
                <a16:creationId xmlns:a16="http://schemas.microsoft.com/office/drawing/2014/main" id="{828AACD2-533D-EB2F-EEFC-772CF1888092}"/>
              </a:ext>
            </a:extLst>
          </p:cNvPr>
          <p:cNvPicPr>
            <a:picLocks noChangeAspect="1"/>
          </p:cNvPicPr>
          <p:nvPr/>
        </p:nvPicPr>
        <p:blipFill>
          <a:blip r:embed="rId4"/>
          <a:stretch>
            <a:fillRect/>
          </a:stretch>
        </p:blipFill>
        <p:spPr>
          <a:xfrm>
            <a:off x="3926083" y="4845390"/>
            <a:ext cx="1358211" cy="1499105"/>
          </a:xfrm>
          <a:prstGeom prst="rect">
            <a:avLst/>
          </a:prstGeom>
        </p:spPr>
      </p:pic>
      <p:pic>
        <p:nvPicPr>
          <p:cNvPr id="35" name="Picture 34">
            <a:extLst>
              <a:ext uri="{FF2B5EF4-FFF2-40B4-BE49-F238E27FC236}">
                <a16:creationId xmlns:a16="http://schemas.microsoft.com/office/drawing/2014/main" id="{67E1AFEB-7A20-E78F-53D5-4CC3926AB83A}"/>
              </a:ext>
            </a:extLst>
          </p:cNvPr>
          <p:cNvPicPr>
            <a:picLocks noChangeAspect="1"/>
          </p:cNvPicPr>
          <p:nvPr/>
        </p:nvPicPr>
        <p:blipFill>
          <a:blip r:embed="rId5"/>
          <a:stretch>
            <a:fillRect/>
          </a:stretch>
        </p:blipFill>
        <p:spPr>
          <a:xfrm>
            <a:off x="9270869" y="52641"/>
            <a:ext cx="2489462" cy="1621576"/>
          </a:xfrm>
          <a:prstGeom prst="rect">
            <a:avLst/>
          </a:prstGeom>
        </p:spPr>
      </p:pic>
      <p:pic>
        <p:nvPicPr>
          <p:cNvPr id="37" name="Picture 36">
            <a:extLst>
              <a:ext uri="{FF2B5EF4-FFF2-40B4-BE49-F238E27FC236}">
                <a16:creationId xmlns:a16="http://schemas.microsoft.com/office/drawing/2014/main" id="{DC47C0D6-2F0B-AEE4-DB2E-6DBB8116252D}"/>
              </a:ext>
            </a:extLst>
          </p:cNvPr>
          <p:cNvPicPr>
            <a:picLocks noChangeAspect="1"/>
          </p:cNvPicPr>
          <p:nvPr/>
        </p:nvPicPr>
        <p:blipFill>
          <a:blip r:embed="rId6"/>
          <a:stretch>
            <a:fillRect/>
          </a:stretch>
        </p:blipFill>
        <p:spPr>
          <a:xfrm>
            <a:off x="10445714" y="1545595"/>
            <a:ext cx="1746156" cy="1787228"/>
          </a:xfrm>
          <a:prstGeom prst="rect">
            <a:avLst/>
          </a:prstGeom>
        </p:spPr>
      </p:pic>
    </p:spTree>
    <p:extLst>
      <p:ext uri="{BB962C8B-B14F-4D97-AF65-F5344CB8AC3E}">
        <p14:creationId xmlns:p14="http://schemas.microsoft.com/office/powerpoint/2010/main" val="2141521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CC596A88-AE82-6AA7-DBDE-C72A8108B2AD}"/>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CB7D1497-50A6-BB0F-4BA6-3536EF36FF0E}"/>
              </a:ext>
            </a:extLst>
          </p:cNvPr>
          <p:cNvGraphicFramePr>
            <a:graphicFrameLocks noGrp="1"/>
          </p:cNvGraphicFramePr>
          <p:nvPr>
            <p:extLst>
              <p:ext uri="{D42A27DB-BD31-4B8C-83A1-F6EECF244321}">
                <p14:modId xmlns:p14="http://schemas.microsoft.com/office/powerpoint/2010/main" val="2967548803"/>
              </p:ext>
            </p:extLst>
          </p:nvPr>
        </p:nvGraphicFramePr>
        <p:xfrm>
          <a:off x="2785152" y="815713"/>
          <a:ext cx="6587448" cy="753544"/>
        </p:xfrm>
        <a:graphic>
          <a:graphicData uri="http://schemas.openxmlformats.org/drawingml/2006/table">
            <a:tbl>
              <a:tblPr firstRow="1" firstCol="1" bandRow="1"/>
              <a:tblGrid>
                <a:gridCol w="1466181">
                  <a:extLst>
                    <a:ext uri="{9D8B030D-6E8A-4147-A177-3AD203B41FA5}">
                      <a16:colId xmlns:a16="http://schemas.microsoft.com/office/drawing/2014/main" val="1999677362"/>
                    </a:ext>
                  </a:extLst>
                </a:gridCol>
                <a:gridCol w="1583445">
                  <a:extLst>
                    <a:ext uri="{9D8B030D-6E8A-4147-A177-3AD203B41FA5}">
                      <a16:colId xmlns:a16="http://schemas.microsoft.com/office/drawing/2014/main" val="191141342"/>
                    </a:ext>
                  </a:extLst>
                </a:gridCol>
                <a:gridCol w="1204535">
                  <a:extLst>
                    <a:ext uri="{9D8B030D-6E8A-4147-A177-3AD203B41FA5}">
                      <a16:colId xmlns:a16="http://schemas.microsoft.com/office/drawing/2014/main" val="3313019906"/>
                    </a:ext>
                  </a:extLst>
                </a:gridCol>
                <a:gridCol w="2333287">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Year group</a:t>
                      </a: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4</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Term</a:t>
                      </a: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Autumn 2</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Subject: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Science</a:t>
                      </a:r>
                      <a:r>
                        <a:rPr lang="en-GB"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Topic:</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Electricity </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561031030"/>
                  </a:ext>
                </a:extLst>
              </a:tr>
            </a:tbl>
          </a:graphicData>
        </a:graphic>
      </p:graphicFrame>
      <p:graphicFrame>
        <p:nvGraphicFramePr>
          <p:cNvPr id="6" name="Table 5">
            <a:extLst>
              <a:ext uri="{FF2B5EF4-FFF2-40B4-BE49-F238E27FC236}">
                <a16:creationId xmlns:a16="http://schemas.microsoft.com/office/drawing/2014/main" id="{4D46B23B-2222-E764-7FA8-A538BA3BC3E4}"/>
              </a:ext>
            </a:extLst>
          </p:cNvPr>
          <p:cNvGraphicFramePr>
            <a:graphicFrameLocks noGrp="1"/>
          </p:cNvGraphicFramePr>
          <p:nvPr>
            <p:extLst>
              <p:ext uri="{D42A27DB-BD31-4B8C-83A1-F6EECF244321}">
                <p14:modId xmlns:p14="http://schemas.microsoft.com/office/powerpoint/2010/main" val="3888161084"/>
              </p:ext>
            </p:extLst>
          </p:nvPr>
        </p:nvGraphicFramePr>
        <p:xfrm>
          <a:off x="259206" y="1734548"/>
          <a:ext cx="3169794" cy="2910709"/>
        </p:xfrm>
        <a:graphic>
          <a:graphicData uri="http://schemas.openxmlformats.org/drawingml/2006/table">
            <a:tbl>
              <a:tblPr firstRow="1" firstCol="1" bandRow="1"/>
              <a:tblGrid>
                <a:gridCol w="3169794">
                  <a:extLst>
                    <a:ext uri="{9D8B030D-6E8A-4147-A177-3AD203B41FA5}">
                      <a16:colId xmlns:a16="http://schemas.microsoft.com/office/drawing/2014/main" val="51499375"/>
                    </a:ext>
                  </a:extLst>
                </a:gridCol>
              </a:tblGrid>
              <a:tr h="276029">
                <a:tc>
                  <a:txBody>
                    <a:bodyPr/>
                    <a:lstStyle/>
                    <a:p>
                      <a:pPr>
                        <a:lnSpc>
                          <a:spcPct val="107000"/>
                        </a:lnSpc>
                        <a:spcAft>
                          <a:spcPts val="800"/>
                        </a:spcAft>
                      </a:pPr>
                      <a:r>
                        <a:rPr lang="en-GB" sz="1800" b="1" dirty="0">
                          <a:solidFill>
                            <a:srgbClr val="7030A0"/>
                          </a:solidFill>
                          <a:effectLst/>
                          <a:latin typeface="Calibri" panose="020F0502020204030204" pitchFamily="34" charset="0"/>
                          <a:ea typeface="Calibri" panose="020F0502020204030204" pitchFamily="34" charset="0"/>
                          <a:cs typeface="Arial" panose="020B0604020202020204" pitchFamily="34" charset="0"/>
                        </a:rPr>
                        <a:t>Key vocabulary and definitions:</a:t>
                      </a:r>
                      <a:endParaRPr lang="en-GB"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916850"/>
                  </a:ext>
                </a:extLst>
              </a:tr>
              <a:tr h="2630229">
                <a:tc>
                  <a:txBody>
                    <a:bodyPr/>
                    <a:lstStyle/>
                    <a:p>
                      <a:pPr>
                        <a:lnSpc>
                          <a:spcPct val="107000"/>
                        </a:lnSpc>
                        <a:spcAft>
                          <a:spcPts val="800"/>
                        </a:spcAft>
                      </a:pP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rtl="0" fontAlgn="base">
                        <a:buFont typeface="Arial" panose="020B0604020202020204" pitchFamily="34" charset="0"/>
                        <a:buChar char="•"/>
                      </a:pPr>
                      <a:r>
                        <a:rPr lang="en-US" sz="1600" b="1" i="0" dirty="0">
                          <a:solidFill>
                            <a:srgbClr val="000000"/>
                          </a:solidFill>
                          <a:effectLst/>
                          <a:latin typeface="Calibri" panose="020F0502020204030204" pitchFamily="34" charset="0"/>
                          <a:cs typeface="Calibri" panose="020F0502020204030204" pitchFamily="34" charset="0"/>
                        </a:rPr>
                        <a:t>Electricity</a:t>
                      </a:r>
                      <a:r>
                        <a:rPr lang="en-US" sz="1600" b="0" i="0" dirty="0">
                          <a:solidFill>
                            <a:srgbClr val="000000"/>
                          </a:solidFill>
                          <a:effectLst/>
                          <a:latin typeface="Calibri" panose="020F0502020204030204" pitchFamily="34" charset="0"/>
                          <a:cs typeface="Calibri" panose="020F0502020204030204" pitchFamily="34" charset="0"/>
                        </a:rPr>
                        <a:t>- </a:t>
                      </a:r>
                      <a:r>
                        <a:rPr lang="en-US" sz="1600" b="0" i="0" dirty="0">
                          <a:solidFill>
                            <a:srgbClr val="111111"/>
                          </a:solidFill>
                          <a:effectLst/>
                          <a:latin typeface="Calibri" panose="020F0502020204030204" pitchFamily="34" charset="0"/>
                          <a:cs typeface="Calibri" panose="020F0502020204030204" pitchFamily="34" charset="0"/>
                        </a:rPr>
                        <a:t>supply of electric current to a building for heating, lighting, or powering appliances </a:t>
                      </a:r>
                      <a:endParaRPr lang="en-US" sz="1600" b="0" i="0" dirty="0">
                        <a:solidFill>
                          <a:srgbClr val="000000"/>
                        </a:solidFill>
                        <a:effectLst/>
                        <a:latin typeface="Calibri" panose="020F0502020204030204" pitchFamily="34" charset="0"/>
                        <a:cs typeface="Calibri" panose="020F0502020204030204" pitchFamily="34" charset="0"/>
                      </a:endParaRPr>
                    </a:p>
                    <a:p>
                      <a:pPr algn="l" rtl="0" fontAlgn="base">
                        <a:buFont typeface="Arial" panose="020B0604020202020204" pitchFamily="34" charset="0"/>
                        <a:buChar char="•"/>
                      </a:pPr>
                      <a:r>
                        <a:rPr lang="en-US" sz="1600" b="1" i="0" dirty="0">
                          <a:solidFill>
                            <a:srgbClr val="000000"/>
                          </a:solidFill>
                          <a:effectLst/>
                          <a:latin typeface="Calibri" panose="020F0502020204030204" pitchFamily="34" charset="0"/>
                          <a:cs typeface="Calibri" panose="020F0502020204030204" pitchFamily="34" charset="0"/>
                        </a:rPr>
                        <a:t>Circuit</a:t>
                      </a:r>
                      <a:r>
                        <a:rPr lang="en-US" sz="1600" b="0" i="0" dirty="0">
                          <a:solidFill>
                            <a:srgbClr val="000000"/>
                          </a:solidFill>
                          <a:effectLst/>
                          <a:latin typeface="Calibri" panose="020F0502020204030204" pitchFamily="34" charset="0"/>
                          <a:cs typeface="Calibri" panose="020F0502020204030204" pitchFamily="34" charset="0"/>
                        </a:rPr>
                        <a:t>- </a:t>
                      </a:r>
                      <a:r>
                        <a:rPr lang="en-US" sz="1600" b="0" i="0" dirty="0">
                          <a:solidFill>
                            <a:srgbClr val="111111"/>
                          </a:solidFill>
                          <a:effectLst/>
                          <a:latin typeface="Calibri" panose="020F0502020204030204" pitchFamily="34" charset="0"/>
                          <a:cs typeface="Calibri" panose="020F0502020204030204" pitchFamily="34" charset="0"/>
                        </a:rPr>
                        <a:t>a complete and closed path around which electric current can flow </a:t>
                      </a:r>
                      <a:endParaRPr lang="en-US" sz="1600" b="0" i="0" dirty="0">
                        <a:solidFill>
                          <a:srgbClr val="000000"/>
                        </a:solidFill>
                        <a:effectLst/>
                        <a:latin typeface="Calibri" panose="020F0502020204030204" pitchFamily="34" charset="0"/>
                        <a:cs typeface="Calibri" panose="020F0502020204030204" pitchFamily="34" charset="0"/>
                      </a:endParaRPr>
                    </a:p>
                    <a:p>
                      <a:pPr algn="l" rtl="0" fontAlgn="base">
                        <a:buFont typeface="Arial" panose="020B0604020202020204" pitchFamily="34" charset="0"/>
                        <a:buChar char="•"/>
                      </a:pPr>
                      <a:r>
                        <a:rPr lang="en-US" sz="1600" b="1" i="0" dirty="0">
                          <a:solidFill>
                            <a:srgbClr val="000000"/>
                          </a:solidFill>
                          <a:effectLst/>
                          <a:latin typeface="Calibri" panose="020F0502020204030204" pitchFamily="34" charset="0"/>
                          <a:cs typeface="Calibri" panose="020F0502020204030204" pitchFamily="34" charset="0"/>
                        </a:rPr>
                        <a:t>Terminal-</a:t>
                      </a:r>
                      <a:r>
                        <a:rPr lang="en-US" sz="1600" b="0" i="0" dirty="0">
                          <a:solidFill>
                            <a:srgbClr val="000000"/>
                          </a:solidFill>
                          <a:effectLst/>
                          <a:latin typeface="Calibri" panose="020F0502020204030204" pitchFamily="34" charset="0"/>
                          <a:cs typeface="Calibri" panose="020F0502020204030204" pitchFamily="34" charset="0"/>
                        </a:rPr>
                        <a:t> a point at which a connection can be made to an electrical circuit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9110674"/>
                  </a:ext>
                </a:extLst>
              </a:tr>
            </a:tbl>
          </a:graphicData>
        </a:graphic>
      </p:graphicFrame>
      <p:graphicFrame>
        <p:nvGraphicFramePr>
          <p:cNvPr id="7" name="Table 6">
            <a:extLst>
              <a:ext uri="{FF2B5EF4-FFF2-40B4-BE49-F238E27FC236}">
                <a16:creationId xmlns:a16="http://schemas.microsoft.com/office/drawing/2014/main" id="{FCA5B73C-AC64-0F66-37C3-5C80BA3064A5}"/>
              </a:ext>
            </a:extLst>
          </p:cNvPr>
          <p:cNvGraphicFramePr>
            <a:graphicFrameLocks noGrp="1"/>
          </p:cNvGraphicFramePr>
          <p:nvPr>
            <p:extLst>
              <p:ext uri="{D42A27DB-BD31-4B8C-83A1-F6EECF244321}">
                <p14:modId xmlns:p14="http://schemas.microsoft.com/office/powerpoint/2010/main" val="640660459"/>
              </p:ext>
            </p:extLst>
          </p:nvPr>
        </p:nvGraphicFramePr>
        <p:xfrm>
          <a:off x="3617844" y="1568896"/>
          <a:ext cx="6977270" cy="5483031"/>
        </p:xfrm>
        <a:graphic>
          <a:graphicData uri="http://schemas.openxmlformats.org/drawingml/2006/table">
            <a:tbl>
              <a:tblPr firstRow="1" firstCol="1" bandRow="1"/>
              <a:tblGrid>
                <a:gridCol w="6977270">
                  <a:extLst>
                    <a:ext uri="{9D8B030D-6E8A-4147-A177-3AD203B41FA5}">
                      <a16:colId xmlns:a16="http://schemas.microsoft.com/office/drawing/2014/main" val="3749916213"/>
                    </a:ext>
                  </a:extLst>
                </a:gridCol>
              </a:tblGrid>
              <a:tr h="412873">
                <a:tc>
                  <a:txBody>
                    <a:bodyPr/>
                    <a:lstStyle/>
                    <a:p>
                      <a:pPr>
                        <a:lnSpc>
                          <a:spcPct val="107000"/>
                        </a:lnSpc>
                        <a:spcAft>
                          <a:spcPts val="800"/>
                        </a:spcAft>
                      </a:pPr>
                      <a:r>
                        <a:rPr lang="en-GB" sz="1800" b="1" dirty="0">
                          <a:solidFill>
                            <a:srgbClr val="7030A0"/>
                          </a:solidFill>
                          <a:effectLst/>
                          <a:latin typeface="Calibri" panose="020F0502020204030204" pitchFamily="34" charset="0"/>
                          <a:ea typeface="Calibri" panose="020F0502020204030204" pitchFamily="34" charset="0"/>
                          <a:cs typeface="Calibri" panose="020F0502020204030204" pitchFamily="34" charset="0"/>
                        </a:rPr>
                        <a:t>Substantive knowledge:</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0387266"/>
                  </a:ext>
                </a:extLst>
              </a:tr>
              <a:tr h="4372269">
                <a:tc>
                  <a:txBody>
                    <a:bodyPr/>
                    <a:lstStyle/>
                    <a:p>
                      <a:pPr marL="285750" lvl="0" indent="-285750">
                        <a:lnSpc>
                          <a:spcPct val="107000"/>
                        </a:lnSpc>
                        <a:buFont typeface="Arial"/>
                        <a:buChar char="•"/>
                      </a:pPr>
                      <a:r>
                        <a:rPr lang="en-US" sz="1600" dirty="0">
                          <a:latin typeface="Calibri"/>
                          <a:cs typeface="Calibri"/>
                        </a:rPr>
                        <a:t>Many household appliances run on electricity- these include a fridge, kettle, television and dishwasher </a:t>
                      </a:r>
                    </a:p>
                    <a:p>
                      <a:pPr marL="285750" lvl="0" indent="-285750">
                        <a:lnSpc>
                          <a:spcPct val="107000"/>
                        </a:lnSpc>
                        <a:buFont typeface="Arial"/>
                        <a:buChar char="•"/>
                      </a:pPr>
                      <a:r>
                        <a:rPr lang="en-US" sz="1600" dirty="0">
                          <a:effectLst/>
                          <a:latin typeface="Calibri"/>
                          <a:ea typeface="Calibri" panose="020F0502020204030204" pitchFamily="34" charset="0"/>
                          <a:cs typeface="Calibri"/>
                        </a:rPr>
                        <a:t>E</a:t>
                      </a:r>
                      <a:r>
                        <a:rPr lang="en-US" sz="1600" dirty="0">
                          <a:latin typeface="Calibri"/>
                          <a:cs typeface="Calibri"/>
                        </a:rPr>
                        <a:t>lectricity flows through all the components in a circuit - a circuit has a power source, wires and other components such as bulbs or buzzers </a:t>
                      </a:r>
                      <a:endParaRPr lang="en-US" sz="1600" dirty="0">
                        <a:latin typeface="Calibri" panose="020F0502020204030204" pitchFamily="34" charset="0"/>
                        <a:cs typeface="Calibri" panose="020F0502020204030204" pitchFamily="34" charset="0"/>
                      </a:endParaRPr>
                    </a:p>
                    <a:p>
                      <a:pPr marL="285750" lvl="0" indent="-285750">
                        <a:lnSpc>
                          <a:spcPct val="107000"/>
                        </a:lnSpc>
                        <a:buFont typeface="Arial"/>
                        <a:buChar char="•"/>
                      </a:pPr>
                      <a:r>
                        <a:rPr lang="en-US" sz="1600" dirty="0">
                          <a:latin typeface="Calibri" panose="020F0502020204030204" pitchFamily="34" charset="0"/>
                          <a:cs typeface="Calibri" panose="020F0502020204030204" pitchFamily="34" charset="0"/>
                        </a:rPr>
                        <a:t>Electricity only flows through a complete circuit </a:t>
                      </a:r>
                    </a:p>
                    <a:p>
                      <a:pPr marL="285750" lvl="0" indent="-285750">
                        <a:lnSpc>
                          <a:spcPct val="107000"/>
                        </a:lnSpc>
                        <a:buFont typeface="Arial"/>
                        <a:buChar char="•"/>
                      </a:pPr>
                      <a:r>
                        <a:rPr lang="en-US" sz="1600" dirty="0">
                          <a:latin typeface="Calibri" panose="020F0502020204030204" pitchFamily="34" charset="0"/>
                          <a:cs typeface="Calibri" panose="020F0502020204030204" pitchFamily="34" charset="0"/>
                        </a:rPr>
                        <a:t>An open switch breaks the circuit stopping electricity from moving around the circuit </a:t>
                      </a:r>
                    </a:p>
                    <a:p>
                      <a:pPr marL="285750" lvl="0" indent="-285750">
                        <a:lnSpc>
                          <a:spcPct val="107000"/>
                        </a:lnSpc>
                        <a:buFont typeface="Arial"/>
                        <a:buChar char="•"/>
                      </a:pPr>
                      <a:r>
                        <a:rPr lang="en-US" sz="1600" dirty="0">
                          <a:latin typeface="Calibri" panose="020F0502020204030204" pitchFamily="34" charset="0"/>
                          <a:cs typeface="Calibri" panose="020F0502020204030204" pitchFamily="34" charset="0"/>
                        </a:rPr>
                        <a:t>Insulators do not allow electricity to pass through them; plastic, wood, glass and rubber are good electrical insulators. </a:t>
                      </a:r>
                    </a:p>
                    <a:p>
                      <a:pPr marL="285750" lvl="0" indent="-285750">
                        <a:lnSpc>
                          <a:spcPct val="107000"/>
                        </a:lnSpc>
                        <a:buFont typeface="Arial"/>
                        <a:buChar char="•"/>
                      </a:pPr>
                      <a:r>
                        <a:rPr lang="en-US" sz="1600" dirty="0">
                          <a:latin typeface="Calibri" panose="020F0502020204030204" pitchFamily="34" charset="0"/>
                          <a:cs typeface="Calibri" panose="020F0502020204030204" pitchFamily="34" charset="0"/>
                        </a:rPr>
                        <a:t>Conductors are materials that let electricity pass through them easily; metals, such as copper, iron and steel, are good electrical conductors</a:t>
                      </a:r>
                    </a:p>
                    <a:p>
                      <a:pPr marL="285750" indent="-285750" algn="l" rtl="0" fontAlgn="base">
                        <a:buFont typeface="Arial"/>
                        <a:buChar char="•"/>
                      </a:pPr>
                      <a:r>
                        <a:rPr lang="en-US" sz="1600" b="0" i="0" dirty="0">
                          <a:solidFill>
                            <a:srgbClr val="000000"/>
                          </a:solidFill>
                          <a:effectLst/>
                          <a:latin typeface="Calibri" panose="020F0502020204030204" pitchFamily="34" charset="0"/>
                        </a:rPr>
                        <a:t>      A switch creates a break by opening and closing a circuit </a:t>
                      </a:r>
                    </a:p>
                    <a:p>
                      <a:pPr marL="285750" indent="-285750" algn="l" rtl="0" fontAlgn="base">
                        <a:buFont typeface="Arial"/>
                        <a:buChar char="•"/>
                      </a:pPr>
                      <a:r>
                        <a:rPr lang="en-US" sz="1600" b="0" i="0" dirty="0">
                          <a:solidFill>
                            <a:srgbClr val="000000"/>
                          </a:solidFill>
                          <a:effectLst/>
                          <a:latin typeface="Calibri" panose="020F0502020204030204" pitchFamily="34" charset="0"/>
                        </a:rPr>
                        <a:t>      A cell needs a complete circuit to light up </a:t>
                      </a:r>
                    </a:p>
                    <a:p>
                      <a:pPr marL="285750" indent="-285750" algn="l" rtl="0" fontAlgn="base">
                        <a:buFont typeface="Arial"/>
                        <a:buChar char="•"/>
                      </a:pPr>
                      <a:r>
                        <a:rPr lang="en-US" sz="1600" b="0" i="0" dirty="0">
                          <a:solidFill>
                            <a:srgbClr val="000000"/>
                          </a:solidFill>
                          <a:effectLst/>
                          <a:latin typeface="Calibri" panose="020F0502020204030204" pitchFamily="34" charset="0"/>
                        </a:rPr>
                        <a:t>       The basic parts of a series circuit include cells, wires, bulbs, switches and buzzers</a:t>
                      </a:r>
                    </a:p>
                    <a:p>
                      <a:pPr marL="285750" indent="-285750" algn="l" rtl="0" fontAlgn="base">
                        <a:buFont typeface="Arial"/>
                        <a:buChar char="•"/>
                      </a:pPr>
                      <a:r>
                        <a:rPr lang="en-US" sz="1600" b="0" i="0" dirty="0">
                          <a:solidFill>
                            <a:srgbClr val="000000"/>
                          </a:solidFill>
                          <a:effectLst/>
                          <a:latin typeface="Calibri"/>
                        </a:rPr>
                        <a:t>      Renewable resources can naturally replenish themselves while non-renewable resources cannot</a:t>
                      </a:r>
                    </a:p>
                    <a:p>
                      <a:pPr marL="285750" indent="-285750" algn="l" rtl="0" fontAlgn="base">
                        <a:buFont typeface="Arial"/>
                        <a:buChar char="•"/>
                      </a:pPr>
                      <a:r>
                        <a:rPr lang="en-US" sz="1600" b="0" i="0" dirty="0">
                          <a:solidFill>
                            <a:srgbClr val="000000"/>
                          </a:solidFill>
                          <a:effectLst/>
                          <a:latin typeface="Calibri" panose="020F0502020204030204" pitchFamily="34" charset="0"/>
                        </a:rPr>
                        <a:t>       The main hazards of electricity include rick of electric shock and burns from touching live parts </a:t>
                      </a:r>
                    </a:p>
                    <a:p>
                      <a:pPr marL="342900" lvl="0" indent="-342900">
                        <a:lnSpc>
                          <a:spcPct val="107000"/>
                        </a:lnSpc>
                        <a:buFont typeface="Symbol" panose="05050102010706020507" pitchFamily="18" charset="2"/>
                        <a:buChar char=""/>
                      </a:pPr>
                      <a:endParaRPr lang="en-GB" sz="16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5806617"/>
                  </a:ext>
                </a:extLst>
              </a:tr>
            </a:tbl>
          </a:graphicData>
        </a:graphic>
      </p:graphicFrame>
      <p:pic>
        <p:nvPicPr>
          <p:cNvPr id="34" name="Picture 33">
            <a:extLst>
              <a:ext uri="{FF2B5EF4-FFF2-40B4-BE49-F238E27FC236}">
                <a16:creationId xmlns:a16="http://schemas.microsoft.com/office/drawing/2014/main" id="{2B2A1808-CA97-DBCB-93FF-BC6BC44920DD}"/>
              </a:ext>
            </a:extLst>
          </p:cNvPr>
          <p:cNvPicPr>
            <a:picLocks noChangeAspect="1"/>
          </p:cNvPicPr>
          <p:nvPr/>
        </p:nvPicPr>
        <p:blipFill>
          <a:blip r:embed="rId2"/>
          <a:stretch>
            <a:fillRect/>
          </a:stretch>
        </p:blipFill>
        <p:spPr>
          <a:xfrm>
            <a:off x="662210" y="4715263"/>
            <a:ext cx="2518396" cy="2146125"/>
          </a:xfrm>
          <a:prstGeom prst="rect">
            <a:avLst/>
          </a:prstGeom>
        </p:spPr>
      </p:pic>
      <p:pic>
        <p:nvPicPr>
          <p:cNvPr id="36" name="Picture 35">
            <a:extLst>
              <a:ext uri="{FF2B5EF4-FFF2-40B4-BE49-F238E27FC236}">
                <a16:creationId xmlns:a16="http://schemas.microsoft.com/office/drawing/2014/main" id="{7532AB9D-0EF8-876C-E1D7-94B294724695}"/>
              </a:ext>
            </a:extLst>
          </p:cNvPr>
          <p:cNvPicPr>
            <a:picLocks noChangeAspect="1"/>
          </p:cNvPicPr>
          <p:nvPr/>
        </p:nvPicPr>
        <p:blipFill>
          <a:blip r:embed="rId3"/>
          <a:stretch>
            <a:fillRect/>
          </a:stretch>
        </p:blipFill>
        <p:spPr>
          <a:xfrm>
            <a:off x="10367631" y="2913"/>
            <a:ext cx="1714776" cy="1987549"/>
          </a:xfrm>
          <a:prstGeom prst="rect">
            <a:avLst/>
          </a:prstGeom>
        </p:spPr>
      </p:pic>
      <p:pic>
        <p:nvPicPr>
          <p:cNvPr id="38" name="Picture 37">
            <a:extLst>
              <a:ext uri="{FF2B5EF4-FFF2-40B4-BE49-F238E27FC236}">
                <a16:creationId xmlns:a16="http://schemas.microsoft.com/office/drawing/2014/main" id="{F25AFB0C-AFDF-C36D-DE0D-0C9FFF7EAD58}"/>
              </a:ext>
            </a:extLst>
          </p:cNvPr>
          <p:cNvPicPr>
            <a:picLocks noChangeAspect="1"/>
          </p:cNvPicPr>
          <p:nvPr/>
        </p:nvPicPr>
        <p:blipFill>
          <a:blip r:embed="rId4"/>
          <a:stretch>
            <a:fillRect/>
          </a:stretch>
        </p:blipFill>
        <p:spPr>
          <a:xfrm>
            <a:off x="10533877" y="2059528"/>
            <a:ext cx="1655641" cy="1071297"/>
          </a:xfrm>
          <a:prstGeom prst="rect">
            <a:avLst/>
          </a:prstGeom>
        </p:spPr>
      </p:pic>
      <p:pic>
        <p:nvPicPr>
          <p:cNvPr id="2" name="Picture 2" descr="A close-up of a washing machine&#10;&#10;Description automatically generated">
            <a:extLst>
              <a:ext uri="{FF2B5EF4-FFF2-40B4-BE49-F238E27FC236}">
                <a16:creationId xmlns:a16="http://schemas.microsoft.com/office/drawing/2014/main" id="{F81FB23B-0034-782D-057C-9E9463717724}"/>
              </a:ext>
            </a:extLst>
          </p:cNvPr>
          <p:cNvPicPr>
            <a:picLocks noChangeAspect="1"/>
          </p:cNvPicPr>
          <p:nvPr/>
        </p:nvPicPr>
        <p:blipFill>
          <a:blip r:embed="rId5"/>
          <a:stretch>
            <a:fillRect/>
          </a:stretch>
        </p:blipFill>
        <p:spPr>
          <a:xfrm>
            <a:off x="10626102" y="4928496"/>
            <a:ext cx="1563619" cy="1926397"/>
          </a:xfrm>
          <a:prstGeom prst="rect">
            <a:avLst/>
          </a:prstGeom>
        </p:spPr>
      </p:pic>
      <p:pic>
        <p:nvPicPr>
          <p:cNvPr id="3" name="Picture 7" descr="A clear glass tea kettle with a blue lid&#10;&#10;Description automatically generated">
            <a:extLst>
              <a:ext uri="{FF2B5EF4-FFF2-40B4-BE49-F238E27FC236}">
                <a16:creationId xmlns:a16="http://schemas.microsoft.com/office/drawing/2014/main" id="{02473D01-D1F7-D865-8A16-FA37308F1D99}"/>
              </a:ext>
            </a:extLst>
          </p:cNvPr>
          <p:cNvPicPr>
            <a:picLocks noChangeAspect="1"/>
          </p:cNvPicPr>
          <p:nvPr/>
        </p:nvPicPr>
        <p:blipFill>
          <a:blip r:embed="rId6"/>
          <a:stretch>
            <a:fillRect/>
          </a:stretch>
        </p:blipFill>
        <p:spPr>
          <a:xfrm>
            <a:off x="10621617" y="3205922"/>
            <a:ext cx="1572592" cy="1517375"/>
          </a:xfrm>
          <a:prstGeom prst="rect">
            <a:avLst/>
          </a:prstGeom>
        </p:spPr>
      </p:pic>
    </p:spTree>
    <p:extLst>
      <p:ext uri="{BB962C8B-B14F-4D97-AF65-F5344CB8AC3E}">
        <p14:creationId xmlns:p14="http://schemas.microsoft.com/office/powerpoint/2010/main" val="11454002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CC596A88-AE82-6AA7-DBDE-C72A8108B2AD}"/>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CB7D1497-50A6-BB0F-4BA6-3536EF36FF0E}"/>
              </a:ext>
            </a:extLst>
          </p:cNvPr>
          <p:cNvGraphicFramePr>
            <a:graphicFrameLocks noGrp="1"/>
          </p:cNvGraphicFramePr>
          <p:nvPr>
            <p:extLst>
              <p:ext uri="{D42A27DB-BD31-4B8C-83A1-F6EECF244321}">
                <p14:modId xmlns:p14="http://schemas.microsoft.com/office/powerpoint/2010/main" val="1684778565"/>
              </p:ext>
            </p:extLst>
          </p:nvPr>
        </p:nvGraphicFramePr>
        <p:xfrm>
          <a:off x="2785152" y="815713"/>
          <a:ext cx="6587448" cy="753544"/>
        </p:xfrm>
        <a:graphic>
          <a:graphicData uri="http://schemas.openxmlformats.org/drawingml/2006/table">
            <a:tbl>
              <a:tblPr firstRow="1" firstCol="1" bandRow="1"/>
              <a:tblGrid>
                <a:gridCol w="1466181">
                  <a:extLst>
                    <a:ext uri="{9D8B030D-6E8A-4147-A177-3AD203B41FA5}">
                      <a16:colId xmlns:a16="http://schemas.microsoft.com/office/drawing/2014/main" val="1999677362"/>
                    </a:ext>
                  </a:extLst>
                </a:gridCol>
                <a:gridCol w="1583445">
                  <a:extLst>
                    <a:ext uri="{9D8B030D-6E8A-4147-A177-3AD203B41FA5}">
                      <a16:colId xmlns:a16="http://schemas.microsoft.com/office/drawing/2014/main" val="191141342"/>
                    </a:ext>
                  </a:extLst>
                </a:gridCol>
                <a:gridCol w="1204535">
                  <a:extLst>
                    <a:ext uri="{9D8B030D-6E8A-4147-A177-3AD203B41FA5}">
                      <a16:colId xmlns:a16="http://schemas.microsoft.com/office/drawing/2014/main" val="3313019906"/>
                    </a:ext>
                  </a:extLst>
                </a:gridCol>
                <a:gridCol w="2333287">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Year group</a:t>
                      </a: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4</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Term</a:t>
                      </a:r>
                      <a:r>
                        <a:rPr lang="en-GB" sz="1800" b="1" dirty="0">
                          <a:solidFill>
                            <a:srgbClr val="7030A0"/>
                          </a:solidFill>
                          <a:effectLst/>
                          <a:latin typeface="Calibri"/>
                          <a:ea typeface="Calibri" panose="020F0502020204030204" pitchFamily="34" charset="0"/>
                          <a:cs typeface="Times New Roman"/>
                        </a:rPr>
                        <a:t>:</a:t>
                      </a:r>
                    </a:p>
                    <a:p>
                      <a:pPr lvl="0" algn="ctr">
                        <a:lnSpc>
                          <a:spcPct val="107000"/>
                        </a:lnSpc>
                        <a:spcAft>
                          <a:spcPts val="800"/>
                        </a:spcAft>
                        <a:buNone/>
                      </a:pPr>
                      <a:r>
                        <a:rPr lang="en-GB" sz="1800" b="1" dirty="0">
                          <a:solidFill>
                            <a:schemeClr val="tx1"/>
                          </a:solidFill>
                          <a:effectLst/>
                          <a:latin typeface="Calibri"/>
                          <a:ea typeface="Calibri" panose="020F0502020204030204" pitchFamily="34" charset="0"/>
                          <a:cs typeface="Times New Roman"/>
                        </a:rPr>
                        <a:t>Spring 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lvl="0" algn="ctr">
                        <a:lnSpc>
                          <a:spcPct val="107000"/>
                        </a:lnSpc>
                        <a:spcAft>
                          <a:spcPts val="800"/>
                        </a:spcAft>
                        <a:buNone/>
                      </a:pPr>
                      <a:r>
                        <a:rPr lang="en-GB" sz="1800" b="1" u="sng" dirty="0">
                          <a:solidFill>
                            <a:srgbClr val="7030A0"/>
                          </a:solidFill>
                          <a:effectLst/>
                          <a:latin typeface="Calibri"/>
                          <a:cs typeface="Times New Roman"/>
                        </a:rPr>
                        <a:t>Subject:</a:t>
                      </a:r>
                      <a:endParaRPr lang="en-GB" sz="1400" b="1">
                        <a:effectLst/>
                        <a:latin typeface="Calibri"/>
                        <a:cs typeface="Times New Roman"/>
                      </a:endParaRPr>
                    </a:p>
                    <a:p>
                      <a:pPr lvl="0" algn="ctr">
                        <a:lnSpc>
                          <a:spcPct val="107000"/>
                        </a:lnSpc>
                        <a:spcAft>
                          <a:spcPts val="800"/>
                        </a:spcAft>
                        <a:buNone/>
                      </a:pPr>
                      <a:r>
                        <a:rPr lang="en-GB" sz="1800" b="1" dirty="0">
                          <a:effectLst/>
                          <a:latin typeface="Calibri"/>
                          <a:cs typeface="Times New Roman"/>
                        </a:rPr>
                        <a:t>Science</a:t>
                      </a:r>
                      <a:r>
                        <a:rPr lang="en-GB" sz="1600" b="1" dirty="0">
                          <a:effectLst/>
                          <a:latin typeface="Calibri"/>
                          <a:cs typeface="Times New Roman"/>
                        </a:rPr>
                        <a:t> </a:t>
                      </a:r>
                      <a:endParaRPr lang="en-GB" sz="1400" b="1">
                        <a:effectLst/>
                        <a:latin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Topic:</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effectLst/>
                          <a:latin typeface="Calibri"/>
                          <a:ea typeface="Calibri" panose="020F0502020204030204" pitchFamily="34" charset="0"/>
                          <a:cs typeface="Times New Roman"/>
                        </a:rPr>
                        <a:t>Sound</a:t>
                      </a:r>
                      <a:endParaRPr lang="en-GB" sz="1800" b="1" dirty="0">
                        <a:effectLst/>
                        <a:latin typeface="Calibri"/>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561031030"/>
                  </a:ext>
                </a:extLst>
              </a:tr>
            </a:tbl>
          </a:graphicData>
        </a:graphic>
      </p:graphicFrame>
      <p:graphicFrame>
        <p:nvGraphicFramePr>
          <p:cNvPr id="6" name="Table 5">
            <a:extLst>
              <a:ext uri="{FF2B5EF4-FFF2-40B4-BE49-F238E27FC236}">
                <a16:creationId xmlns:a16="http://schemas.microsoft.com/office/drawing/2014/main" id="{4D46B23B-2222-E764-7FA8-A538BA3BC3E4}"/>
              </a:ext>
            </a:extLst>
          </p:cNvPr>
          <p:cNvGraphicFramePr>
            <a:graphicFrameLocks noGrp="1"/>
          </p:cNvGraphicFramePr>
          <p:nvPr>
            <p:extLst>
              <p:ext uri="{D42A27DB-BD31-4B8C-83A1-F6EECF244321}">
                <p14:modId xmlns:p14="http://schemas.microsoft.com/office/powerpoint/2010/main" val="3111723338"/>
              </p:ext>
            </p:extLst>
          </p:nvPr>
        </p:nvGraphicFramePr>
        <p:xfrm>
          <a:off x="259206" y="1635157"/>
          <a:ext cx="3169794" cy="2999868"/>
        </p:xfrm>
        <a:graphic>
          <a:graphicData uri="http://schemas.openxmlformats.org/drawingml/2006/table">
            <a:tbl>
              <a:tblPr firstRow="1" firstCol="1" bandRow="1"/>
              <a:tblGrid>
                <a:gridCol w="3169794">
                  <a:extLst>
                    <a:ext uri="{9D8B030D-6E8A-4147-A177-3AD203B41FA5}">
                      <a16:colId xmlns:a16="http://schemas.microsoft.com/office/drawing/2014/main" val="51499375"/>
                    </a:ext>
                  </a:extLst>
                </a:gridCol>
              </a:tblGrid>
              <a:tr h="276029">
                <a:tc>
                  <a:txBody>
                    <a:bodyPr/>
                    <a:lstStyle/>
                    <a:p>
                      <a:pPr>
                        <a:lnSpc>
                          <a:spcPct val="107000"/>
                        </a:lnSpc>
                        <a:spcAft>
                          <a:spcPts val="800"/>
                        </a:spcAft>
                      </a:pPr>
                      <a:r>
                        <a:rPr lang="en-GB" sz="1800" b="1" dirty="0">
                          <a:solidFill>
                            <a:srgbClr val="7030A0"/>
                          </a:solidFill>
                          <a:effectLst/>
                          <a:latin typeface="Calibri" panose="020F0502020204030204" pitchFamily="34" charset="0"/>
                          <a:ea typeface="Calibri" panose="020F0502020204030204" pitchFamily="34" charset="0"/>
                          <a:cs typeface="Arial" panose="020B0604020202020204" pitchFamily="34" charset="0"/>
                        </a:rPr>
                        <a:t>Key vocabulary and definitions:</a:t>
                      </a:r>
                      <a:endParaRPr lang="en-GB"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916850"/>
                  </a:ext>
                </a:extLst>
              </a:tr>
              <a:tr h="2630229">
                <a:tc>
                  <a:txBody>
                    <a:bodyPr/>
                    <a:lstStyle/>
                    <a:p>
                      <a:pPr marL="0" indent="0">
                        <a:lnSpc>
                          <a:spcPct val="107000"/>
                        </a:lnSpc>
                        <a:spcAft>
                          <a:spcPts val="800"/>
                        </a:spcAft>
                        <a:buNone/>
                      </a:pPr>
                      <a:endParaRPr lang="en-GB" sz="1100" dirty="0">
                        <a:effectLst/>
                        <a:latin typeface="Calibri"/>
                        <a:ea typeface="Calibri" panose="020F0502020204030204" pitchFamily="34" charset="0"/>
                        <a:cs typeface="Arial"/>
                      </a:endParaRPr>
                    </a:p>
                    <a:p>
                      <a:pPr algn="l" rtl="0" fontAlgn="base">
                        <a:buFont typeface="Arial" panose="020B0604020202020204" pitchFamily="34" charset="0"/>
                        <a:buChar char="•"/>
                      </a:pPr>
                      <a:r>
                        <a:rPr lang="en-US" sz="1600" b="1" i="0" dirty="0">
                          <a:solidFill>
                            <a:srgbClr val="111111"/>
                          </a:solidFill>
                          <a:effectLst/>
                          <a:latin typeface="Calibri"/>
                          <a:cs typeface="Calibri"/>
                        </a:rPr>
                        <a:t>Pitch</a:t>
                      </a:r>
                      <a:r>
                        <a:rPr lang="en-US" sz="1600" b="0" i="0" dirty="0">
                          <a:solidFill>
                            <a:srgbClr val="111111"/>
                          </a:solidFill>
                          <a:effectLst/>
                          <a:latin typeface="Calibri"/>
                          <a:cs typeface="Calibri"/>
                        </a:rPr>
                        <a:t>- describes how low or high a sound is </a:t>
                      </a:r>
                    </a:p>
                    <a:p>
                      <a:pPr lvl="0" algn="l">
                        <a:buFont typeface="Arial" panose="020B0604020202020204" pitchFamily="34" charset="0"/>
                        <a:buChar char="•"/>
                      </a:pPr>
                      <a:r>
                        <a:rPr lang="en-US" sz="1600" b="1" i="0" dirty="0">
                          <a:solidFill>
                            <a:srgbClr val="111111"/>
                          </a:solidFill>
                          <a:effectLst/>
                          <a:latin typeface="Calibri"/>
                          <a:cs typeface="Calibri"/>
                        </a:rPr>
                        <a:t>Volume- </a:t>
                      </a:r>
                      <a:r>
                        <a:rPr lang="en-US" sz="1600" b="0" i="0" dirty="0">
                          <a:solidFill>
                            <a:srgbClr val="111111"/>
                          </a:solidFill>
                          <a:effectLst/>
                          <a:latin typeface="Calibri"/>
                          <a:cs typeface="Calibri"/>
                        </a:rPr>
                        <a:t>is how loud or quiet the sound is </a:t>
                      </a:r>
                    </a:p>
                    <a:p>
                      <a:pPr lvl="0" algn="l">
                        <a:buFont typeface="Arial" panose="020B0604020202020204" pitchFamily="34" charset="0"/>
                        <a:buChar char="•"/>
                      </a:pPr>
                      <a:r>
                        <a:rPr lang="en-US" sz="1600" b="1" i="0" dirty="0">
                          <a:solidFill>
                            <a:srgbClr val="111111"/>
                          </a:solidFill>
                          <a:effectLst/>
                          <a:latin typeface="Calibri"/>
                          <a:cs typeface="Calibri"/>
                        </a:rPr>
                        <a:t>Vibration- </a:t>
                      </a:r>
                      <a:r>
                        <a:rPr lang="en-US" sz="1600" b="0" i="0" dirty="0">
                          <a:solidFill>
                            <a:srgbClr val="111111"/>
                          </a:solidFill>
                          <a:effectLst/>
                          <a:latin typeface="Calibri"/>
                          <a:cs typeface="Calibri"/>
                        </a:rPr>
                        <a:t>quickly moving back and forth or up and down</a:t>
                      </a:r>
                      <a:r>
                        <a:rPr lang="en-US" sz="1600" b="1" i="0" dirty="0">
                          <a:solidFill>
                            <a:srgbClr val="111111"/>
                          </a:solidFill>
                          <a:effectLst/>
                          <a:latin typeface="Calibri"/>
                          <a:cs typeface="Calibri"/>
                        </a:rPr>
                        <a:t> </a:t>
                      </a:r>
                    </a:p>
                    <a:p>
                      <a:pPr lvl="0" algn="l">
                        <a:buFont typeface="Arial" panose="020B0604020202020204" pitchFamily="34" charset="0"/>
                        <a:buChar char="•"/>
                      </a:pPr>
                      <a:r>
                        <a:rPr lang="en-US" sz="1600" b="1" i="0" dirty="0">
                          <a:solidFill>
                            <a:srgbClr val="111111"/>
                          </a:solidFill>
                          <a:effectLst/>
                          <a:latin typeface="Calibri"/>
                          <a:cs typeface="Calibri"/>
                        </a:rPr>
                        <a:t>Sound</a:t>
                      </a:r>
                      <a:r>
                        <a:rPr lang="en-US" sz="1600" b="0" i="0" dirty="0">
                          <a:solidFill>
                            <a:srgbClr val="111111"/>
                          </a:solidFill>
                          <a:effectLst/>
                          <a:latin typeface="Calibri"/>
                          <a:cs typeface="Calibri"/>
                        </a:rPr>
                        <a:t> - vibrations that travel and can be heard when they reach your ear</a:t>
                      </a:r>
                    </a:p>
                    <a:p>
                      <a:pPr lvl="0" algn="l">
                        <a:buFont typeface="Arial" panose="020B0604020202020204" pitchFamily="34" charset="0"/>
                        <a:buChar char="•"/>
                      </a:pPr>
                      <a:r>
                        <a:rPr lang="en-US" sz="1600" b="1" i="0" dirty="0">
                          <a:solidFill>
                            <a:srgbClr val="111111"/>
                          </a:solidFill>
                          <a:effectLst/>
                          <a:latin typeface="Calibri"/>
                          <a:cs typeface="Calibri"/>
                        </a:rPr>
                        <a:t>Source-</a:t>
                      </a:r>
                      <a:r>
                        <a:rPr lang="en-US" sz="1600" b="0" i="0" dirty="0">
                          <a:solidFill>
                            <a:srgbClr val="111111"/>
                          </a:solidFill>
                          <a:effectLst/>
                          <a:latin typeface="Calibri"/>
                          <a:cs typeface="Calibri"/>
                        </a:rPr>
                        <a:t> what makes the sound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9110674"/>
                  </a:ext>
                </a:extLst>
              </a:tr>
            </a:tbl>
          </a:graphicData>
        </a:graphic>
      </p:graphicFrame>
      <p:graphicFrame>
        <p:nvGraphicFramePr>
          <p:cNvPr id="7" name="Table 6">
            <a:extLst>
              <a:ext uri="{FF2B5EF4-FFF2-40B4-BE49-F238E27FC236}">
                <a16:creationId xmlns:a16="http://schemas.microsoft.com/office/drawing/2014/main" id="{FCA5B73C-AC64-0F66-37C3-5C80BA3064A5}"/>
              </a:ext>
            </a:extLst>
          </p:cNvPr>
          <p:cNvGraphicFramePr>
            <a:graphicFrameLocks noGrp="1"/>
          </p:cNvGraphicFramePr>
          <p:nvPr>
            <p:extLst>
              <p:ext uri="{D42A27DB-BD31-4B8C-83A1-F6EECF244321}">
                <p14:modId xmlns:p14="http://schemas.microsoft.com/office/powerpoint/2010/main" val="3305391402"/>
              </p:ext>
            </p:extLst>
          </p:nvPr>
        </p:nvGraphicFramePr>
        <p:xfrm>
          <a:off x="3544956" y="1733826"/>
          <a:ext cx="8269363" cy="3710544"/>
        </p:xfrm>
        <a:graphic>
          <a:graphicData uri="http://schemas.openxmlformats.org/drawingml/2006/table">
            <a:tbl>
              <a:tblPr firstRow="1" firstCol="1" bandRow="1"/>
              <a:tblGrid>
                <a:gridCol w="8269363">
                  <a:extLst>
                    <a:ext uri="{9D8B030D-6E8A-4147-A177-3AD203B41FA5}">
                      <a16:colId xmlns:a16="http://schemas.microsoft.com/office/drawing/2014/main" val="3749916213"/>
                    </a:ext>
                  </a:extLst>
                </a:gridCol>
              </a:tblGrid>
              <a:tr h="297927">
                <a:tc>
                  <a:txBody>
                    <a:bodyPr/>
                    <a:lstStyle/>
                    <a:p>
                      <a:pPr>
                        <a:lnSpc>
                          <a:spcPct val="107000"/>
                        </a:lnSpc>
                        <a:spcAft>
                          <a:spcPts val="800"/>
                        </a:spcAft>
                      </a:pPr>
                      <a:r>
                        <a:rPr lang="en-GB" sz="1800" b="1" dirty="0">
                          <a:solidFill>
                            <a:srgbClr val="7030A0"/>
                          </a:solidFill>
                          <a:effectLst/>
                          <a:latin typeface="Calibri"/>
                          <a:ea typeface="Calibri" panose="020F0502020204030204" pitchFamily="34" charset="0"/>
                          <a:cs typeface="Calibri"/>
                        </a:rPr>
                        <a:t>Substantive knowledge:</a:t>
                      </a:r>
                      <a:endParaRPr lang="en-GB" sz="1200">
                        <a:effectLst/>
                        <a:latin typeface="Calibri"/>
                        <a:ea typeface="Calibri" panose="020F0502020204030204" pitchFamily="34" charset="0"/>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0387266"/>
                  </a:ext>
                </a:extLst>
              </a:tr>
              <a:tr h="3412617">
                <a:tc>
                  <a:txBody>
                    <a:bodyPr/>
                    <a:lstStyle/>
                    <a:p>
                      <a:pPr marL="285750" lvl="0" indent="-285750">
                        <a:lnSpc>
                          <a:spcPct val="107000"/>
                        </a:lnSpc>
                        <a:buFont typeface="Arial"/>
                        <a:buChar char="•"/>
                      </a:pPr>
                      <a:endParaRPr lang="en-US" sz="1600" dirty="0">
                        <a:latin typeface="Calibri"/>
                        <a:cs typeface="Calibri"/>
                      </a:endParaRPr>
                    </a:p>
                    <a:p>
                      <a:pPr marL="342900" lvl="0" indent="-342900">
                        <a:lnSpc>
                          <a:spcPct val="107000"/>
                        </a:lnSpc>
                        <a:buFont typeface="Symbol" panose="05050102010706020507" pitchFamily="18" charset="2"/>
                        <a:buChar char=""/>
                      </a:pPr>
                      <a:r>
                        <a:rPr lang="en-GB" sz="1600" dirty="0">
                          <a:effectLst/>
                          <a:latin typeface="Calibri"/>
                          <a:cs typeface="Calibri"/>
                        </a:rPr>
                        <a:t>Sound is made when objects vibrate </a:t>
                      </a:r>
                    </a:p>
                    <a:p>
                      <a:pPr marL="342900" lvl="0" indent="-342900">
                        <a:lnSpc>
                          <a:spcPct val="107000"/>
                        </a:lnSpc>
                        <a:buFont typeface="Symbol" panose="05050102010706020507" pitchFamily="18" charset="2"/>
                        <a:buChar char=""/>
                      </a:pPr>
                      <a:r>
                        <a:rPr lang="en-GB" sz="1600" dirty="0">
                          <a:effectLst/>
                          <a:latin typeface="Calibri"/>
                          <a:cs typeface="Calibri"/>
                        </a:rPr>
                        <a:t>When objects vibrate the air around the object vibrates and the air vibrations then travel to and enter your ear</a:t>
                      </a:r>
                    </a:p>
                    <a:p>
                      <a:pPr marL="342900" lvl="0" indent="-342900">
                        <a:lnSpc>
                          <a:spcPct val="107000"/>
                        </a:lnSpc>
                        <a:buFont typeface="Symbol" panose="05050102010706020507" pitchFamily="18" charset="2"/>
                        <a:buChar char=""/>
                      </a:pPr>
                      <a:r>
                        <a:rPr lang="en-GB" sz="1600" dirty="0">
                          <a:effectLst/>
                          <a:latin typeface="Calibri"/>
                          <a:cs typeface="Calibri"/>
                        </a:rPr>
                        <a:t>Sound waves can travel through solids, liquids and gases </a:t>
                      </a:r>
                    </a:p>
                    <a:p>
                      <a:pPr marL="342900" lvl="0" indent="-342900">
                        <a:lnSpc>
                          <a:spcPct val="107000"/>
                        </a:lnSpc>
                        <a:buFont typeface="Symbol" panose="05050102010706020507" pitchFamily="18" charset="2"/>
                        <a:buChar char=""/>
                      </a:pPr>
                      <a:r>
                        <a:rPr lang="en-GB" sz="1600" dirty="0">
                          <a:effectLst/>
                          <a:latin typeface="Calibri"/>
                          <a:cs typeface="Calibri"/>
                        </a:rPr>
                        <a:t>High pitched sound is made from smaller, shorter, thinner, tighter and denser objects </a:t>
                      </a:r>
                    </a:p>
                    <a:p>
                      <a:pPr marL="342900" lvl="0" indent="-342900">
                        <a:lnSpc>
                          <a:spcPct val="107000"/>
                        </a:lnSpc>
                        <a:buFont typeface="Symbol" panose="05050102010706020507" pitchFamily="18" charset="2"/>
                        <a:buChar char=""/>
                      </a:pPr>
                      <a:r>
                        <a:rPr lang="en-GB" sz="1600" dirty="0">
                          <a:effectLst/>
                          <a:latin typeface="Calibri"/>
                          <a:cs typeface="Calibri"/>
                        </a:rPr>
                        <a:t>Low pitched sounds are made from longer, thicker, looser and less dense objects</a:t>
                      </a:r>
                    </a:p>
                    <a:p>
                      <a:pPr marL="342900" lvl="0" indent="-342900">
                        <a:lnSpc>
                          <a:spcPct val="107000"/>
                        </a:lnSpc>
                        <a:buFont typeface="Symbol" panose="05050102010706020507" pitchFamily="18" charset="2"/>
                        <a:buChar char=""/>
                      </a:pPr>
                      <a:r>
                        <a:rPr lang="en-GB" sz="1600" dirty="0">
                          <a:effectLst/>
                          <a:latin typeface="Calibri"/>
                          <a:cs typeface="Calibri"/>
                        </a:rPr>
                        <a:t>If a nail is hit hard by a hammer, it will make strong vibrations which create a louder sound </a:t>
                      </a:r>
                    </a:p>
                    <a:p>
                      <a:pPr marL="342900" lvl="0" indent="-342900">
                        <a:lnSpc>
                          <a:spcPct val="107000"/>
                        </a:lnSpc>
                        <a:buFont typeface="Symbol" panose="05050102010706020507" pitchFamily="18" charset="2"/>
                        <a:buChar char=""/>
                      </a:pPr>
                      <a:r>
                        <a:rPr lang="en-GB" sz="1600" dirty="0">
                          <a:effectLst/>
                          <a:latin typeface="Calibri"/>
                          <a:cs typeface="Calibri"/>
                        </a:rPr>
                        <a:t>If a nail is hit gently by a hammer, it will make weaker vibrations which means it will make a quiet sound </a:t>
                      </a:r>
                    </a:p>
                    <a:p>
                      <a:pPr marL="342900" lvl="0" indent="-342900">
                        <a:lnSpc>
                          <a:spcPct val="107000"/>
                        </a:lnSpc>
                        <a:buFont typeface="Symbol" panose="05050102010706020507" pitchFamily="18" charset="2"/>
                        <a:buChar char=""/>
                      </a:pPr>
                      <a:r>
                        <a:rPr lang="en-GB" sz="1600" dirty="0">
                          <a:effectLst/>
                          <a:latin typeface="Calibri"/>
                          <a:cs typeface="Calibri"/>
                        </a:rPr>
                        <a:t>As sound vibrations travel, they start to lose energy so a sound gets fainter the further away it is from the source </a:t>
                      </a:r>
                    </a:p>
                    <a:p>
                      <a:pPr marL="342900" lvl="0" indent="-342900">
                        <a:lnSpc>
                          <a:spcPct val="107000"/>
                        </a:lnSpc>
                        <a:buFont typeface="Symbol" panose="05050102010706020507" pitchFamily="18" charset="2"/>
                        <a:buChar char=""/>
                      </a:pPr>
                      <a:endParaRPr lang="en-GB" sz="1600" dirty="0">
                        <a:effectLst/>
                        <a:latin typeface="Calibri"/>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5806617"/>
                  </a:ext>
                </a:extLst>
              </a:tr>
            </a:tbl>
          </a:graphicData>
        </a:graphic>
      </p:graphicFrame>
      <p:pic>
        <p:nvPicPr>
          <p:cNvPr id="2" name="Picture 2" descr="A diagram of a sound wave&#10;&#10;Description automatically generated">
            <a:extLst>
              <a:ext uri="{FF2B5EF4-FFF2-40B4-BE49-F238E27FC236}">
                <a16:creationId xmlns:a16="http://schemas.microsoft.com/office/drawing/2014/main" id="{0EF7853B-ABE3-B3E1-6B9C-06F4673C7329}"/>
              </a:ext>
            </a:extLst>
          </p:cNvPr>
          <p:cNvPicPr>
            <a:picLocks noChangeAspect="1"/>
          </p:cNvPicPr>
          <p:nvPr/>
        </p:nvPicPr>
        <p:blipFill>
          <a:blip r:embed="rId2"/>
          <a:stretch>
            <a:fillRect/>
          </a:stretch>
        </p:blipFill>
        <p:spPr>
          <a:xfrm>
            <a:off x="343250" y="4628797"/>
            <a:ext cx="3014144" cy="2137996"/>
          </a:xfrm>
          <a:prstGeom prst="rect">
            <a:avLst/>
          </a:prstGeom>
        </p:spPr>
      </p:pic>
      <p:pic>
        <p:nvPicPr>
          <p:cNvPr id="3" name="Picture 7" descr="A diagram of a lower pitch&#10;&#10;Description automatically generated">
            <a:extLst>
              <a:ext uri="{FF2B5EF4-FFF2-40B4-BE49-F238E27FC236}">
                <a16:creationId xmlns:a16="http://schemas.microsoft.com/office/drawing/2014/main" id="{10467D84-BCCD-879C-6D15-1E868E4CAFAC}"/>
              </a:ext>
            </a:extLst>
          </p:cNvPr>
          <p:cNvPicPr>
            <a:picLocks noChangeAspect="1"/>
          </p:cNvPicPr>
          <p:nvPr/>
        </p:nvPicPr>
        <p:blipFill>
          <a:blip r:embed="rId3"/>
          <a:stretch>
            <a:fillRect/>
          </a:stretch>
        </p:blipFill>
        <p:spPr>
          <a:xfrm>
            <a:off x="3796748" y="5353104"/>
            <a:ext cx="2743200" cy="1408489"/>
          </a:xfrm>
          <a:prstGeom prst="rect">
            <a:avLst/>
          </a:prstGeom>
        </p:spPr>
      </p:pic>
      <p:pic>
        <p:nvPicPr>
          <p:cNvPr id="8" name="Picture 8" descr="A diagram of a sine wave&#10;&#10;Description automatically generated">
            <a:extLst>
              <a:ext uri="{FF2B5EF4-FFF2-40B4-BE49-F238E27FC236}">
                <a16:creationId xmlns:a16="http://schemas.microsoft.com/office/drawing/2014/main" id="{87B868DA-2682-EF2F-06EF-69FC1F910D8E}"/>
              </a:ext>
            </a:extLst>
          </p:cNvPr>
          <p:cNvPicPr>
            <a:picLocks noChangeAspect="1"/>
          </p:cNvPicPr>
          <p:nvPr/>
        </p:nvPicPr>
        <p:blipFill>
          <a:blip r:embed="rId4"/>
          <a:stretch>
            <a:fillRect/>
          </a:stretch>
        </p:blipFill>
        <p:spPr>
          <a:xfrm>
            <a:off x="7606748" y="5049296"/>
            <a:ext cx="3008243" cy="1850452"/>
          </a:xfrm>
          <a:prstGeom prst="rect">
            <a:avLst/>
          </a:prstGeom>
        </p:spPr>
      </p:pic>
    </p:spTree>
    <p:extLst>
      <p:ext uri="{BB962C8B-B14F-4D97-AF65-F5344CB8AC3E}">
        <p14:creationId xmlns:p14="http://schemas.microsoft.com/office/powerpoint/2010/main" val="33235448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240F60D3-1C16-45AD-BA22-D7E3C768DD0D}"/>
              </a:ext>
            </a:extLst>
          </p:cNvPr>
          <p:cNvSpPr txBox="1"/>
          <p:nvPr/>
        </p:nvSpPr>
        <p:spPr>
          <a:xfrm>
            <a:off x="-916334" y="73025"/>
            <a:ext cx="7246013"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7" name="Table 16">
            <a:extLst>
              <a:ext uri="{FF2B5EF4-FFF2-40B4-BE49-F238E27FC236}">
                <a16:creationId xmlns:a16="http://schemas.microsoft.com/office/drawing/2014/main" id="{6CEB0633-E027-9CBF-6CEF-1A34B755F9B9}"/>
              </a:ext>
            </a:extLst>
          </p:cNvPr>
          <p:cNvGraphicFramePr>
            <a:graphicFrameLocks noGrp="1"/>
          </p:cNvGraphicFramePr>
          <p:nvPr>
            <p:extLst>
              <p:ext uri="{D42A27DB-BD31-4B8C-83A1-F6EECF244321}">
                <p14:modId xmlns:p14="http://schemas.microsoft.com/office/powerpoint/2010/main" val="4142468492"/>
              </p:ext>
            </p:extLst>
          </p:nvPr>
        </p:nvGraphicFramePr>
        <p:xfrm>
          <a:off x="552173" y="728869"/>
          <a:ext cx="8537819" cy="753544"/>
        </p:xfrm>
        <a:graphic>
          <a:graphicData uri="http://schemas.openxmlformats.org/drawingml/2006/table">
            <a:tbl>
              <a:tblPr firstRow="1" firstCol="1" bandRow="1"/>
              <a:tblGrid>
                <a:gridCol w="1900280">
                  <a:extLst>
                    <a:ext uri="{9D8B030D-6E8A-4147-A177-3AD203B41FA5}">
                      <a16:colId xmlns:a16="http://schemas.microsoft.com/office/drawing/2014/main" val="1999677362"/>
                    </a:ext>
                  </a:extLst>
                </a:gridCol>
                <a:gridCol w="2052262">
                  <a:extLst>
                    <a:ext uri="{9D8B030D-6E8A-4147-A177-3AD203B41FA5}">
                      <a16:colId xmlns:a16="http://schemas.microsoft.com/office/drawing/2014/main" val="191141342"/>
                    </a:ext>
                  </a:extLst>
                </a:gridCol>
                <a:gridCol w="1561165">
                  <a:extLst>
                    <a:ext uri="{9D8B030D-6E8A-4147-A177-3AD203B41FA5}">
                      <a16:colId xmlns:a16="http://schemas.microsoft.com/office/drawing/2014/main" val="3313019906"/>
                    </a:ext>
                  </a:extLst>
                </a:gridCol>
                <a:gridCol w="3024112">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Year group</a:t>
                      </a:r>
                      <a:r>
                        <a:rPr lang="en-GB" sz="1800" b="1" dirty="0">
                          <a:solidFill>
                            <a:srgbClr val="7030A0"/>
                          </a:solidFill>
                          <a:effectLst/>
                          <a:latin typeface="Calibri"/>
                          <a:ea typeface="Calibri" panose="020F0502020204030204" pitchFamily="34" charset="0"/>
                          <a:cs typeface="Times New Roman"/>
                        </a:rPr>
                        <a:t>: </a:t>
                      </a:r>
                      <a:r>
                        <a:rPr lang="en-GB" sz="1800" b="1" dirty="0">
                          <a:solidFill>
                            <a:schemeClr val="tx1"/>
                          </a:solidFill>
                          <a:effectLst/>
                          <a:latin typeface="Calibri"/>
                          <a:ea typeface="Calibri" panose="020F0502020204030204" pitchFamily="34" charset="0"/>
                          <a:cs typeface="Times New Roman"/>
                        </a:rPr>
                        <a:t>4</a:t>
                      </a:r>
                      <a:endParaRPr lang="en-GB" sz="1400" b="1" dirty="0">
                        <a:solidFill>
                          <a:schemeClr val="tx1"/>
                        </a:solidFill>
                        <a:effectLst/>
                        <a:latin typeface="Calibri"/>
                        <a:ea typeface="Calibri" panose="020F0502020204030204" pitchFamily="34" charset="0"/>
                        <a:cs typeface="Times New Roman" panose="02020603050405020304" pitchFamily="18" charset="0"/>
                      </a:endParaRPr>
                    </a:p>
                    <a:p>
                      <a:pPr algn="ctr">
                        <a:lnSpc>
                          <a:spcPct val="107000"/>
                        </a:lnSpc>
                        <a:spcAft>
                          <a:spcPts val="800"/>
                        </a:spcAft>
                      </a:pPr>
                      <a:endParaRPr lang="en-GB" sz="16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Term</a:t>
                      </a:r>
                      <a:r>
                        <a:rPr lang="en-GB" sz="1800" b="1" dirty="0">
                          <a:solidFill>
                            <a:srgbClr val="7030A0"/>
                          </a:solidFill>
                          <a:effectLst/>
                          <a:latin typeface="Calibri"/>
                          <a:ea typeface="Calibri" panose="020F0502020204030204" pitchFamily="34" charset="0"/>
                          <a:cs typeface="Times New Roman"/>
                        </a:rPr>
                        <a:t>: </a:t>
                      </a:r>
                      <a:r>
                        <a:rPr lang="en-GB" sz="1800" b="1" dirty="0">
                          <a:solidFill>
                            <a:schemeClr val="tx1"/>
                          </a:solidFill>
                          <a:effectLst/>
                          <a:latin typeface="Calibri"/>
                          <a:ea typeface="Calibri" panose="020F0502020204030204" pitchFamily="34" charset="0"/>
                          <a:cs typeface="Times New Roman"/>
                        </a:rPr>
                        <a:t>Spring 2</a:t>
                      </a:r>
                      <a:endParaRPr lang="en-GB" sz="1400" b="1" dirty="0">
                        <a:solidFill>
                          <a:schemeClr val="tx1"/>
                        </a:solidFill>
                        <a:effectLst/>
                        <a:latin typeface="Calibri"/>
                        <a:ea typeface="Calibri" panose="020F0502020204030204" pitchFamily="34" charset="0"/>
                        <a:cs typeface="Times New Roman"/>
                      </a:endParaRPr>
                    </a:p>
                    <a:p>
                      <a:pPr algn="ctr">
                        <a:lnSpc>
                          <a:spcPct val="107000"/>
                        </a:lnSpc>
                        <a:spcAft>
                          <a:spcPts val="800"/>
                        </a:spcAft>
                      </a:pPr>
                      <a:endParaRPr lang="en-GB" sz="16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Subject: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Science</a:t>
                      </a:r>
                      <a:r>
                        <a:rPr lang="en-GB"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Topic:</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Living things and their habitats </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561031030"/>
                  </a:ext>
                </a:extLst>
              </a:tr>
            </a:tbl>
          </a:graphicData>
        </a:graphic>
      </p:graphicFrame>
      <p:graphicFrame>
        <p:nvGraphicFramePr>
          <p:cNvPr id="18" name="Table 17">
            <a:extLst>
              <a:ext uri="{FF2B5EF4-FFF2-40B4-BE49-F238E27FC236}">
                <a16:creationId xmlns:a16="http://schemas.microsoft.com/office/drawing/2014/main" id="{E920576B-C698-824D-13F7-521EDC47371D}"/>
              </a:ext>
            </a:extLst>
          </p:cNvPr>
          <p:cNvGraphicFramePr>
            <a:graphicFrameLocks noGrp="1"/>
          </p:cNvGraphicFramePr>
          <p:nvPr>
            <p:extLst>
              <p:ext uri="{D42A27DB-BD31-4B8C-83A1-F6EECF244321}">
                <p14:modId xmlns:p14="http://schemas.microsoft.com/office/powerpoint/2010/main" val="3562892391"/>
              </p:ext>
            </p:extLst>
          </p:nvPr>
        </p:nvGraphicFramePr>
        <p:xfrm>
          <a:off x="5089146" y="1642544"/>
          <a:ext cx="6261652" cy="2269440"/>
        </p:xfrm>
        <a:graphic>
          <a:graphicData uri="http://schemas.openxmlformats.org/drawingml/2006/table">
            <a:tbl>
              <a:tblPr firstRow="1" firstCol="1" bandRow="1"/>
              <a:tblGrid>
                <a:gridCol w="6261652">
                  <a:extLst>
                    <a:ext uri="{9D8B030D-6E8A-4147-A177-3AD203B41FA5}">
                      <a16:colId xmlns:a16="http://schemas.microsoft.com/office/drawing/2014/main" val="3550052036"/>
                    </a:ext>
                  </a:extLst>
                </a:gridCol>
              </a:tblGrid>
              <a:tr h="220638">
                <a:tc>
                  <a:txBody>
                    <a:bodyPr/>
                    <a:lstStyle/>
                    <a:p>
                      <a:pPr>
                        <a:lnSpc>
                          <a:spcPct val="107000"/>
                        </a:lnSpc>
                        <a:spcAft>
                          <a:spcPts val="800"/>
                        </a:spcAft>
                      </a:pPr>
                      <a:r>
                        <a:rPr lang="en-GB" sz="1400" b="1" dirty="0">
                          <a:solidFill>
                            <a:srgbClr val="7030A0"/>
                          </a:solidFill>
                          <a:effectLst/>
                          <a:latin typeface="Calibri"/>
                          <a:ea typeface="Calibri" panose="020F0502020204030204" pitchFamily="34" charset="0"/>
                          <a:cs typeface="Times New Roman"/>
                        </a:rPr>
                        <a:t>Key vocabulary and definitions:</a:t>
                      </a:r>
                      <a:endParaRPr lang="en-GB" sz="14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1958875"/>
                  </a:ext>
                </a:extLst>
              </a:tr>
              <a:tr h="2048802">
                <a:tc>
                  <a:txBody>
                    <a:bodyPr/>
                    <a:lstStyle/>
                    <a:p>
                      <a:pPr algn="l" rtl="0" fontAlgn="base">
                        <a:buFont typeface="Arial" panose="020B0604020202020204" pitchFamily="34" charset="0"/>
                        <a:buChar char="•"/>
                      </a:pPr>
                      <a:r>
                        <a:rPr lang="en-GB" sz="1400" b="1" dirty="0">
                          <a:effectLst/>
                          <a:latin typeface="Calibri"/>
                          <a:ea typeface="Calibri" panose="020F0502020204030204" pitchFamily="34" charset="0"/>
                          <a:cs typeface="Times New Roman"/>
                        </a:rPr>
                        <a:t> </a:t>
                      </a:r>
                      <a:r>
                        <a:rPr lang="en-US" sz="1400" b="1" i="0" dirty="0">
                          <a:solidFill>
                            <a:srgbClr val="000000"/>
                          </a:solidFill>
                          <a:effectLst/>
                          <a:latin typeface="Calibri"/>
                        </a:rPr>
                        <a:t>Characteristics-</a:t>
                      </a:r>
                      <a:r>
                        <a:rPr lang="en-US" sz="1400" b="1" i="0" dirty="0">
                          <a:solidFill>
                            <a:srgbClr val="202124"/>
                          </a:solidFill>
                          <a:effectLst/>
                          <a:latin typeface="Calibri"/>
                        </a:rPr>
                        <a:t> </a:t>
                      </a:r>
                      <a:r>
                        <a:rPr lang="en-US" sz="1400" b="0" i="0" dirty="0">
                          <a:solidFill>
                            <a:srgbClr val="202124"/>
                          </a:solidFill>
                          <a:effectLst/>
                          <a:latin typeface="Calibri"/>
                        </a:rPr>
                        <a:t>are </a:t>
                      </a:r>
                      <a:r>
                        <a:rPr lang="en-US" sz="1400" b="0" i="0" dirty="0">
                          <a:solidFill>
                            <a:srgbClr val="040C28"/>
                          </a:solidFill>
                          <a:effectLst/>
                          <a:latin typeface="Calibri"/>
                        </a:rPr>
                        <a:t>the distinguishing features or quality of something</a:t>
                      </a:r>
                      <a:r>
                        <a:rPr lang="en-US" sz="1400" b="0" i="0" dirty="0">
                          <a:solidFill>
                            <a:srgbClr val="202124"/>
                          </a:solidFill>
                          <a:effectLst/>
                          <a:latin typeface="Calibri"/>
                        </a:rPr>
                        <a:t>. Characteristics as those qualities that make a person or a thing different from others. For example, the ability to camouflage is a characteristic of the chameleon. </a:t>
                      </a:r>
                      <a:endParaRPr lang="en-US" sz="1400" b="0" i="0" dirty="0">
                        <a:solidFill>
                          <a:srgbClr val="000000"/>
                        </a:solidFill>
                        <a:effectLst/>
                        <a:latin typeface="Calibri"/>
                      </a:endParaRPr>
                    </a:p>
                    <a:p>
                      <a:pPr algn="l" rtl="0" fontAlgn="base"/>
                      <a:endParaRPr lang="en-US" sz="1400" b="0" i="0" dirty="0">
                        <a:solidFill>
                          <a:srgbClr val="000000"/>
                        </a:solidFill>
                        <a:effectLst/>
                        <a:latin typeface="Calibri"/>
                      </a:endParaRPr>
                    </a:p>
                    <a:p>
                      <a:pPr algn="l" rtl="0" fontAlgn="base">
                        <a:buFont typeface="Arial" panose="020B0604020202020204" pitchFamily="34" charset="0"/>
                        <a:buChar char="•"/>
                      </a:pPr>
                      <a:r>
                        <a:rPr lang="en-US" sz="1400" b="1" i="0" dirty="0">
                          <a:solidFill>
                            <a:srgbClr val="000000"/>
                          </a:solidFill>
                          <a:effectLst/>
                          <a:latin typeface="Calibri"/>
                        </a:rPr>
                        <a:t>Classify</a:t>
                      </a:r>
                      <a:r>
                        <a:rPr lang="en-US" sz="1400" b="0" i="0" dirty="0">
                          <a:solidFill>
                            <a:srgbClr val="000000"/>
                          </a:solidFill>
                          <a:effectLst/>
                          <a:latin typeface="Calibri"/>
                        </a:rPr>
                        <a:t>- </a:t>
                      </a:r>
                      <a:r>
                        <a:rPr lang="en-US" sz="1400" b="0" i="0" dirty="0">
                          <a:solidFill>
                            <a:srgbClr val="202124"/>
                          </a:solidFill>
                          <a:effectLst/>
                          <a:latin typeface="Calibri"/>
                        </a:rPr>
                        <a:t>To classify something means </a:t>
                      </a:r>
                      <a:r>
                        <a:rPr lang="en-US" sz="1400" b="0" i="0" dirty="0">
                          <a:solidFill>
                            <a:srgbClr val="040C28"/>
                          </a:solidFill>
                          <a:effectLst/>
                          <a:latin typeface="Calibri"/>
                        </a:rPr>
                        <a:t>to arrange (a group of people or things) in categories based on their shared qualities or characteristics  </a:t>
                      </a:r>
                      <a:endParaRPr lang="en-US" sz="1400" b="0" i="0" dirty="0">
                        <a:solidFill>
                          <a:srgbClr val="000000"/>
                        </a:solidFill>
                        <a:effectLst/>
                        <a:latin typeface="Calibri"/>
                      </a:endParaRPr>
                    </a:p>
                    <a:p>
                      <a:pPr algn="l" rtl="0" fontAlgn="base"/>
                      <a:endParaRPr lang="en-US" sz="1400" b="0" i="0" dirty="0">
                        <a:solidFill>
                          <a:srgbClr val="000000"/>
                        </a:solidFill>
                        <a:effectLst/>
                        <a:latin typeface="Calibri"/>
                      </a:endParaRPr>
                    </a:p>
                    <a:p>
                      <a:pPr algn="l" rtl="0" fontAlgn="base">
                        <a:buFont typeface="Arial" panose="020B0604020202020204" pitchFamily="34" charset="0"/>
                        <a:buChar char="•"/>
                      </a:pPr>
                      <a:r>
                        <a:rPr lang="en-US" sz="1400" b="1" i="0" dirty="0">
                          <a:solidFill>
                            <a:srgbClr val="000000"/>
                          </a:solidFill>
                          <a:effectLst/>
                          <a:latin typeface="Calibri"/>
                        </a:rPr>
                        <a:t>Habitat</a:t>
                      </a:r>
                      <a:r>
                        <a:rPr lang="en-US" sz="1400" b="0" i="0" dirty="0">
                          <a:solidFill>
                            <a:srgbClr val="000000"/>
                          </a:solidFill>
                          <a:effectLst/>
                          <a:latin typeface="Calibri"/>
                        </a:rPr>
                        <a:t>-</a:t>
                      </a:r>
                      <a:r>
                        <a:rPr lang="en-US" sz="1400" b="0" i="0" dirty="0">
                          <a:solidFill>
                            <a:srgbClr val="202124"/>
                          </a:solidFill>
                          <a:effectLst/>
                          <a:latin typeface="Calibri"/>
                        </a:rPr>
                        <a:t> A habitat is </a:t>
                      </a:r>
                      <a:r>
                        <a:rPr lang="en-US" sz="1400" b="0" i="0" dirty="0">
                          <a:solidFill>
                            <a:srgbClr val="040C28"/>
                          </a:solidFill>
                          <a:effectLst/>
                          <a:latin typeface="Calibri"/>
                        </a:rPr>
                        <a:t>the place where living things naturally live and grow</a:t>
                      </a:r>
                      <a:r>
                        <a:rPr lang="en-US" sz="1400" b="0" i="0" dirty="0">
                          <a:solidFill>
                            <a:srgbClr val="202124"/>
                          </a:solidFill>
                          <a:effectLst/>
                          <a:latin typeface="Calibri"/>
                        </a:rPr>
                        <a:t>. Habitats provide them with the food, water and shelter they need to live. </a:t>
                      </a:r>
                      <a:endParaRPr lang="en-US" sz="1400" b="0" i="0" dirty="0">
                        <a:solidFill>
                          <a:srgbClr val="000000"/>
                        </a:solidFill>
                        <a:effectLst/>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667031"/>
                  </a:ext>
                </a:extLst>
              </a:tr>
            </a:tbl>
          </a:graphicData>
        </a:graphic>
      </p:graphicFrame>
      <p:graphicFrame>
        <p:nvGraphicFramePr>
          <p:cNvPr id="20" name="Table 19">
            <a:extLst>
              <a:ext uri="{FF2B5EF4-FFF2-40B4-BE49-F238E27FC236}">
                <a16:creationId xmlns:a16="http://schemas.microsoft.com/office/drawing/2014/main" id="{1FF8A3F0-C137-1EC5-1FC1-7005A99185D3}"/>
              </a:ext>
            </a:extLst>
          </p:cNvPr>
          <p:cNvGraphicFramePr>
            <a:graphicFrameLocks noGrp="1"/>
          </p:cNvGraphicFramePr>
          <p:nvPr>
            <p:extLst>
              <p:ext uri="{D42A27DB-BD31-4B8C-83A1-F6EECF244321}">
                <p14:modId xmlns:p14="http://schemas.microsoft.com/office/powerpoint/2010/main" val="1983011880"/>
              </p:ext>
            </p:extLst>
          </p:nvPr>
        </p:nvGraphicFramePr>
        <p:xfrm>
          <a:off x="5013738" y="3997739"/>
          <a:ext cx="7034029" cy="2732893"/>
        </p:xfrm>
        <a:graphic>
          <a:graphicData uri="http://schemas.openxmlformats.org/drawingml/2006/table">
            <a:tbl>
              <a:tblPr firstRow="1" firstCol="1" bandRow="1"/>
              <a:tblGrid>
                <a:gridCol w="7034029">
                  <a:extLst>
                    <a:ext uri="{9D8B030D-6E8A-4147-A177-3AD203B41FA5}">
                      <a16:colId xmlns:a16="http://schemas.microsoft.com/office/drawing/2014/main" val="2936660014"/>
                    </a:ext>
                  </a:extLst>
                </a:gridCol>
              </a:tblGrid>
              <a:tr h="294493">
                <a:tc>
                  <a:txBody>
                    <a:bodyPr/>
                    <a:lstStyle/>
                    <a:p>
                      <a:pPr>
                        <a:lnSpc>
                          <a:spcPct val="107000"/>
                        </a:lnSpc>
                        <a:spcAft>
                          <a:spcPts val="800"/>
                        </a:spcAft>
                      </a:pPr>
                      <a:r>
                        <a:rPr lang="en-GB" sz="1400" b="1" dirty="0">
                          <a:solidFill>
                            <a:srgbClr val="7030A0"/>
                          </a:solidFill>
                          <a:effectLst/>
                          <a:latin typeface="Calibri"/>
                          <a:ea typeface="Calibri" panose="020F0502020204030204" pitchFamily="34" charset="0"/>
                          <a:cs typeface="Times New Roman"/>
                        </a:rPr>
                        <a:t>Substantive knowledge:</a:t>
                      </a:r>
                      <a:endParaRPr lang="en-GB" sz="14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7124334"/>
                  </a:ext>
                </a:extLst>
              </a:tr>
              <a:tr h="2355938">
                <a:tc>
                  <a:txBody>
                    <a:bodyPr/>
                    <a:lstStyle/>
                    <a:p>
                      <a:pPr marL="171450" indent="-171450" algn="l" rtl="0" fontAlgn="base">
                        <a:buFont typeface="Arial" panose="020B0604020202020204" pitchFamily="34" charset="0"/>
                        <a:buChar char="•"/>
                      </a:pPr>
                      <a:r>
                        <a:rPr lang="en-US" sz="1600" b="0" i="0" dirty="0">
                          <a:solidFill>
                            <a:srgbClr val="000000"/>
                          </a:solidFill>
                          <a:effectLst/>
                          <a:latin typeface="Calibri"/>
                        </a:rPr>
                        <a:t>Habitats are where plants and animals live that suit their needs best. </a:t>
                      </a:r>
                    </a:p>
                    <a:p>
                      <a:pPr marL="171450" indent="-171450" algn="l" rtl="0" fontAlgn="base">
                        <a:buFont typeface="Arial" panose="020B0604020202020204" pitchFamily="34" charset="0"/>
                        <a:buChar char="•"/>
                      </a:pPr>
                      <a:r>
                        <a:rPr lang="en-US" sz="1600" b="0" i="0" dirty="0">
                          <a:solidFill>
                            <a:srgbClr val="000000"/>
                          </a:solidFill>
                          <a:effectLst/>
                          <a:latin typeface="Calibri"/>
                        </a:rPr>
                        <a:t>Habitats can be changed, damaged, and destroyed. </a:t>
                      </a:r>
                    </a:p>
                    <a:p>
                      <a:pPr algn="l" rtl="0" fontAlgn="base">
                        <a:buFont typeface="Arial" panose="020B0604020202020204" pitchFamily="34" charset="0"/>
                        <a:buChar char="•"/>
                      </a:pPr>
                      <a:r>
                        <a:rPr lang="en-US" sz="1600" b="0" i="0" dirty="0">
                          <a:solidFill>
                            <a:srgbClr val="000000"/>
                          </a:solidFill>
                          <a:effectLst/>
                          <a:latin typeface="Calibri"/>
                        </a:rPr>
                        <a:t>  Humans are usually the most responsible for destroying animal habitats.   </a:t>
                      </a:r>
                    </a:p>
                    <a:p>
                      <a:pPr lvl="0" algn="l">
                        <a:buFont typeface="Arial" panose="020B0604020202020204" pitchFamily="34" charset="0"/>
                        <a:buChar char="•"/>
                      </a:pPr>
                      <a:r>
                        <a:rPr lang="en-US" sz="1600" b="0" i="0" dirty="0">
                          <a:solidFill>
                            <a:srgbClr val="000000"/>
                          </a:solidFill>
                          <a:effectLst/>
                          <a:latin typeface="Calibri"/>
                        </a:rPr>
                        <a:t>  Some animals are in danger of being extinct because their habitats are being destroyed </a:t>
                      </a:r>
                    </a:p>
                    <a:p>
                      <a:pPr algn="l" rtl="0" fontAlgn="base">
                        <a:buFont typeface="Arial" panose="020B0604020202020204" pitchFamily="34" charset="0"/>
                        <a:buChar char="•"/>
                      </a:pPr>
                      <a:r>
                        <a:rPr lang="en-US" sz="1600" b="0" i="0" dirty="0">
                          <a:solidFill>
                            <a:srgbClr val="000000"/>
                          </a:solidFill>
                          <a:effectLst/>
                          <a:latin typeface="Calibri"/>
                        </a:rPr>
                        <a:t>  Animals and plants can be grouped according to their characteristics. </a:t>
                      </a:r>
                    </a:p>
                    <a:p>
                      <a:pPr algn="l" rtl="0" fontAlgn="base">
                        <a:buFont typeface="Arial" panose="020B0604020202020204" pitchFamily="34" charset="0"/>
                        <a:buChar char="•"/>
                      </a:pPr>
                      <a:r>
                        <a:rPr lang="en-US" sz="1600" b="0" i="0" dirty="0">
                          <a:solidFill>
                            <a:srgbClr val="000000"/>
                          </a:solidFill>
                          <a:effectLst/>
                          <a:latin typeface="Calibri"/>
                        </a:rPr>
                        <a:t>  Classifying is labelling animals and groups according to their characteristics which can be the same or different  </a:t>
                      </a:r>
                    </a:p>
                    <a:p>
                      <a:pPr algn="l" rtl="0" fontAlgn="base">
                        <a:buFont typeface="Arial" panose="020B0604020202020204" pitchFamily="34" charset="0"/>
                        <a:buChar char="•"/>
                      </a:pPr>
                      <a:r>
                        <a:rPr lang="en-US" sz="1600" b="0" i="0" dirty="0">
                          <a:solidFill>
                            <a:srgbClr val="000000"/>
                          </a:solidFill>
                          <a:effectLst/>
                          <a:latin typeface="Calibri"/>
                        </a:rPr>
                        <a:t>  All living things share 7 of the same characteristics- reproduction, respiration, excretion, senses, nutrition, movement, and growth.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0192708"/>
                  </a:ext>
                </a:extLst>
              </a:tr>
            </a:tbl>
          </a:graphicData>
        </a:graphic>
      </p:graphicFrame>
      <p:pic>
        <p:nvPicPr>
          <p:cNvPr id="27" name="Picture 26">
            <a:extLst>
              <a:ext uri="{FF2B5EF4-FFF2-40B4-BE49-F238E27FC236}">
                <a16:creationId xmlns:a16="http://schemas.microsoft.com/office/drawing/2014/main" id="{58567C78-9DDA-DD4C-C127-D6E5736F03AA}"/>
              </a:ext>
            </a:extLst>
          </p:cNvPr>
          <p:cNvPicPr>
            <a:picLocks noChangeAspect="1"/>
          </p:cNvPicPr>
          <p:nvPr/>
        </p:nvPicPr>
        <p:blipFill>
          <a:blip r:embed="rId2"/>
          <a:stretch>
            <a:fillRect/>
          </a:stretch>
        </p:blipFill>
        <p:spPr>
          <a:xfrm>
            <a:off x="2488212" y="1713116"/>
            <a:ext cx="2169528" cy="1404799"/>
          </a:xfrm>
          <a:prstGeom prst="rect">
            <a:avLst/>
          </a:prstGeom>
        </p:spPr>
      </p:pic>
      <p:pic>
        <p:nvPicPr>
          <p:cNvPr id="29" name="Picture 28">
            <a:extLst>
              <a:ext uri="{FF2B5EF4-FFF2-40B4-BE49-F238E27FC236}">
                <a16:creationId xmlns:a16="http://schemas.microsoft.com/office/drawing/2014/main" id="{C2C3D54C-5D61-9852-B991-D4D546F75413}"/>
              </a:ext>
            </a:extLst>
          </p:cNvPr>
          <p:cNvPicPr>
            <a:picLocks noChangeAspect="1"/>
          </p:cNvPicPr>
          <p:nvPr/>
        </p:nvPicPr>
        <p:blipFill>
          <a:blip r:embed="rId3"/>
          <a:stretch>
            <a:fillRect/>
          </a:stretch>
        </p:blipFill>
        <p:spPr>
          <a:xfrm>
            <a:off x="261157" y="1718262"/>
            <a:ext cx="2174669" cy="1405661"/>
          </a:xfrm>
          <a:prstGeom prst="rect">
            <a:avLst/>
          </a:prstGeom>
        </p:spPr>
      </p:pic>
      <p:pic>
        <p:nvPicPr>
          <p:cNvPr id="31" name="Picture 30">
            <a:extLst>
              <a:ext uri="{FF2B5EF4-FFF2-40B4-BE49-F238E27FC236}">
                <a16:creationId xmlns:a16="http://schemas.microsoft.com/office/drawing/2014/main" id="{5FEF5BB0-4BC8-2DC0-E93F-04B67B08CEAF}"/>
              </a:ext>
            </a:extLst>
          </p:cNvPr>
          <p:cNvPicPr>
            <a:picLocks noChangeAspect="1"/>
          </p:cNvPicPr>
          <p:nvPr/>
        </p:nvPicPr>
        <p:blipFill>
          <a:blip r:embed="rId4"/>
          <a:stretch>
            <a:fillRect/>
          </a:stretch>
        </p:blipFill>
        <p:spPr>
          <a:xfrm>
            <a:off x="9115874" y="76685"/>
            <a:ext cx="3118444" cy="1474477"/>
          </a:xfrm>
          <a:prstGeom prst="rect">
            <a:avLst/>
          </a:prstGeom>
        </p:spPr>
      </p:pic>
      <p:pic>
        <p:nvPicPr>
          <p:cNvPr id="33" name="Picture 32">
            <a:extLst>
              <a:ext uri="{FF2B5EF4-FFF2-40B4-BE49-F238E27FC236}">
                <a16:creationId xmlns:a16="http://schemas.microsoft.com/office/drawing/2014/main" id="{E2E4F683-4AA4-8FDB-6C25-8FB96964C3EA}"/>
              </a:ext>
            </a:extLst>
          </p:cNvPr>
          <p:cNvPicPr>
            <a:picLocks noChangeAspect="1"/>
          </p:cNvPicPr>
          <p:nvPr/>
        </p:nvPicPr>
        <p:blipFill>
          <a:blip r:embed="rId5"/>
          <a:stretch>
            <a:fillRect/>
          </a:stretch>
        </p:blipFill>
        <p:spPr>
          <a:xfrm>
            <a:off x="3049668" y="3178836"/>
            <a:ext cx="1908350" cy="1415222"/>
          </a:xfrm>
          <a:prstGeom prst="rect">
            <a:avLst/>
          </a:prstGeom>
        </p:spPr>
      </p:pic>
      <p:sp>
        <p:nvSpPr>
          <p:cNvPr id="3" name="TextBox 2">
            <a:extLst>
              <a:ext uri="{FF2B5EF4-FFF2-40B4-BE49-F238E27FC236}">
                <a16:creationId xmlns:a16="http://schemas.microsoft.com/office/drawing/2014/main" id="{202B9A80-9603-EBFD-15E8-4A6ADD99EBC5}"/>
              </a:ext>
            </a:extLst>
          </p:cNvPr>
          <p:cNvSpPr txBox="1"/>
          <p:nvPr/>
        </p:nvSpPr>
        <p:spPr>
          <a:xfrm>
            <a:off x="330994" y="3426618"/>
            <a:ext cx="3898106" cy="4924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400" dirty="0">
              <a:latin typeface="Calibri"/>
              <a:cs typeface="Calibri"/>
            </a:endParaRPr>
          </a:p>
          <a:p>
            <a:endParaRPr lang="en-GB" sz="1200" b="1" dirty="0">
              <a:latin typeface="Calibri"/>
              <a:cs typeface="Segoe UI"/>
            </a:endParaRPr>
          </a:p>
        </p:txBody>
      </p:sp>
      <p:graphicFrame>
        <p:nvGraphicFramePr>
          <p:cNvPr id="6" name="Table 5">
            <a:extLst>
              <a:ext uri="{FF2B5EF4-FFF2-40B4-BE49-F238E27FC236}">
                <a16:creationId xmlns:a16="http://schemas.microsoft.com/office/drawing/2014/main" id="{92FF7F5B-89B2-0739-640C-0A72A7476B2D}"/>
              </a:ext>
            </a:extLst>
          </p:cNvPr>
          <p:cNvGraphicFramePr>
            <a:graphicFrameLocks noGrp="1"/>
          </p:cNvGraphicFramePr>
          <p:nvPr>
            <p:extLst>
              <p:ext uri="{D42A27DB-BD31-4B8C-83A1-F6EECF244321}">
                <p14:modId xmlns:p14="http://schemas.microsoft.com/office/powerpoint/2010/main" val="1835024106"/>
              </p:ext>
            </p:extLst>
          </p:nvPr>
        </p:nvGraphicFramePr>
        <p:xfrm>
          <a:off x="277467" y="3222467"/>
          <a:ext cx="2703180" cy="3139440"/>
        </p:xfrm>
        <a:graphic>
          <a:graphicData uri="http://schemas.openxmlformats.org/drawingml/2006/table">
            <a:tbl>
              <a:tblPr firstRow="1" bandRow="1">
                <a:tableStyleId>{5940675A-B579-460E-94D1-54222C63F5DA}</a:tableStyleId>
              </a:tblPr>
              <a:tblGrid>
                <a:gridCol w="2703180">
                  <a:extLst>
                    <a:ext uri="{9D8B030D-6E8A-4147-A177-3AD203B41FA5}">
                      <a16:colId xmlns:a16="http://schemas.microsoft.com/office/drawing/2014/main" val="2743926362"/>
                    </a:ext>
                  </a:extLst>
                </a:gridCol>
              </a:tblGrid>
              <a:tr h="133350">
                <a:tc>
                  <a:txBody>
                    <a:bodyPr/>
                    <a:lstStyle/>
                    <a:p>
                      <a:pPr algn="l" fontAlgn="base"/>
                      <a:r>
                        <a:rPr lang="en-GB" sz="1400" b="1" dirty="0">
                          <a:solidFill>
                            <a:srgbClr val="7030A0"/>
                          </a:solidFill>
                          <a:effectLst/>
                          <a:latin typeface="Calibri"/>
                        </a:rPr>
                        <a:t>Prior Learning</a:t>
                      </a:r>
                      <a:r>
                        <a:rPr lang="en-GB" sz="1400" dirty="0">
                          <a:solidFill>
                            <a:srgbClr val="7030A0"/>
                          </a:solidFill>
                          <a:effectLst/>
                          <a:latin typeface="Calibri"/>
                        </a:rPr>
                        <a:t>​​</a:t>
                      </a:r>
                    </a:p>
                  </a:txBody>
                  <a:tcPr/>
                </a:tc>
                <a:extLst>
                  <a:ext uri="{0D108BD9-81ED-4DB2-BD59-A6C34878D82A}">
                    <a16:rowId xmlns:a16="http://schemas.microsoft.com/office/drawing/2014/main" val="661008342"/>
                  </a:ext>
                </a:extLst>
              </a:tr>
              <a:tr h="1066800">
                <a:tc>
                  <a:txBody>
                    <a:bodyPr/>
                    <a:lstStyle/>
                    <a:p>
                      <a:pPr marL="0" marR="0" lvl="0" indent="0" algn="l">
                        <a:lnSpc>
                          <a:spcPct val="100000"/>
                        </a:lnSpc>
                        <a:spcBef>
                          <a:spcPts val="0"/>
                        </a:spcBef>
                        <a:spcAft>
                          <a:spcPts val="0"/>
                        </a:spcAft>
                        <a:buNone/>
                      </a:pPr>
                      <a:endParaRPr lang="en-GB" sz="1200" b="1" u="none" strike="noStrike" noProof="0" dirty="0">
                        <a:solidFill>
                          <a:schemeClr val="tx1"/>
                        </a:solidFill>
                        <a:effectLst/>
                        <a:latin typeface="Calibri"/>
                      </a:endParaRPr>
                    </a:p>
                    <a:p>
                      <a:pPr marL="0" marR="0" lvl="0" indent="0" algn="l">
                        <a:lnSpc>
                          <a:spcPct val="100000"/>
                        </a:lnSpc>
                        <a:spcBef>
                          <a:spcPts val="0"/>
                        </a:spcBef>
                        <a:spcAft>
                          <a:spcPts val="0"/>
                        </a:spcAft>
                        <a:buNone/>
                      </a:pPr>
                      <a:r>
                        <a:rPr lang="en-GB" sz="1200" b="1" u="none" strike="noStrike" noProof="0" dirty="0">
                          <a:solidFill>
                            <a:srgbClr val="7030A0"/>
                          </a:solidFill>
                          <a:effectLst/>
                          <a:latin typeface="Calibri"/>
                        </a:rPr>
                        <a:t>Year 2:</a:t>
                      </a:r>
                      <a:r>
                        <a:rPr lang="en-GB" sz="1200" u="none" strike="noStrike" noProof="0" dirty="0">
                          <a:effectLst/>
                          <a:latin typeface="Calibri"/>
                        </a:rPr>
                        <a:t>  Children are taught that a habitat is a place that an animal lives. It provides the animal with food, water and shelter.</a:t>
                      </a:r>
                      <a:r>
                        <a:rPr lang="en-US" sz="1200" u="none" strike="noStrike" noProof="0" dirty="0">
                          <a:effectLst/>
                          <a:latin typeface="Calibri"/>
                        </a:rPr>
                        <a:t> </a:t>
                      </a:r>
                      <a:r>
                        <a:rPr lang="en-GB" sz="1200" u="none" strike="noStrike" noProof="0" dirty="0">
                          <a:effectLst/>
                          <a:latin typeface="Calibri"/>
                        </a:rPr>
                        <a:t>There are many different sorts of habitats around the world from forests, grasslands, mountains and deserts. </a:t>
                      </a:r>
                      <a:r>
                        <a:rPr lang="en-US" sz="1200" b="0" i="0" u="none" strike="noStrike" noProof="0" dirty="0">
                          <a:solidFill>
                            <a:srgbClr val="000000"/>
                          </a:solidFill>
                          <a:effectLst/>
                          <a:latin typeface="Calibri"/>
                        </a:rPr>
                        <a:t>Some animals are specifically identified and discussed such as; a</a:t>
                      </a:r>
                      <a:r>
                        <a:rPr lang="en-GB" sz="1200" b="0" i="0" u="none" strike="noStrike" noProof="0" dirty="0">
                          <a:solidFill>
                            <a:srgbClr val="000000"/>
                          </a:solidFill>
                          <a:effectLst/>
                          <a:latin typeface="Calibri"/>
                        </a:rPr>
                        <a:t> polar bear lives in an arctic habitat because it has thick fur to keep warm. </a:t>
                      </a:r>
                      <a:r>
                        <a:rPr lang="en-US" sz="1200" u="none" strike="noStrike" noProof="0" dirty="0">
                          <a:effectLst/>
                          <a:latin typeface="Calibri"/>
                        </a:rPr>
                        <a:t> The idea that s</a:t>
                      </a:r>
                      <a:r>
                        <a:rPr lang="en-GB" sz="1200" u="none" strike="noStrike" noProof="0" err="1">
                          <a:effectLst/>
                          <a:latin typeface="Calibri"/>
                        </a:rPr>
                        <a:t>ome</a:t>
                      </a:r>
                      <a:r>
                        <a:rPr lang="en-GB" sz="1200" u="none" strike="noStrike" noProof="0" dirty="0">
                          <a:effectLst/>
                          <a:latin typeface="Calibri"/>
                        </a:rPr>
                        <a:t> things are alive, some things are dead and somethings have never been alive is investigated.</a:t>
                      </a:r>
                    </a:p>
                  </a:txBody>
                  <a:tcPr/>
                </a:tc>
                <a:extLst>
                  <a:ext uri="{0D108BD9-81ED-4DB2-BD59-A6C34878D82A}">
                    <a16:rowId xmlns:a16="http://schemas.microsoft.com/office/drawing/2014/main" val="114914800"/>
                  </a:ext>
                </a:extLst>
              </a:tr>
            </a:tbl>
          </a:graphicData>
        </a:graphic>
      </p:graphicFrame>
      <p:pic>
        <p:nvPicPr>
          <p:cNvPr id="2" name="Picture 4" descr="A dolphin swimming under water with plastic bags&#10;&#10;Description automatically generated">
            <a:extLst>
              <a:ext uri="{FF2B5EF4-FFF2-40B4-BE49-F238E27FC236}">
                <a16:creationId xmlns:a16="http://schemas.microsoft.com/office/drawing/2014/main" id="{2EA62281-C43C-8FE4-97C4-BAA1A2CD776D}"/>
              </a:ext>
            </a:extLst>
          </p:cNvPr>
          <p:cNvPicPr>
            <a:picLocks noChangeAspect="1"/>
          </p:cNvPicPr>
          <p:nvPr/>
        </p:nvPicPr>
        <p:blipFill>
          <a:blip r:embed="rId6"/>
          <a:stretch>
            <a:fillRect/>
          </a:stretch>
        </p:blipFill>
        <p:spPr>
          <a:xfrm>
            <a:off x="3244850" y="4649995"/>
            <a:ext cx="1362213" cy="2141054"/>
          </a:xfrm>
          <a:prstGeom prst="rect">
            <a:avLst/>
          </a:prstGeom>
        </p:spPr>
      </p:pic>
    </p:spTree>
    <p:extLst>
      <p:ext uri="{BB962C8B-B14F-4D97-AF65-F5344CB8AC3E}">
        <p14:creationId xmlns:p14="http://schemas.microsoft.com/office/powerpoint/2010/main" val="3944199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F0AADD74-55A3-832C-52EC-B620A54C745A}"/>
              </a:ext>
            </a:extLst>
          </p:cNvPr>
          <p:cNvSpPr txBox="1">
            <a:spLocks noGrp="1"/>
          </p:cNvSpPr>
          <p:nvPr>
            <p:ph type="title"/>
          </p:nvPr>
        </p:nvSpPr>
        <p:spPr>
          <a:xfrm>
            <a:off x="-1904724" y="-4141"/>
            <a:ext cx="8596312" cy="132080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1B0ED334-3B71-8E0B-EC20-B9F16DE5DE05}"/>
              </a:ext>
            </a:extLst>
          </p:cNvPr>
          <p:cNvGraphicFramePr>
            <a:graphicFrameLocks noGrp="1"/>
          </p:cNvGraphicFramePr>
          <p:nvPr>
            <p:extLst>
              <p:ext uri="{D42A27DB-BD31-4B8C-83A1-F6EECF244321}">
                <p14:modId xmlns:p14="http://schemas.microsoft.com/office/powerpoint/2010/main" val="3182390659"/>
              </p:ext>
            </p:extLst>
          </p:nvPr>
        </p:nvGraphicFramePr>
        <p:xfrm>
          <a:off x="3036956" y="651565"/>
          <a:ext cx="6400813" cy="905320"/>
        </p:xfrm>
        <a:graphic>
          <a:graphicData uri="http://schemas.openxmlformats.org/drawingml/2006/table">
            <a:tbl>
              <a:tblPr firstRow="1" firstCol="1" bandRow="1"/>
              <a:tblGrid>
                <a:gridCol w="1424642">
                  <a:extLst>
                    <a:ext uri="{9D8B030D-6E8A-4147-A177-3AD203B41FA5}">
                      <a16:colId xmlns:a16="http://schemas.microsoft.com/office/drawing/2014/main" val="1999677362"/>
                    </a:ext>
                  </a:extLst>
                </a:gridCol>
                <a:gridCol w="1538583">
                  <a:extLst>
                    <a:ext uri="{9D8B030D-6E8A-4147-A177-3AD203B41FA5}">
                      <a16:colId xmlns:a16="http://schemas.microsoft.com/office/drawing/2014/main" val="191141342"/>
                    </a:ext>
                  </a:extLst>
                </a:gridCol>
                <a:gridCol w="1170408">
                  <a:extLst>
                    <a:ext uri="{9D8B030D-6E8A-4147-A177-3AD203B41FA5}">
                      <a16:colId xmlns:a16="http://schemas.microsoft.com/office/drawing/2014/main" val="3313019906"/>
                    </a:ext>
                  </a:extLst>
                </a:gridCol>
                <a:gridCol w="2267180">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Year group</a:t>
                      </a: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4</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Term</a:t>
                      </a: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Summer 1</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Subject: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Science</a:t>
                      </a:r>
                      <a:r>
                        <a:rPr lang="en-GB"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a:lnSpc>
                          <a:spcPct val="107000"/>
                        </a:lnSpc>
                        <a:spcAft>
                          <a:spcPts val="800"/>
                        </a:spcAft>
                      </a:pPr>
                      <a:r>
                        <a:rPr lang="en-GB" sz="1800" b="1" u="sng"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Topic:</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Animals, including humans </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561031030"/>
                  </a:ext>
                </a:extLst>
              </a:tr>
            </a:tbl>
          </a:graphicData>
        </a:graphic>
      </p:graphicFrame>
      <p:graphicFrame>
        <p:nvGraphicFramePr>
          <p:cNvPr id="6" name="Table 5">
            <a:extLst>
              <a:ext uri="{FF2B5EF4-FFF2-40B4-BE49-F238E27FC236}">
                <a16:creationId xmlns:a16="http://schemas.microsoft.com/office/drawing/2014/main" id="{034DE6AB-9863-A081-4368-FAC3B1D70794}"/>
              </a:ext>
            </a:extLst>
          </p:cNvPr>
          <p:cNvGraphicFramePr>
            <a:graphicFrameLocks noGrp="1"/>
          </p:cNvGraphicFramePr>
          <p:nvPr>
            <p:extLst>
              <p:ext uri="{D42A27DB-BD31-4B8C-83A1-F6EECF244321}">
                <p14:modId xmlns:p14="http://schemas.microsoft.com/office/powerpoint/2010/main" val="1857063752"/>
              </p:ext>
            </p:extLst>
          </p:nvPr>
        </p:nvGraphicFramePr>
        <p:xfrm>
          <a:off x="4122668" y="4803223"/>
          <a:ext cx="6937709" cy="2002101"/>
        </p:xfrm>
        <a:graphic>
          <a:graphicData uri="http://schemas.openxmlformats.org/drawingml/2006/table">
            <a:tbl>
              <a:tblPr firstRow="1" firstCol="1" bandRow="1"/>
              <a:tblGrid>
                <a:gridCol w="6937709">
                  <a:extLst>
                    <a:ext uri="{9D8B030D-6E8A-4147-A177-3AD203B41FA5}">
                      <a16:colId xmlns:a16="http://schemas.microsoft.com/office/drawing/2014/main" val="1733099692"/>
                    </a:ext>
                  </a:extLst>
                </a:gridCol>
              </a:tblGrid>
              <a:tr h="184864">
                <a:tc>
                  <a:txBody>
                    <a:bodyPr/>
                    <a:lstStyle/>
                    <a:p>
                      <a:pPr marL="0" indent="0">
                        <a:lnSpc>
                          <a:spcPct val="107000"/>
                        </a:lnSpc>
                        <a:spcAft>
                          <a:spcPts val="800"/>
                        </a:spcAft>
                        <a:buNone/>
                      </a:pPr>
                      <a:r>
                        <a:rPr lang="en-GB" sz="1200" b="1" dirty="0">
                          <a:solidFill>
                            <a:srgbClr val="7030A0"/>
                          </a:solidFill>
                          <a:effectLst/>
                          <a:latin typeface="Calibri"/>
                          <a:ea typeface="Calibri" panose="020F0502020204030204" pitchFamily="34" charset="0"/>
                          <a:cs typeface="Times New Roman"/>
                        </a:rPr>
                        <a:t>Key vocabulary and definitions:</a:t>
                      </a:r>
                      <a:endParaRPr lang="en-GB" sz="12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5714983"/>
                  </a:ext>
                </a:extLst>
              </a:tr>
              <a:tr h="1815030">
                <a:tc>
                  <a:txBody>
                    <a:bodyPr/>
                    <a:lstStyle/>
                    <a:p>
                      <a:pPr marL="171450" lvl="0" indent="-171450">
                        <a:lnSpc>
                          <a:spcPct val="107000"/>
                        </a:lnSpc>
                        <a:spcAft>
                          <a:spcPts val="800"/>
                        </a:spcAft>
                        <a:buFont typeface="Arial"/>
                        <a:buChar char="•"/>
                      </a:pPr>
                      <a:r>
                        <a:rPr lang="en-US" sz="1200" b="1" i="0" dirty="0">
                          <a:solidFill>
                            <a:srgbClr val="000000"/>
                          </a:solidFill>
                          <a:effectLst/>
                          <a:latin typeface="Calibri"/>
                        </a:rPr>
                        <a:t>Small intestine </a:t>
                      </a:r>
                      <a:r>
                        <a:rPr lang="en-US" sz="1200" b="0" i="0" dirty="0">
                          <a:solidFill>
                            <a:srgbClr val="000000"/>
                          </a:solidFill>
                          <a:effectLst/>
                          <a:latin typeface="Calibri"/>
                        </a:rPr>
                        <a:t>- The small intestine (small bowel) lies between the stomach and the large intestine (large bowel).  </a:t>
                      </a:r>
                      <a:endParaRPr lang="en-GB" sz="1200" b="1" dirty="0">
                        <a:effectLst/>
                        <a:latin typeface="Calibri"/>
                        <a:cs typeface="Times New Roman"/>
                      </a:endParaRPr>
                    </a:p>
                    <a:p>
                      <a:pPr algn="l" rtl="0" fontAlgn="base">
                        <a:buFont typeface="Arial" panose="020B0604020202020204" pitchFamily="34" charset="0"/>
                        <a:buChar char="•"/>
                      </a:pPr>
                      <a:r>
                        <a:rPr lang="en-US" sz="1200" b="1" i="0" dirty="0">
                          <a:solidFill>
                            <a:srgbClr val="000000"/>
                          </a:solidFill>
                          <a:effectLst/>
                          <a:latin typeface="Calibri"/>
                        </a:rPr>
                        <a:t> Large intestine </a:t>
                      </a:r>
                      <a:r>
                        <a:rPr lang="en-US" sz="1200" b="0" i="0" dirty="0">
                          <a:solidFill>
                            <a:srgbClr val="000000"/>
                          </a:solidFill>
                          <a:effectLst/>
                          <a:latin typeface="Calibri"/>
                        </a:rPr>
                        <a:t>- The long, tube-like organ that is connected to the small intestine at one end and the anus at the other.  </a:t>
                      </a:r>
                    </a:p>
                    <a:p>
                      <a:pPr algn="l" rtl="0" fontAlgn="base">
                        <a:buFont typeface="Arial" panose="020B0604020202020204" pitchFamily="34" charset="0"/>
                        <a:buChar char="•"/>
                      </a:pPr>
                      <a:r>
                        <a:rPr lang="en-US" sz="1200" b="1" i="0" dirty="0" err="1">
                          <a:solidFill>
                            <a:srgbClr val="000000"/>
                          </a:solidFill>
                          <a:effectLst/>
                          <a:latin typeface="Calibri"/>
                        </a:rPr>
                        <a:t>Oesophagus</a:t>
                      </a:r>
                      <a:r>
                        <a:rPr lang="en-US" sz="1200" b="0" i="0" dirty="0">
                          <a:solidFill>
                            <a:srgbClr val="000000"/>
                          </a:solidFill>
                          <a:effectLst/>
                          <a:latin typeface="Calibri"/>
                        </a:rPr>
                        <a:t> - The </a:t>
                      </a:r>
                      <a:r>
                        <a:rPr lang="en-US" sz="1200" b="0" i="0" dirty="0" err="1">
                          <a:solidFill>
                            <a:srgbClr val="000000"/>
                          </a:solidFill>
                          <a:effectLst/>
                          <a:latin typeface="Calibri"/>
                        </a:rPr>
                        <a:t>oesophagus</a:t>
                      </a:r>
                      <a:r>
                        <a:rPr lang="en-US" sz="1200" b="0" i="0" dirty="0">
                          <a:solidFill>
                            <a:srgbClr val="000000"/>
                          </a:solidFill>
                          <a:effectLst/>
                          <a:latin typeface="Calibri"/>
                        </a:rPr>
                        <a:t> is the long tube that carries food from the throat to the stomach. </a:t>
                      </a:r>
                    </a:p>
                    <a:p>
                      <a:pPr lvl="0" algn="l">
                        <a:buFont typeface="Arial" panose="020B0604020202020204" pitchFamily="34" charset="0"/>
                        <a:buChar char="•"/>
                      </a:pPr>
                      <a:r>
                        <a:rPr lang="en-US" sz="1200" b="1" i="0" dirty="0">
                          <a:solidFill>
                            <a:srgbClr val="000000"/>
                          </a:solidFill>
                          <a:effectLst/>
                          <a:latin typeface="Calibri"/>
                        </a:rPr>
                        <a:t>Producers</a:t>
                      </a:r>
                      <a:r>
                        <a:rPr lang="en-US" sz="1200" b="0" i="0" dirty="0">
                          <a:solidFill>
                            <a:srgbClr val="000000"/>
                          </a:solidFill>
                          <a:effectLst/>
                          <a:latin typeface="Calibri"/>
                        </a:rPr>
                        <a:t> - plants make their own food through photosynthesis </a:t>
                      </a:r>
                    </a:p>
                    <a:p>
                      <a:pPr lvl="0" algn="l">
                        <a:buFont typeface="Arial" panose="020B0604020202020204" pitchFamily="34" charset="0"/>
                        <a:buChar char="•"/>
                      </a:pPr>
                      <a:r>
                        <a:rPr lang="en-US" sz="1200" b="1" i="0" dirty="0">
                          <a:solidFill>
                            <a:srgbClr val="000000"/>
                          </a:solidFill>
                          <a:effectLst/>
                          <a:latin typeface="Calibri"/>
                        </a:rPr>
                        <a:t>Predators</a:t>
                      </a:r>
                      <a:r>
                        <a:rPr lang="en-US" sz="1200" b="0" i="0" dirty="0">
                          <a:solidFill>
                            <a:srgbClr val="000000"/>
                          </a:solidFill>
                          <a:effectLst/>
                          <a:latin typeface="Calibri"/>
                        </a:rPr>
                        <a:t>- are carnivores, which means their diet consists of meat.</a:t>
                      </a:r>
                    </a:p>
                    <a:p>
                      <a:pPr lvl="0" algn="l">
                        <a:buFont typeface="Arial" panose="020B0604020202020204" pitchFamily="34" charset="0"/>
                        <a:buChar char="•"/>
                      </a:pPr>
                      <a:r>
                        <a:rPr lang="en-US" sz="1200" b="1" i="0" dirty="0">
                          <a:solidFill>
                            <a:srgbClr val="000000"/>
                          </a:solidFill>
                          <a:effectLst/>
                          <a:latin typeface="Calibri"/>
                        </a:rPr>
                        <a:t>Prey</a:t>
                      </a:r>
                      <a:r>
                        <a:rPr lang="en-US" sz="1200" b="0" i="0" dirty="0">
                          <a:solidFill>
                            <a:srgbClr val="000000"/>
                          </a:solidFill>
                          <a:effectLst/>
                          <a:latin typeface="Calibri"/>
                        </a:rPr>
                        <a:t>-animals that are killed and eaten by other animals.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1947113"/>
                  </a:ext>
                </a:extLst>
              </a:tr>
            </a:tbl>
          </a:graphicData>
        </a:graphic>
      </p:graphicFrame>
      <p:graphicFrame>
        <p:nvGraphicFramePr>
          <p:cNvPr id="7" name="Table 6">
            <a:extLst>
              <a:ext uri="{FF2B5EF4-FFF2-40B4-BE49-F238E27FC236}">
                <a16:creationId xmlns:a16="http://schemas.microsoft.com/office/drawing/2014/main" id="{4B1AF56F-C0E7-2576-9699-BDA36CC3ECEC}"/>
              </a:ext>
            </a:extLst>
          </p:cNvPr>
          <p:cNvGraphicFramePr>
            <a:graphicFrameLocks noGrp="1"/>
          </p:cNvGraphicFramePr>
          <p:nvPr>
            <p:extLst>
              <p:ext uri="{D42A27DB-BD31-4B8C-83A1-F6EECF244321}">
                <p14:modId xmlns:p14="http://schemas.microsoft.com/office/powerpoint/2010/main" val="2003844719"/>
              </p:ext>
            </p:extLst>
          </p:nvPr>
        </p:nvGraphicFramePr>
        <p:xfrm>
          <a:off x="5643217" y="1800087"/>
          <a:ext cx="6265694" cy="2960751"/>
        </p:xfrm>
        <a:graphic>
          <a:graphicData uri="http://schemas.openxmlformats.org/drawingml/2006/table">
            <a:tbl>
              <a:tblPr firstRow="1" firstCol="1" bandRow="1"/>
              <a:tblGrid>
                <a:gridCol w="6265694">
                  <a:extLst>
                    <a:ext uri="{9D8B030D-6E8A-4147-A177-3AD203B41FA5}">
                      <a16:colId xmlns:a16="http://schemas.microsoft.com/office/drawing/2014/main" val="1239851371"/>
                    </a:ext>
                  </a:extLst>
                </a:gridCol>
              </a:tblGrid>
              <a:tr h="152771">
                <a:tc>
                  <a:txBody>
                    <a:bodyPr/>
                    <a:lstStyle/>
                    <a:p>
                      <a:pPr>
                        <a:lnSpc>
                          <a:spcPct val="107000"/>
                        </a:lnSpc>
                        <a:spcAft>
                          <a:spcPts val="800"/>
                        </a:spcAft>
                      </a:pPr>
                      <a:r>
                        <a:rPr lang="en-GB" sz="1200" b="1" dirty="0">
                          <a:solidFill>
                            <a:srgbClr val="7030A0"/>
                          </a:solidFill>
                          <a:effectLst/>
                          <a:latin typeface="Calibri"/>
                          <a:ea typeface="Calibri" panose="020F0502020204030204" pitchFamily="34" charset="0"/>
                          <a:cs typeface="Times New Roman"/>
                        </a:rPr>
                        <a:t>Substantive knowledge:</a:t>
                      </a:r>
                      <a:endParaRPr lang="en-GB" sz="12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6300624"/>
                  </a:ext>
                </a:extLst>
              </a:tr>
              <a:tr h="2433429">
                <a:tc>
                  <a:txBody>
                    <a:bodyPr/>
                    <a:lstStyle/>
                    <a:p>
                      <a:pPr algn="l" rtl="0" fontAlgn="base">
                        <a:buFont typeface="Arial" panose="020B0604020202020204" pitchFamily="34" charset="0"/>
                        <a:buChar char="•"/>
                      </a:pPr>
                      <a:r>
                        <a:rPr lang="en-US" sz="1400" b="0" i="0" dirty="0">
                          <a:solidFill>
                            <a:srgbClr val="111111"/>
                          </a:solidFill>
                          <a:effectLst/>
                          <a:latin typeface="Calibri"/>
                          <a:cs typeface="Calibri"/>
                        </a:rPr>
                        <a:t>The main organs that make up the digestive system (in order of their function) are the mouth, esophagus, stomach, small intestine, large intestine, rectum and anus.</a:t>
                      </a:r>
                    </a:p>
                    <a:p>
                      <a:pPr algn="l" rtl="0" fontAlgn="base">
                        <a:buFont typeface="Arial" panose="020B0604020202020204" pitchFamily="34" charset="0"/>
                        <a:buChar char="•"/>
                      </a:pPr>
                      <a:r>
                        <a:rPr lang="en-US" sz="1400" b="0" i="0" dirty="0">
                          <a:solidFill>
                            <a:srgbClr val="111111"/>
                          </a:solidFill>
                          <a:effectLst/>
                          <a:latin typeface="Calibri"/>
                          <a:cs typeface="Calibri"/>
                        </a:rPr>
                        <a:t>The digestive system breaks down food into tiny particles which are absorbed into the blood.</a:t>
                      </a:r>
                      <a:endParaRPr lang="en-US" sz="1400" b="0" i="0">
                        <a:solidFill>
                          <a:srgbClr val="000000"/>
                        </a:solidFill>
                        <a:effectLst/>
                        <a:latin typeface="Calibri"/>
                        <a:cs typeface="Calibri"/>
                      </a:endParaRPr>
                    </a:p>
                    <a:p>
                      <a:pPr algn="l" rtl="0" fontAlgn="base">
                        <a:buFont typeface="Arial" panose="020B0604020202020204" pitchFamily="34" charset="0"/>
                        <a:buChar char="•"/>
                      </a:pPr>
                      <a:r>
                        <a:rPr lang="en-US" sz="1400" b="0" i="0" dirty="0">
                          <a:solidFill>
                            <a:srgbClr val="000000"/>
                          </a:solidFill>
                          <a:effectLst/>
                          <a:latin typeface="Calibri"/>
                        </a:rPr>
                        <a:t>The different types of teeth include molars, incisors and canines </a:t>
                      </a:r>
                    </a:p>
                    <a:p>
                      <a:pPr algn="l" rtl="0" fontAlgn="base">
                        <a:buFont typeface="Arial" panose="020B0604020202020204" pitchFamily="34" charset="0"/>
                        <a:buChar char="•"/>
                      </a:pPr>
                      <a:r>
                        <a:rPr lang="en-US" sz="1400" b="0" i="0" dirty="0">
                          <a:solidFill>
                            <a:srgbClr val="000000"/>
                          </a:solidFill>
                          <a:effectLst/>
                          <a:latin typeface="Calibri"/>
                        </a:rPr>
                        <a:t>Teeth have three main functions of breaking down food, enabling us to pronounce words and shaping the face.</a:t>
                      </a:r>
                    </a:p>
                    <a:p>
                      <a:pPr algn="l" rtl="0" fontAlgn="base">
                        <a:buFont typeface="Arial" panose="020B0604020202020204" pitchFamily="34" charset="0"/>
                        <a:buChar char="•"/>
                      </a:pPr>
                      <a:r>
                        <a:rPr lang="en-US" sz="1400" b="0" i="0" dirty="0">
                          <a:solidFill>
                            <a:srgbClr val="000000"/>
                          </a:solidFill>
                          <a:effectLst/>
                          <a:latin typeface="Calibri"/>
                        </a:rPr>
                        <a:t>Sugary foods and drinks cause the most damage to teeth.</a:t>
                      </a:r>
                    </a:p>
                    <a:p>
                      <a:pPr algn="l" rtl="0" fontAlgn="base">
                        <a:buFont typeface="Arial" panose="020B0604020202020204" pitchFamily="34" charset="0"/>
                        <a:buChar char="•"/>
                      </a:pPr>
                      <a:r>
                        <a:rPr lang="en-US" sz="1400" b="0" i="0" dirty="0">
                          <a:solidFill>
                            <a:srgbClr val="000000"/>
                          </a:solidFill>
                          <a:effectLst/>
                          <a:latin typeface="Calibri"/>
                        </a:rPr>
                        <a:t>Carnivores – eat meat and have long pointed canines, sharp incisors and very few molars at the back. Herbivores – eat plants and have sharp incisors and wider flatter molars. They do not have any canines.</a:t>
                      </a:r>
                    </a:p>
                    <a:p>
                      <a:pPr algn="l" rtl="0" fontAlgn="base">
                        <a:buFont typeface="Arial" panose="020B0604020202020204" pitchFamily="34" charset="0"/>
                        <a:buChar char="•"/>
                      </a:pPr>
                      <a:r>
                        <a:rPr lang="en-US" sz="1400" b="0" i="0" dirty="0">
                          <a:solidFill>
                            <a:srgbClr val="000000"/>
                          </a:solidFill>
                          <a:effectLst/>
                          <a:latin typeface="Calibri"/>
                        </a:rPr>
                        <a:t>Plants that produce the energy are eaten by herbivores. Carnivores eat the herbivores. Energy is transferred from one to the other.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6044173"/>
                  </a:ext>
                </a:extLst>
              </a:tr>
            </a:tbl>
          </a:graphicData>
        </a:graphic>
      </p:graphicFrame>
      <p:pic>
        <p:nvPicPr>
          <p:cNvPr id="2" name="Picture 2" descr="Diagram&#10;&#10;Description automatically generated">
            <a:extLst>
              <a:ext uri="{FF2B5EF4-FFF2-40B4-BE49-F238E27FC236}">
                <a16:creationId xmlns:a16="http://schemas.microsoft.com/office/drawing/2014/main" id="{6AB5174F-ACF0-0949-5853-CCEBCB272AD4}"/>
              </a:ext>
            </a:extLst>
          </p:cNvPr>
          <p:cNvPicPr>
            <a:picLocks noChangeAspect="1"/>
          </p:cNvPicPr>
          <p:nvPr/>
        </p:nvPicPr>
        <p:blipFill>
          <a:blip r:embed="rId2"/>
          <a:stretch>
            <a:fillRect/>
          </a:stretch>
        </p:blipFill>
        <p:spPr>
          <a:xfrm>
            <a:off x="9501395" y="93997"/>
            <a:ext cx="2389809" cy="1777747"/>
          </a:xfrm>
          <a:prstGeom prst="rect">
            <a:avLst/>
          </a:prstGeom>
        </p:spPr>
      </p:pic>
      <p:pic>
        <p:nvPicPr>
          <p:cNvPr id="3" name="Picture 7" descr="Diagram&#10;&#10;Description automatically generated">
            <a:extLst>
              <a:ext uri="{FF2B5EF4-FFF2-40B4-BE49-F238E27FC236}">
                <a16:creationId xmlns:a16="http://schemas.microsoft.com/office/drawing/2014/main" id="{60001F78-637A-A559-BA71-DA2C685F260B}"/>
              </a:ext>
            </a:extLst>
          </p:cNvPr>
          <p:cNvPicPr>
            <a:picLocks noChangeAspect="1"/>
          </p:cNvPicPr>
          <p:nvPr/>
        </p:nvPicPr>
        <p:blipFill>
          <a:blip r:embed="rId3"/>
          <a:stretch>
            <a:fillRect/>
          </a:stretch>
        </p:blipFill>
        <p:spPr>
          <a:xfrm>
            <a:off x="3100317" y="1603965"/>
            <a:ext cx="1671983" cy="1371317"/>
          </a:xfrm>
          <a:prstGeom prst="rect">
            <a:avLst/>
          </a:prstGeom>
        </p:spPr>
      </p:pic>
      <p:pic>
        <p:nvPicPr>
          <p:cNvPr id="8" name="Picture 8" descr="Diagram&#10;&#10;Description automatically generated">
            <a:extLst>
              <a:ext uri="{FF2B5EF4-FFF2-40B4-BE49-F238E27FC236}">
                <a16:creationId xmlns:a16="http://schemas.microsoft.com/office/drawing/2014/main" id="{16FC0041-1518-FDC4-2D2C-23AF19C6AFB7}"/>
              </a:ext>
            </a:extLst>
          </p:cNvPr>
          <p:cNvPicPr>
            <a:picLocks noChangeAspect="1"/>
          </p:cNvPicPr>
          <p:nvPr/>
        </p:nvPicPr>
        <p:blipFill>
          <a:blip r:embed="rId4"/>
          <a:stretch>
            <a:fillRect/>
          </a:stretch>
        </p:blipFill>
        <p:spPr>
          <a:xfrm>
            <a:off x="3097213" y="2973630"/>
            <a:ext cx="2547524" cy="1794393"/>
          </a:xfrm>
          <a:prstGeom prst="rect">
            <a:avLst/>
          </a:prstGeom>
        </p:spPr>
      </p:pic>
      <p:graphicFrame>
        <p:nvGraphicFramePr>
          <p:cNvPr id="10" name="Table 9">
            <a:extLst>
              <a:ext uri="{FF2B5EF4-FFF2-40B4-BE49-F238E27FC236}">
                <a16:creationId xmlns:a16="http://schemas.microsoft.com/office/drawing/2014/main" id="{3FA1D54C-966E-A91F-97EC-F1E118C67D4F}"/>
              </a:ext>
            </a:extLst>
          </p:cNvPr>
          <p:cNvGraphicFramePr>
            <a:graphicFrameLocks noGrp="1"/>
          </p:cNvGraphicFramePr>
          <p:nvPr>
            <p:extLst>
              <p:ext uri="{D42A27DB-BD31-4B8C-83A1-F6EECF244321}">
                <p14:modId xmlns:p14="http://schemas.microsoft.com/office/powerpoint/2010/main" val="4267820634"/>
              </p:ext>
            </p:extLst>
          </p:nvPr>
        </p:nvGraphicFramePr>
        <p:xfrm>
          <a:off x="281609" y="650875"/>
          <a:ext cx="2656345" cy="6233160"/>
        </p:xfrm>
        <a:graphic>
          <a:graphicData uri="http://schemas.openxmlformats.org/drawingml/2006/table">
            <a:tbl>
              <a:tblPr firstRow="1" bandRow="1">
                <a:tableStyleId>{5940675A-B579-460E-94D1-54222C63F5DA}</a:tableStyleId>
              </a:tblPr>
              <a:tblGrid>
                <a:gridCol w="2656345">
                  <a:extLst>
                    <a:ext uri="{9D8B030D-6E8A-4147-A177-3AD203B41FA5}">
                      <a16:colId xmlns:a16="http://schemas.microsoft.com/office/drawing/2014/main" val="555276313"/>
                    </a:ext>
                  </a:extLst>
                </a:gridCol>
              </a:tblGrid>
              <a:tr h="0">
                <a:tc>
                  <a:txBody>
                    <a:bodyPr/>
                    <a:lstStyle/>
                    <a:p>
                      <a:pPr rtl="0" fontAlgn="base"/>
                      <a:r>
                        <a:rPr lang="en-GB" sz="1200" b="1" dirty="0">
                          <a:solidFill>
                            <a:srgbClr val="7030A0"/>
                          </a:solidFill>
                          <a:effectLst/>
                        </a:rPr>
                        <a:t>Prior Learning​​</a:t>
                      </a:r>
                    </a:p>
                  </a:txBody>
                  <a:tcPr/>
                </a:tc>
                <a:extLst>
                  <a:ext uri="{0D108BD9-81ED-4DB2-BD59-A6C34878D82A}">
                    <a16:rowId xmlns:a16="http://schemas.microsoft.com/office/drawing/2014/main" val="452174614"/>
                  </a:ext>
                </a:extLst>
              </a:tr>
              <a:tr h="4505739">
                <a:tc>
                  <a:txBody>
                    <a:bodyPr/>
                    <a:lstStyle/>
                    <a:p>
                      <a:pPr rtl="0" fontAlgn="base"/>
                      <a:r>
                        <a:rPr lang="en-GB" sz="1100" b="1" dirty="0">
                          <a:solidFill>
                            <a:srgbClr val="7030A0"/>
                          </a:solidFill>
                          <a:effectLst/>
                          <a:latin typeface="Calibri"/>
                        </a:rPr>
                        <a:t>EYFS:</a:t>
                      </a:r>
                      <a:r>
                        <a:rPr lang="en-GB" sz="1100" dirty="0">
                          <a:effectLst/>
                          <a:latin typeface="Calibri"/>
                        </a:rPr>
                        <a:t> The five senses are sight, touch, taste, smell, hearing (supporting the use of the FANTASTICS)​​</a:t>
                      </a:r>
                    </a:p>
                    <a:p>
                      <a:pPr rtl="0" fontAlgn="base"/>
                      <a:r>
                        <a:rPr lang="en-GB" sz="1100" dirty="0">
                          <a:effectLst/>
                          <a:latin typeface="Calibri"/>
                        </a:rPr>
                        <a:t>​​</a:t>
                      </a:r>
                    </a:p>
                    <a:p>
                      <a:pPr rtl="0" fontAlgn="base"/>
                      <a:r>
                        <a:rPr lang="en-GB" sz="1100" b="1" dirty="0">
                          <a:solidFill>
                            <a:srgbClr val="7030A0"/>
                          </a:solidFill>
                          <a:effectLst/>
                          <a:latin typeface="Calibri"/>
                        </a:rPr>
                        <a:t>Year 1</a:t>
                      </a:r>
                      <a:r>
                        <a:rPr lang="en-GB" sz="1100" dirty="0">
                          <a:solidFill>
                            <a:srgbClr val="7030A0"/>
                          </a:solidFill>
                          <a:effectLst/>
                          <a:latin typeface="Calibri"/>
                        </a:rPr>
                        <a:t>:</a:t>
                      </a:r>
                      <a:r>
                        <a:rPr lang="en-GB" sz="1100" dirty="0">
                          <a:effectLst/>
                          <a:latin typeface="Calibri"/>
                        </a:rPr>
                        <a:t> Humans are mammals and have 2 hands to touch, two ears to hear, one nose to smell, two eyes to see and a tongue to taste.  A person has a head, nose, ears, neck, shoulders, arms, elbows and wrists, hand back, chest, hip and legs, knee, ankles, feet. Humans need a healthy diet to grow.​​</a:t>
                      </a:r>
                    </a:p>
                    <a:p>
                      <a:pPr rtl="0" fontAlgn="base"/>
                      <a:r>
                        <a:rPr lang="en-GB" sz="1100" dirty="0">
                          <a:effectLst/>
                          <a:latin typeface="Calibri"/>
                        </a:rPr>
                        <a:t>​</a:t>
                      </a:r>
                    </a:p>
                    <a:p>
                      <a:pPr lvl="0">
                        <a:buNone/>
                      </a:pPr>
                      <a:r>
                        <a:rPr lang="en-GB" sz="1100" b="1" i="0" u="none" strike="noStrike" noProof="0" dirty="0">
                          <a:solidFill>
                            <a:srgbClr val="7030A0"/>
                          </a:solidFill>
                          <a:effectLst/>
                          <a:latin typeface="Calibri"/>
                        </a:rPr>
                        <a:t>Year 2:</a:t>
                      </a:r>
                      <a:r>
                        <a:rPr lang="en-GB" sz="1100" b="0" i="0" u="none" strike="noStrike" noProof="0" dirty="0">
                          <a:solidFill>
                            <a:srgbClr val="000000"/>
                          </a:solidFill>
                          <a:effectLst/>
                          <a:latin typeface="Calibri"/>
                        </a:rPr>
                        <a:t>  Children explore what food is healthy and unhealthy. The importance of </a:t>
                      </a:r>
                      <a:r>
                        <a:rPr lang="en-US" sz="1100" b="0" i="0" u="none" strike="noStrike" noProof="0" dirty="0">
                          <a:solidFill>
                            <a:srgbClr val="000000"/>
                          </a:solidFill>
                          <a:effectLst/>
                          <a:latin typeface="Calibri"/>
                        </a:rPr>
                        <a:t>exercise is also acknowledged and what happens to our heart when we exercise. Hygiene and its importance is also discussed. . </a:t>
                      </a:r>
                      <a:r>
                        <a:rPr lang="en-GB" sz="1100" b="0" i="0" u="none" strike="noStrike" noProof="0" dirty="0">
                          <a:solidFill>
                            <a:srgbClr val="000000"/>
                          </a:solidFill>
                          <a:effectLst/>
                          <a:latin typeface="Calibri"/>
                        </a:rPr>
                        <a:t>To grow into a healthy adult, we must eat the right types of food in the right amount and exercise. To stay alive, all humans have three basic needs for survival: water, food and air. The importance of teeth (brushing teeth)  is also touched upon.</a:t>
                      </a:r>
                      <a:endParaRPr lang="en-GB" sz="1100">
                        <a:latin typeface="Calibri"/>
                      </a:endParaRPr>
                    </a:p>
                    <a:p>
                      <a:pPr lvl="0">
                        <a:buNone/>
                      </a:pPr>
                      <a:endParaRPr lang="en-GB" sz="1100" dirty="0">
                        <a:effectLst/>
                        <a:latin typeface="Calibri"/>
                      </a:endParaRPr>
                    </a:p>
                    <a:p>
                      <a:pPr marL="0" lvl="0" indent="0" algn="l">
                        <a:buClr>
                          <a:srgbClr val="000000"/>
                        </a:buClr>
                        <a:buNone/>
                      </a:pPr>
                      <a:r>
                        <a:rPr lang="en-GB" sz="1100" b="1" dirty="0">
                          <a:solidFill>
                            <a:srgbClr val="7030A0"/>
                          </a:solidFill>
                          <a:effectLst/>
                          <a:latin typeface="Calibri"/>
                        </a:rPr>
                        <a:t>Year 3:</a:t>
                      </a:r>
                      <a:r>
                        <a:rPr lang="en-GB" sz="1100" dirty="0">
                          <a:effectLst/>
                          <a:latin typeface="Calibri"/>
                        </a:rPr>
                        <a:t> </a:t>
                      </a:r>
                      <a:r>
                        <a:rPr lang="en-GB" sz="1100" u="none" strike="noStrike" noProof="0" dirty="0">
                          <a:effectLst/>
                          <a:latin typeface="Calibri"/>
                        </a:rPr>
                        <a:t> Nutrition is explored and the idea that h</a:t>
                      </a:r>
                      <a:r>
                        <a:rPr lang="en-US" sz="1100" u="none" strike="noStrike" noProof="0" err="1">
                          <a:effectLst/>
                          <a:latin typeface="Calibri"/>
                        </a:rPr>
                        <a:t>umans</a:t>
                      </a:r>
                      <a:r>
                        <a:rPr lang="en-US" sz="1100" u="none" strike="noStrike" noProof="0" dirty="0">
                          <a:effectLst/>
                          <a:latin typeface="Calibri"/>
                        </a:rPr>
                        <a:t> need the correct nutrition to be able to grow and develop. The importance of a skeleton is acknowledged and what part our muscles play within our bodies is identified. The different types of animals are retrieved with invertebrates and vertebrates being added to the children's knowledge.</a:t>
                      </a:r>
                      <a:endParaRPr lang="en-GB" sz="1100" dirty="0">
                        <a:effectLst/>
                        <a:latin typeface="Calibri"/>
                      </a:endParaRPr>
                    </a:p>
                  </a:txBody>
                  <a:tcPr/>
                </a:tc>
                <a:extLst>
                  <a:ext uri="{0D108BD9-81ED-4DB2-BD59-A6C34878D82A}">
                    <a16:rowId xmlns:a16="http://schemas.microsoft.com/office/drawing/2014/main" val="805211335"/>
                  </a:ext>
                </a:extLst>
              </a:tr>
            </a:tbl>
          </a:graphicData>
        </a:graphic>
      </p:graphicFrame>
    </p:spTree>
    <p:extLst>
      <p:ext uri="{BB962C8B-B14F-4D97-AF65-F5344CB8AC3E}">
        <p14:creationId xmlns:p14="http://schemas.microsoft.com/office/powerpoint/2010/main" val="356332812"/>
      </p:ext>
    </p:extLst>
  </p:cSld>
  <p:clrMapOvr>
    <a:masterClrMapping/>
  </p:clrMapOvr>
</p:sld>
</file>

<file path=ppt/theme/theme1.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
        <AccountId xsi:nil="true"/>
        <AccountType/>
      </UserInfo>
    </SharedWithUsers>
    <MediaLengthInSeconds xmlns="8b73fee4-4ac8-4f88-ad2e-4ab6413e1b1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89B4AA-33AA-430C-B1C4-2C704E611DE5}">
  <ds:schemaRefs>
    <ds:schemaRef ds:uri="http://schemas.microsoft.com/sharepoint/v3/contenttype/forms"/>
  </ds:schemaRefs>
</ds:datastoreItem>
</file>

<file path=customXml/itemProps2.xml><?xml version="1.0" encoding="utf-8"?>
<ds:datastoreItem xmlns:ds="http://schemas.openxmlformats.org/officeDocument/2006/customXml" ds:itemID="{5B3E7093-47AA-4440-8EAD-ED3CD0ADEE85}">
  <ds:schemaRefs>
    <ds:schemaRef ds:uri="http://schemas.microsoft.com/office/2006/metadata/properties"/>
    <ds:schemaRef ds:uri="http://schemas.microsoft.com/office/infopath/2007/PartnerControls"/>
    <ds:schemaRef ds:uri="fbdaa650-8cd8-42f6-940f-8c4192b28714"/>
    <ds:schemaRef ds:uri="8b73fee4-4ac8-4f88-ad2e-4ab6413e1b1c"/>
  </ds:schemaRefs>
</ds:datastoreItem>
</file>

<file path=customXml/itemProps3.xml><?xml version="1.0" encoding="utf-8"?>
<ds:datastoreItem xmlns:ds="http://schemas.openxmlformats.org/officeDocument/2006/customXml" ds:itemID="{AFEE1A1B-E9CA-4D59-B2DE-90D4D5EF1A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73fee4-4ac8-4f88-ad2e-4ab6413e1b1c"/>
    <ds:schemaRef ds:uri="fbdaa650-8cd8-42f6-940f-8c4192b287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TM02900688[[fn=Facet]]</Template>
  <TotalTime>5692</TotalTime>
  <Words>1019</Words>
  <Application>Microsoft Office PowerPoint</Application>
  <PresentationFormat>Widescreen</PresentationFormat>
  <Paragraphs>123</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Facet</vt:lpstr>
      <vt:lpstr>PowerPoint Presentation</vt:lpstr>
      <vt:lpstr>PowerPoint Presentation</vt:lpstr>
      <vt:lpstr>PowerPoint Presentation</vt:lpstr>
      <vt:lpstr>PowerPoint Presentation</vt:lpstr>
      <vt:lpstr>PowerPoint Presentation</vt:lpstr>
      <vt:lpstr>Sticky knowledge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lastModifiedBy>L Beldham</cp:lastModifiedBy>
  <cp:revision>432</cp:revision>
  <dcterms:created xsi:type="dcterms:W3CDTF">2023-03-17T10:15:59Z</dcterms:created>
  <dcterms:modified xsi:type="dcterms:W3CDTF">2024-02-21T20:11:34Z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26517500</vt:r8>
  </property>
  <property fmtid="{D5CDD505-2E9C-101B-9397-08002B2CF9AE}" pid="11" name="_SourceUrl">
    <vt:lpwstr/>
  </property>
  <property fmtid="{D5CDD505-2E9C-101B-9397-08002B2CF9AE}" pid="12" name="_SharedFileIndex">
    <vt:lpwstr/>
  </property>
  <property fmtid="{D5CDD505-2E9C-101B-9397-08002B2CF9AE}" pid="13" name="ComplianceAssetId">
    <vt:lpwstr/>
  </property>
  <property fmtid="{D5CDD505-2E9C-101B-9397-08002B2CF9AE}" pid="14" name="_ExtendedDescription">
    <vt:lpwstr/>
  </property>
  <property fmtid="{D5CDD505-2E9C-101B-9397-08002B2CF9AE}" pid="15" name="TriggerFlowInfo">
    <vt:lpwstr/>
  </property>
  <property fmtid="{D5CDD505-2E9C-101B-9397-08002B2CF9AE}" pid="16" name="MediaServiceImageTags">
    <vt:lpwstr/>
  </property>
</Properties>
</file>