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4"/>
  </p:sldMasterIdLst>
  <p:sldIdLst>
    <p:sldId id="256" r:id="rId5"/>
    <p:sldId id="257" r:id="rId6"/>
    <p:sldId id="258" r:id="rId7"/>
    <p:sldId id="261" r:id="rId8"/>
    <p:sldId id="259" r:id="rId9"/>
    <p:sldId id="26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ABCA871-04F7-81FA-E254-6EAE07913DA1}" v="29" dt="2024-05-24T10:26:29.8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 Beldham" userId="S::lbeldham@nottinghamacademy.org::7423f647-d816-4afc-8fbc-03de34d1b66d" providerId="AD" clId="Web-{FABCA871-04F7-81FA-E254-6EAE07913DA1}"/>
    <pc:docChg chg="modSld">
      <pc:chgData name="L Beldham" userId="S::lbeldham@nottinghamacademy.org::7423f647-d816-4afc-8fbc-03de34d1b66d" providerId="AD" clId="Web-{FABCA871-04F7-81FA-E254-6EAE07913DA1}" dt="2024-05-24T10:26:28.112" v="27" actId="20577"/>
      <pc:docMkLst>
        <pc:docMk/>
      </pc:docMkLst>
      <pc:sldChg chg="modSp">
        <pc:chgData name="L Beldham" userId="S::lbeldham@nottinghamacademy.org::7423f647-d816-4afc-8fbc-03de34d1b66d" providerId="AD" clId="Web-{FABCA871-04F7-81FA-E254-6EAE07913DA1}" dt="2024-05-24T10:26:28.112" v="27" actId="20577"/>
        <pc:sldMkLst>
          <pc:docMk/>
          <pc:sldMk cId="109857222" sldId="256"/>
        </pc:sldMkLst>
        <pc:spChg chg="mod">
          <ac:chgData name="L Beldham" userId="S::lbeldham@nottinghamacademy.org::7423f647-d816-4afc-8fbc-03de34d1b66d" providerId="AD" clId="Web-{FABCA871-04F7-81FA-E254-6EAE07913DA1}" dt="2024-05-24T10:26:28.112" v="27" actId="20577"/>
          <ac:spMkLst>
            <pc:docMk/>
            <pc:sldMk cId="109857222" sldId="256"/>
            <ac:spMk id="2" creationId="{00000000-0000-0000-0000-000000000000}"/>
          </ac:spMkLst>
        </pc:spChg>
      </pc:sldChg>
    </pc:docChg>
  </pc:docChgLst>
  <pc:docChgLst>
    <pc:chgData name="S Lineker" userId="S::slineker@nottinghamacademy.org::24f33d34-7ef1-4edb-ad14-9be3635b7c7b" providerId="AD" clId="Web-{4540D8CB-E75E-FC07-FF5E-D58D4901ECDD}"/>
    <pc:docChg chg="modSld">
      <pc:chgData name="S Lineker" userId="S::slineker@nottinghamacademy.org::24f33d34-7ef1-4edb-ad14-9be3635b7c7b" providerId="AD" clId="Web-{4540D8CB-E75E-FC07-FF5E-D58D4901ECDD}" dt="2024-03-08T09:40:55.727" v="0" actId="1076"/>
      <pc:docMkLst>
        <pc:docMk/>
      </pc:docMkLst>
      <pc:sldChg chg="modSp">
        <pc:chgData name="S Lineker" userId="S::slineker@nottinghamacademy.org::24f33d34-7ef1-4edb-ad14-9be3635b7c7b" providerId="AD" clId="Web-{4540D8CB-E75E-FC07-FF5E-D58D4901ECDD}" dt="2024-03-08T09:40:55.727" v="0" actId="1076"/>
        <pc:sldMkLst>
          <pc:docMk/>
          <pc:sldMk cId="1321015744" sldId="258"/>
        </pc:sldMkLst>
        <pc:cxnChg chg="mod">
          <ac:chgData name="S Lineker" userId="S::slineker@nottinghamacademy.org::24f33d34-7ef1-4edb-ad14-9be3635b7c7b" providerId="AD" clId="Web-{4540D8CB-E75E-FC07-FF5E-D58D4901ECDD}" dt="2024-03-08T09:40:55.727" v="0" actId="1076"/>
          <ac:cxnSpMkLst>
            <pc:docMk/>
            <pc:sldMk cId="1321015744" sldId="258"/>
            <ac:cxnSpMk id="42" creationId="{0AFF3426-D2A2-2807-EC98-AE8A921B199A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EF58D-B62B-40BB-83AA-9D07CFC4ED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8" y="557783"/>
            <a:ext cx="10969752" cy="313080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AC06D3-F571-4213-A2A4-6A1915120C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8" y="3902206"/>
            <a:ext cx="10969752" cy="2240529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A10580-AD31-4B8F-8448-55A666AC1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A860-F335-4252-AA00-24FB67ED2982}" type="datetime1">
              <a:rPr lang="en-US" smtClean="0"/>
              <a:t>5/24/2024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EC99C8-515A-4FEA-9CD2-6D0BF46CF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2AF1B-1868-4C05-B6C3-9EBF29A50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5557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D384-B2C5-42A4-9774-A931C39BA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8D736C-5FCC-43BC-B824-A90F2CC5D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4A3A50-B922-45BE-945D-7ED3EBD83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C802-30E3-4658-9CCA-F873646FEC67}" type="datetime1">
              <a:rPr lang="en-US" smtClean="0"/>
              <a:t>5/24/2024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41F78-20DE-4D53-BB25-79E5C4E1A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43084-C669-4FDF-87D4-F22D36BB8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5565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6C559-800C-489A-9174-7901F92B0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57784"/>
            <a:ext cx="10969752" cy="3146400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42B5C3-320B-4CFD-B6A7-A28C7E435B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8" y="3902207"/>
            <a:ext cx="10969752" cy="218744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CA372-3F42-4113-A73B-5FDCF93CB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227A3-19CE-4153-81CE-64EB7AB094B3}" type="datetime1">
              <a:rPr lang="en-US" smtClean="0"/>
              <a:t>5/24/2024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DA1197-0C78-4878-B086-5D206EA49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B83D8-FD42-44FF-AA20-944A519CC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254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685AA-B5C7-4E3D-85FA-94F3C73E5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AFEEA-6F3F-4630-A950-61C05D2FAF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2081369"/>
            <a:ext cx="5410200" cy="40955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C36817-B869-4D19-9EE8-A3166B0E15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2" y="2081369"/>
            <a:ext cx="5410200" cy="40955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074146-2374-4321-AEBB-3E9B09D77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9A100-10F6-477E-8847-29D479EF1C92}" type="datetime1">
              <a:rPr lang="en-US" smtClean="0"/>
              <a:t>5/24/2024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42337B-B902-4DC2-BB94-02B8A7549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4AD585-B83C-4ECF-AF42-8DDF6996B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01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A9ADB-3495-481F-BB4E-9C7128B17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745788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D6FF4C-26CB-4281-A2F7-6CBE45186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95096"/>
            <a:ext cx="5387975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2E72A9-F222-45B4-9355-C04C058641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842211"/>
            <a:ext cx="5387975" cy="33474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699F6E-77AD-4EBC-BAF9-5A43CDEC41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67890" y="1895096"/>
            <a:ext cx="5414510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F77677-7169-4591-B047-0678815F48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67890" y="2842211"/>
            <a:ext cx="5414510" cy="33474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82A6EB-0285-4FA4-A00C-A7F716084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128AB-198A-495F-8475-FDB360C9873F}" type="datetime1">
              <a:rPr lang="en-US" smtClean="0"/>
              <a:t>5/24/2024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D39526-82B8-402C-8A2B-82EF8F3F3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5EC9E6-6FF1-4541-9CB1-A2FF9D852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485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70F54-6CED-4251-A0A6-32CCD1213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72C8E6-49D6-46A5-8DC3-B0D8E683C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235E-F8FD-479F-9FC7-18BE84110877}" type="datetime1">
              <a:rPr lang="en-US" smtClean="0"/>
              <a:t>5/24/2024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883CBA-77CD-4490-A5F3-BAA8FC254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A5FF79-61B6-4693-8547-95B1F2F7A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573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BDCB94-13E9-41CB-88F0-D30A1791D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0F09B-68DA-462E-9DB4-4C9ADAB8CBCC}" type="datetime1">
              <a:rPr lang="en-US" smtClean="0"/>
              <a:t>5/24/2024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4795A4-736C-426D-8559-5AD589275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2A2ACD-17F3-4C16-8E77-86EC92CCD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203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FCB2E-B68A-48F9-8B20-CDED818FB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457199"/>
            <a:ext cx="4970822" cy="266020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81C83-64B5-4BFD-A163-75C2EA7F8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457200"/>
            <a:ext cx="5483352" cy="5744003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5D44AD-E361-48A3-936D-DDA0D51445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9" y="3329989"/>
            <a:ext cx="4970822" cy="2871216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EED06C-E016-489C-8863-EA1BE998B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C4E36-FABE-47EB-AA7F-C19A93824617}" type="datetime1">
              <a:rPr lang="en-US" smtClean="0"/>
              <a:t>5/24/2024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161F0-D253-49A7-9A08-7A0A22814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42C61A-B326-40A7-A286-90D0544BB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604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2DF6F-D00F-4CE4-8701-B00627346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457199"/>
            <a:ext cx="4970822" cy="266748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0FF7AB-F851-4425-8407-996C920E68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096000" y="457199"/>
            <a:ext cx="5483352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ED6CF5-154F-4615-8CDC-E2BFA61FAB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9" y="3322708"/>
            <a:ext cx="4970822" cy="254628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5C400-0D13-495F-8C4E-EC3CDF5F2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9CE6B-5DE6-4A2D-B72E-5E8969F9F56F}" type="datetime1">
              <a:rPr lang="en-US" smtClean="0"/>
              <a:t>5/24/2024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B290D7-98AC-45E5-A7D6-73520AFC7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94276C-2BD2-4C4F-AC04-DD3D73768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453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170B0-C1C5-4976-80E8-6B4F90EB3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7593EE-493E-4BCE-8992-24CA63E1E0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80919F-FDDD-42FB-8422-A0665D558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B1048-0047-48CA-88BA-D69B470942CF}" type="datetime1">
              <a:rPr lang="en-US" smtClean="0"/>
              <a:t>5/24/2024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16D38A-35F8-4667-A1F4-49644471E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9CC230-78B7-487B-9C95-CB00868F6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2972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4CB826-D9AA-4689-B8C0-38D999F0D0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557784"/>
            <a:ext cx="2854452" cy="564342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1F1CDD-16FB-45E0-9887-24374C5676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557784"/>
            <a:ext cx="7734300" cy="56434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846397-BBD2-4426-B1F5-FD6EA3CDC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83879-648C-49A9-81A2-0EF5946532D0}" type="datetime1">
              <a:rPr lang="en-US" smtClean="0"/>
              <a:t>5/24/2024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B91E4-73D0-4ACD-8F54-00EE6FB1D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8C61-59FE-44D6-A7D6-AAD292232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6094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42E603F-28B7-4831-BF23-65FBAB13D5FB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60C036-BBCE-4F9E-AD56-DD36D4407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7784"/>
            <a:ext cx="109728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5D7EC-1E6A-473F-B5A4-18CDFB6CF9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2106204"/>
            <a:ext cx="10972800" cy="40365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9981C7-34D5-49A4-949D-715FD4BD8F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800" kern="1200" cap="all" spc="200" smtClean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F481A142-DA77-4A5F-AD1F-14E6C18F0F5F}" type="datetime1">
              <a:rPr lang="en-US" smtClean="0"/>
              <a:t>5/24/2024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85CE6E-733D-4C60-B40B-C7C10CB5AF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800" kern="1200" cap="all" spc="200" dirty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D80D8B-7909-4114-8EBA-C3086DC62B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34600" y="6356350"/>
            <a:ext cx="1447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800" kern="1200" cap="all" spc="200" smtClean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1F646F3F-274D-499B-ABBE-824EB4ABD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265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Clr>
          <a:schemeClr val="accent5"/>
        </a:buClr>
        <a:buFont typeface="Avenir Next LT Pro" panose="020B05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1.png"/><Relationship Id="rId5" Type="http://schemas.openxmlformats.org/officeDocument/2006/relationships/image" Target="../media/image5.jpeg"/><Relationship Id="rId10" Type="http://schemas.openxmlformats.org/officeDocument/2006/relationships/image" Target="../media/image10.pn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5.jpeg"/><Relationship Id="rId7" Type="http://schemas.openxmlformats.org/officeDocument/2006/relationships/image" Target="../media/image1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11" Type="http://schemas.openxmlformats.org/officeDocument/2006/relationships/image" Target="../media/image17.jpeg"/><Relationship Id="rId5" Type="http://schemas.openxmlformats.org/officeDocument/2006/relationships/image" Target="../media/image8.png"/><Relationship Id="rId10" Type="http://schemas.openxmlformats.org/officeDocument/2006/relationships/image" Target="../media/image16.png"/><Relationship Id="rId4" Type="http://schemas.openxmlformats.org/officeDocument/2006/relationships/image" Target="../media/image6.jpeg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18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Background Fill">
            <a:extLst>
              <a:ext uri="{FF2B5EF4-FFF2-40B4-BE49-F238E27FC236}">
                <a16:creationId xmlns:a16="http://schemas.microsoft.com/office/drawing/2014/main" id="{68CA250C-CF5A-4736-9249-D6111F7C55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32274B4-B001-4088-B01D-E6999509E2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2648" y="557783"/>
            <a:ext cx="3901736" cy="313080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5000" dirty="0">
                <a:latin typeface="Bahnschrift"/>
                <a:cs typeface="Calibri Light"/>
              </a:rPr>
              <a:t>Progression Overview of Primary Art Strands</a:t>
            </a:r>
            <a:endParaRPr lang="en-US" sz="5000" dirty="0">
              <a:latin typeface="Bahnschrif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2648" y="3902206"/>
            <a:ext cx="3901736" cy="224052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b="1">
                <a:latin typeface="Bahnschrift"/>
                <a:cs typeface="Calibri"/>
              </a:rPr>
              <a:t>Nottingham Academy Primary</a:t>
            </a:r>
            <a:endParaRPr lang="en-US">
              <a:latin typeface="Bahnschrift"/>
            </a:endParaRPr>
          </a:p>
        </p:txBody>
      </p:sp>
      <p:pic>
        <p:nvPicPr>
          <p:cNvPr id="5" name="Picture 4" descr="Psychedelic Art Free Stock Photo - Public Domain Pictures">
            <a:extLst>
              <a:ext uri="{FF2B5EF4-FFF2-40B4-BE49-F238E27FC236}">
                <a16:creationId xmlns:a16="http://schemas.microsoft.com/office/drawing/2014/main" id="{41D3FA4D-524E-B8D8-CDFF-4ADC4E274A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33" b="1896"/>
          <a:stretch/>
        </p:blipFill>
        <p:spPr>
          <a:xfrm>
            <a:off x="4955602" y="10"/>
            <a:ext cx="7236398" cy="6857990"/>
          </a:xfrm>
          <a:custGeom>
            <a:avLst/>
            <a:gdLst/>
            <a:ahLst/>
            <a:cxnLst/>
            <a:rect l="l" t="t" r="r" b="b"/>
            <a:pathLst>
              <a:path w="7726675" h="6858000">
                <a:moveTo>
                  <a:pt x="2975226" y="5978334"/>
                </a:moveTo>
                <a:cubicBezTo>
                  <a:pt x="3002582" y="5978928"/>
                  <a:pt x="3030286" y="5982273"/>
                  <a:pt x="3058007" y="5988576"/>
                </a:cubicBezTo>
                <a:cubicBezTo>
                  <a:pt x="3279778" y="6038998"/>
                  <a:pt x="3418684" y="6259656"/>
                  <a:pt x="3368261" y="6481427"/>
                </a:cubicBezTo>
                <a:cubicBezTo>
                  <a:pt x="3317839" y="6703198"/>
                  <a:pt x="3097182" y="6842104"/>
                  <a:pt x="2875410" y="6791681"/>
                </a:cubicBezTo>
                <a:cubicBezTo>
                  <a:pt x="2653640" y="6741259"/>
                  <a:pt x="2514734" y="6520601"/>
                  <a:pt x="2565157" y="6298830"/>
                </a:cubicBezTo>
                <a:cubicBezTo>
                  <a:pt x="2609276" y="6104780"/>
                  <a:pt x="2783732" y="5974174"/>
                  <a:pt x="2975226" y="5978334"/>
                </a:cubicBezTo>
                <a:close/>
                <a:moveTo>
                  <a:pt x="542891" y="1298362"/>
                </a:moveTo>
                <a:cubicBezTo>
                  <a:pt x="578216" y="1299129"/>
                  <a:pt x="613991" y="1303448"/>
                  <a:pt x="649789" y="1311587"/>
                </a:cubicBezTo>
                <a:cubicBezTo>
                  <a:pt x="936170" y="1376700"/>
                  <a:pt x="1115545" y="1661643"/>
                  <a:pt x="1050432" y="1948025"/>
                </a:cubicBezTo>
                <a:cubicBezTo>
                  <a:pt x="985319" y="2234407"/>
                  <a:pt x="700376" y="2413781"/>
                  <a:pt x="413995" y="2348669"/>
                </a:cubicBezTo>
                <a:cubicBezTo>
                  <a:pt x="127612" y="2283556"/>
                  <a:pt x="-51762" y="1998612"/>
                  <a:pt x="13351" y="1712231"/>
                </a:cubicBezTo>
                <a:cubicBezTo>
                  <a:pt x="70325" y="1461647"/>
                  <a:pt x="295606" y="1292990"/>
                  <a:pt x="542891" y="1298362"/>
                </a:cubicBezTo>
                <a:close/>
                <a:moveTo>
                  <a:pt x="362049" y="446831"/>
                </a:moveTo>
                <a:cubicBezTo>
                  <a:pt x="382746" y="447281"/>
                  <a:pt x="403706" y="449811"/>
                  <a:pt x="424679" y="454579"/>
                </a:cubicBezTo>
                <a:cubicBezTo>
                  <a:pt x="592463" y="492727"/>
                  <a:pt x="697554" y="659668"/>
                  <a:pt x="659405" y="827452"/>
                </a:cubicBezTo>
                <a:cubicBezTo>
                  <a:pt x="621257" y="995236"/>
                  <a:pt x="454318" y="1100327"/>
                  <a:pt x="286534" y="1062179"/>
                </a:cubicBezTo>
                <a:cubicBezTo>
                  <a:pt x="118749" y="1024031"/>
                  <a:pt x="13658" y="857091"/>
                  <a:pt x="51806" y="689306"/>
                </a:cubicBezTo>
                <a:cubicBezTo>
                  <a:pt x="85186" y="542495"/>
                  <a:pt x="217172" y="443684"/>
                  <a:pt x="362049" y="446831"/>
                </a:cubicBezTo>
                <a:close/>
                <a:moveTo>
                  <a:pt x="688320" y="0"/>
                </a:moveTo>
                <a:lnTo>
                  <a:pt x="5442022" y="0"/>
                </a:lnTo>
                <a:lnTo>
                  <a:pt x="7726675" y="0"/>
                </a:lnTo>
                <a:lnTo>
                  <a:pt x="7726675" y="988372"/>
                </a:lnTo>
                <a:lnTo>
                  <a:pt x="7726675" y="6858000"/>
                </a:lnTo>
                <a:lnTo>
                  <a:pt x="4265234" y="6858000"/>
                </a:lnTo>
                <a:lnTo>
                  <a:pt x="4167452" y="6648946"/>
                </a:lnTo>
                <a:cubicBezTo>
                  <a:pt x="4064668" y="6438534"/>
                  <a:pt x="3951418" y="6237194"/>
                  <a:pt x="3802376" y="6067515"/>
                </a:cubicBezTo>
                <a:cubicBezTo>
                  <a:pt x="3433898" y="5648543"/>
                  <a:pt x="2855445" y="5560200"/>
                  <a:pt x="2314714" y="5492960"/>
                </a:cubicBezTo>
                <a:cubicBezTo>
                  <a:pt x="1689319" y="5415368"/>
                  <a:pt x="1105502" y="5269445"/>
                  <a:pt x="626568" y="4822392"/>
                </a:cubicBezTo>
                <a:cubicBezTo>
                  <a:pt x="42544" y="4277286"/>
                  <a:pt x="59772" y="3691233"/>
                  <a:pt x="462831" y="3184007"/>
                </a:cubicBezTo>
                <a:cubicBezTo>
                  <a:pt x="688845" y="2899538"/>
                  <a:pt x="972083" y="2660548"/>
                  <a:pt x="1228189" y="2399566"/>
                </a:cubicBezTo>
                <a:cubicBezTo>
                  <a:pt x="1460698" y="2161897"/>
                  <a:pt x="1522193" y="1866062"/>
                  <a:pt x="1384674" y="1566341"/>
                </a:cubicBezTo>
                <a:cubicBezTo>
                  <a:pt x="1239184" y="1249484"/>
                  <a:pt x="1095206" y="930335"/>
                  <a:pt x="922279" y="628332"/>
                </a:cubicBezTo>
                <a:cubicBezTo>
                  <a:pt x="805583" y="424593"/>
                  <a:pt x="731712" y="225291"/>
                  <a:pt x="693729" y="3334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A931915-9082-756E-E2E8-25F1C606D5E4}"/>
              </a:ext>
            </a:extLst>
          </p:cNvPr>
          <p:cNvSpPr/>
          <p:nvPr/>
        </p:nvSpPr>
        <p:spPr>
          <a:xfrm>
            <a:off x="5152869" y="3297836"/>
            <a:ext cx="1861278" cy="104750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Drawing 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5DFE3A5-D5C3-9354-BA30-95CC00D81B51}"/>
              </a:ext>
            </a:extLst>
          </p:cNvPr>
          <p:cNvSpPr/>
          <p:nvPr/>
        </p:nvSpPr>
        <p:spPr>
          <a:xfrm>
            <a:off x="3739304" y="3099053"/>
            <a:ext cx="966757" cy="47324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 b="1" dirty="0"/>
              <a:t>EYFS</a:t>
            </a:r>
            <a:r>
              <a:rPr lang="en-US" sz="2800" b="1" dirty="0"/>
              <a:t> 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371BC6F-4513-CBF6-FEAF-7AEA1A4B4813}"/>
              </a:ext>
            </a:extLst>
          </p:cNvPr>
          <p:cNvSpPr/>
          <p:nvPr/>
        </p:nvSpPr>
        <p:spPr>
          <a:xfrm>
            <a:off x="5351652" y="2359140"/>
            <a:ext cx="1088235" cy="48428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 b="1" dirty="0"/>
              <a:t>Year 1 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0B2B0EA-1E95-461D-247B-3203ABE2749D}"/>
              </a:ext>
            </a:extLst>
          </p:cNvPr>
          <p:cNvSpPr/>
          <p:nvPr/>
        </p:nvSpPr>
        <p:spPr>
          <a:xfrm>
            <a:off x="7339477" y="2602096"/>
            <a:ext cx="1088235" cy="484284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 b="1" dirty="0"/>
              <a:t>Year 2 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07B945F-6370-4BED-9FDC-01ABF972A0CC}"/>
              </a:ext>
            </a:extLst>
          </p:cNvPr>
          <p:cNvSpPr/>
          <p:nvPr/>
        </p:nvSpPr>
        <p:spPr>
          <a:xfrm>
            <a:off x="7880607" y="3816878"/>
            <a:ext cx="1088235" cy="484284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 b="1" dirty="0"/>
              <a:t>Year 3 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A799CC29-EDAB-823B-1001-1B275DAE9130}"/>
              </a:ext>
            </a:extLst>
          </p:cNvPr>
          <p:cNvSpPr/>
          <p:nvPr/>
        </p:nvSpPr>
        <p:spPr>
          <a:xfrm>
            <a:off x="6732085" y="4799748"/>
            <a:ext cx="1088235" cy="484284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 b="1" dirty="0"/>
              <a:t>Year 4 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1FA8483-217B-1496-B59C-9EA36A05DCEF}"/>
              </a:ext>
            </a:extLst>
          </p:cNvPr>
          <p:cNvSpPr/>
          <p:nvPr/>
        </p:nvSpPr>
        <p:spPr>
          <a:xfrm>
            <a:off x="5009302" y="4567834"/>
            <a:ext cx="1088235" cy="484284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 b="1" dirty="0"/>
              <a:t>Year 5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B8D294A-1F14-7BB9-4383-DC52FD582E63}"/>
              </a:ext>
            </a:extLst>
          </p:cNvPr>
          <p:cNvSpPr/>
          <p:nvPr/>
        </p:nvSpPr>
        <p:spPr>
          <a:xfrm>
            <a:off x="3385911" y="3894182"/>
            <a:ext cx="1088235" cy="48428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 b="1" dirty="0"/>
              <a:t>Year 6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31FD045B-A7A8-60A4-467E-A012217C2774}"/>
              </a:ext>
            </a:extLst>
          </p:cNvPr>
          <p:cNvCxnSpPr/>
          <p:nvPr/>
        </p:nvCxnSpPr>
        <p:spPr>
          <a:xfrm>
            <a:off x="4600712" y="3590232"/>
            <a:ext cx="572052" cy="196575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4DC87876-2E9E-4EF1-0F62-BB42080A8263}"/>
              </a:ext>
            </a:extLst>
          </p:cNvPr>
          <p:cNvCxnSpPr>
            <a:cxnSpLocks/>
          </p:cNvCxnSpPr>
          <p:nvPr/>
        </p:nvCxnSpPr>
        <p:spPr>
          <a:xfrm>
            <a:off x="2491409" y="2320233"/>
            <a:ext cx="1201529" cy="649356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: Rounded Corners 14" descr="F1&#10;• Make marks &#10;• Draw circles and lines&#10;• Draw faces with features and give meaning to marks&#10;• Draw ‘potato people’&#10;• Draw things that they observe &#10;• Draw simple things from memory &#10;">
            <a:extLst>
              <a:ext uri="{FF2B5EF4-FFF2-40B4-BE49-F238E27FC236}">
                <a16:creationId xmlns:a16="http://schemas.microsoft.com/office/drawing/2014/main" id="{8C57B0C6-8CB1-DB93-297B-9152FDBBFFE5}"/>
              </a:ext>
            </a:extLst>
          </p:cNvPr>
          <p:cNvSpPr/>
          <p:nvPr/>
        </p:nvSpPr>
        <p:spPr>
          <a:xfrm>
            <a:off x="-2444" y="-12492"/>
            <a:ext cx="2133925" cy="378700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US" sz="1400" b="1" dirty="0">
              <a:solidFill>
                <a:schemeClr val="tx1"/>
              </a:solidFill>
              <a:latin typeface="Calibri"/>
              <a:cs typeface="Calibri"/>
            </a:endParaRPr>
          </a:p>
          <a:p>
            <a:r>
              <a:rPr lang="en-US" sz="1100" b="1" dirty="0">
                <a:solidFill>
                  <a:schemeClr val="tx1"/>
                </a:solidFill>
                <a:latin typeface="Calibri"/>
                <a:cs typeface="Calibri"/>
              </a:rPr>
              <a:t>Through a range of CP and adult initiated tasks:</a:t>
            </a:r>
          </a:p>
          <a:p>
            <a:r>
              <a:rPr lang="en-US" sz="1400" b="1" dirty="0">
                <a:solidFill>
                  <a:schemeClr val="tx1"/>
                </a:solidFill>
                <a:latin typeface="Calibri"/>
                <a:cs typeface="Calibri"/>
              </a:rPr>
              <a:t>F1</a:t>
            </a:r>
            <a:endParaRPr lang="en-US" dirty="0">
              <a:solidFill>
                <a:schemeClr val="tx1"/>
              </a:solidFill>
            </a:endParaRP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cs typeface="Calibri"/>
              </a:rPr>
              <a:t>Make marks </a:t>
            </a: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cs typeface="Calibri"/>
              </a:rPr>
              <a:t>Draw circles and lines</a:t>
            </a: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cs typeface="Calibri"/>
              </a:rPr>
              <a:t>Draw faces with features and give meaning to marks</a:t>
            </a: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cs typeface="Calibri"/>
              </a:rPr>
              <a:t>Draw ‘potato people’</a:t>
            </a: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cs typeface="Calibri"/>
              </a:rPr>
              <a:t>Draw things that they observe </a:t>
            </a: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Draw simple things from memory </a:t>
            </a:r>
            <a:endParaRPr lang="en-US" sz="1100">
              <a:solidFill>
                <a:schemeClr val="tx1"/>
              </a:solidFill>
              <a:latin typeface="Avenir Next LT Pro"/>
              <a:ea typeface="Calibri"/>
              <a:cs typeface="Calibri"/>
            </a:endParaRPr>
          </a:p>
          <a:p>
            <a:r>
              <a:rPr lang="en-US" sz="1400" b="1" dirty="0">
                <a:solidFill>
                  <a:schemeClr val="tx1"/>
                </a:solidFill>
                <a:latin typeface="Calibri"/>
                <a:cs typeface="Calibri"/>
              </a:rPr>
              <a:t>F2</a:t>
            </a: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ea typeface="+mn-lt"/>
                <a:cs typeface="+mn-lt"/>
              </a:rPr>
              <a:t> </a:t>
            </a:r>
            <a:r>
              <a:rPr lang="en-US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Draw people with increasing detail </a:t>
            </a:r>
            <a:r>
              <a:rPr lang="en-US" sz="1100" dirty="0" err="1">
                <a:solidFill>
                  <a:schemeClr val="tx1"/>
                </a:solidFill>
                <a:latin typeface="Calibri"/>
                <a:ea typeface="+mn-lt"/>
                <a:cs typeface="+mn-lt"/>
              </a:rPr>
              <a:t>e.g</a:t>
            </a:r>
            <a:r>
              <a:rPr lang="en-US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 limbs and features </a:t>
            </a:r>
            <a:endParaRPr lang="en-US" sz="1100" dirty="0">
              <a:solidFill>
                <a:schemeClr val="tx1"/>
              </a:solidFill>
              <a:latin typeface="Calibri"/>
              <a:ea typeface="+mn-lt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Draw from memory in more detail </a:t>
            </a:r>
            <a:endParaRPr lang="en-US" sz="1100">
              <a:solidFill>
                <a:schemeClr val="tx1"/>
              </a:solidFill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cs typeface="Calibri"/>
              </a:rPr>
              <a:t>Begin to draw self-portraits landscapes and buildings </a:t>
            </a:r>
            <a:endParaRPr lang="en-US"/>
          </a:p>
          <a:p>
            <a:endParaRPr lang="en-US" sz="11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pic>
        <p:nvPicPr>
          <p:cNvPr id="2" name="Picture 1" descr="A group of scribbles on paper&#10;&#10;Description automatically generated">
            <a:extLst>
              <a:ext uri="{FF2B5EF4-FFF2-40B4-BE49-F238E27FC236}">
                <a16:creationId xmlns:a16="http://schemas.microsoft.com/office/drawing/2014/main" id="{A8BE6629-24A4-F1D9-227C-E3C7163655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0879" y="115058"/>
            <a:ext cx="2032415" cy="1525795"/>
          </a:xfrm>
          <a:prstGeom prst="rect">
            <a:avLst/>
          </a:prstGeom>
        </p:spPr>
      </p:pic>
      <p:pic>
        <p:nvPicPr>
          <p:cNvPr id="3" name="Picture 2" descr="A row of drawings with text&#10;&#10;Description automatically generated">
            <a:extLst>
              <a:ext uri="{FF2B5EF4-FFF2-40B4-BE49-F238E27FC236}">
                <a16:creationId xmlns:a16="http://schemas.microsoft.com/office/drawing/2014/main" id="{DAEFBE6C-0AE4-F2B6-3C44-2ACA078D97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9154" y="1637334"/>
            <a:ext cx="1936474" cy="1418811"/>
          </a:xfrm>
          <a:prstGeom prst="rect">
            <a:avLst/>
          </a:prstGeom>
        </p:spPr>
      </p:pic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931B40EB-88FE-18A5-1833-46973B518619}"/>
              </a:ext>
            </a:extLst>
          </p:cNvPr>
          <p:cNvSpPr/>
          <p:nvPr/>
        </p:nvSpPr>
        <p:spPr>
          <a:xfrm>
            <a:off x="4881216" y="182217"/>
            <a:ext cx="2197652" cy="170069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buFont typeface="Arial"/>
              <a:buChar char="•"/>
            </a:pPr>
            <a:endParaRPr lang="en-US" sz="1000" u="sng" dirty="0">
              <a:solidFill>
                <a:schemeClr val="tx1"/>
              </a:solidFill>
            </a:endParaRPr>
          </a:p>
          <a:p>
            <a:r>
              <a:rPr lang="en-US" sz="1000" b="1" u="sng" dirty="0">
                <a:solidFill>
                  <a:schemeClr val="tx1"/>
                </a:solidFill>
                <a:latin typeface="Calibri"/>
                <a:cs typeface="Calibri"/>
              </a:rPr>
              <a:t>Artist study: David Najar</a:t>
            </a:r>
            <a:r>
              <a:rPr lang="en-US" sz="1000" u="sng" dirty="0">
                <a:solidFill>
                  <a:schemeClr val="tx1"/>
                </a:solidFill>
                <a:latin typeface="Calibri"/>
                <a:cs typeface="Calibri"/>
              </a:rPr>
              <a:t> </a:t>
            </a:r>
          </a:p>
          <a:p>
            <a:pPr marL="228600" indent="-228600"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cs typeface="Calibri"/>
              </a:rPr>
              <a:t>Experiment and use a variety of media: pencils, crayons, pastels, felt tips, chalk, charcoal</a:t>
            </a:r>
            <a:endParaRPr lang="en-US">
              <a:solidFill>
                <a:schemeClr val="tx1"/>
              </a:solidFill>
              <a:latin typeface="Calibri"/>
              <a:cs typeface="Calibri"/>
            </a:endParaRPr>
          </a:p>
          <a:p>
            <a:pPr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      Through observation and         imagination, begin to explore the use of line and shape, using different surfaces</a:t>
            </a:r>
            <a:r>
              <a:rPr lang="en-US" dirty="0">
                <a:solidFill>
                  <a:schemeClr val="tx1"/>
                </a:solidFill>
                <a:latin typeface="Calibri"/>
                <a:cs typeface="Calibri"/>
              </a:rPr>
              <a:t> </a:t>
            </a:r>
          </a:p>
        </p:txBody>
      </p:sp>
      <p:pic>
        <p:nvPicPr>
          <p:cNvPr id="16" name="Picture 15" descr="David Najar - Park West Gallery">
            <a:extLst>
              <a:ext uri="{FF2B5EF4-FFF2-40B4-BE49-F238E27FC236}">
                <a16:creationId xmlns:a16="http://schemas.microsoft.com/office/drawing/2014/main" id="{41012D97-17A9-B47D-7D74-91D85D5D7B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15495" y="235227"/>
            <a:ext cx="956228" cy="1130852"/>
          </a:xfrm>
          <a:prstGeom prst="rect">
            <a:avLst/>
          </a:prstGeom>
        </p:spPr>
      </p:pic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F96D8569-3AC1-0205-DBC9-58988C76BF83}"/>
              </a:ext>
            </a:extLst>
          </p:cNvPr>
          <p:cNvCxnSpPr>
            <a:cxnSpLocks/>
          </p:cNvCxnSpPr>
          <p:nvPr/>
        </p:nvCxnSpPr>
        <p:spPr>
          <a:xfrm>
            <a:off x="5870711" y="1889535"/>
            <a:ext cx="19878" cy="461620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F572F85E-4FF0-FAA3-C52F-280C9106A714}"/>
              </a:ext>
            </a:extLst>
          </p:cNvPr>
          <p:cNvCxnSpPr>
            <a:cxnSpLocks/>
          </p:cNvCxnSpPr>
          <p:nvPr/>
        </p:nvCxnSpPr>
        <p:spPr>
          <a:xfrm>
            <a:off x="5859667" y="2828230"/>
            <a:ext cx="19878" cy="461620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7DE4C728-7A06-96D7-D478-764450B94CA6}"/>
              </a:ext>
            </a:extLst>
          </p:cNvPr>
          <p:cNvCxnSpPr>
            <a:cxnSpLocks/>
          </p:cNvCxnSpPr>
          <p:nvPr/>
        </p:nvCxnSpPr>
        <p:spPr>
          <a:xfrm flipH="1">
            <a:off x="6884501" y="2927621"/>
            <a:ext cx="432904" cy="340143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CC46B89B-443F-C17D-4C85-6F10D3C821DB}"/>
              </a:ext>
            </a:extLst>
          </p:cNvPr>
          <p:cNvCxnSpPr>
            <a:cxnSpLocks/>
          </p:cNvCxnSpPr>
          <p:nvPr/>
        </p:nvCxnSpPr>
        <p:spPr>
          <a:xfrm flipH="1">
            <a:off x="8132414" y="2265012"/>
            <a:ext cx="432904" cy="340143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B61437EC-F2F8-E303-B261-E874B995BB01}"/>
              </a:ext>
            </a:extLst>
          </p:cNvPr>
          <p:cNvSpPr/>
          <p:nvPr/>
        </p:nvSpPr>
        <p:spPr>
          <a:xfrm>
            <a:off x="8492433" y="734391"/>
            <a:ext cx="2197652" cy="170069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228600" indent="-228600">
              <a:buFont typeface="Arial"/>
              <a:buChar char="•"/>
            </a:pPr>
            <a:endParaRPr lang="en-US" sz="1000" u="sng" dirty="0">
              <a:solidFill>
                <a:schemeClr val="tx1"/>
              </a:solidFill>
            </a:endParaRPr>
          </a:p>
          <a:p>
            <a:r>
              <a:rPr lang="en-US" sz="1000" b="1" u="sng" dirty="0">
                <a:solidFill>
                  <a:schemeClr val="tx1"/>
                </a:solidFill>
                <a:latin typeface="Calibri"/>
                <a:cs typeface="Calibri"/>
              </a:rPr>
              <a:t>Artist study: Vincent Van Gogh</a:t>
            </a: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Experiment with the visual elements: line, shape, pattern and </a:t>
            </a:r>
            <a:r>
              <a:rPr lang="en-US" sz="1000" err="1">
                <a:solidFill>
                  <a:schemeClr val="tx1"/>
                </a:solidFill>
                <a:latin typeface="Calibri"/>
                <a:ea typeface="+mn-lt"/>
                <a:cs typeface="+mn-lt"/>
              </a:rPr>
              <a:t>colour</a:t>
            </a: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 through observation and the imagination </a:t>
            </a:r>
            <a:endParaRPr lang="en-US" sz="1000">
              <a:solidFill>
                <a:schemeClr val="tx1"/>
              </a:solidFill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Layer different media e.g. crayons, felt-tips, pencils </a:t>
            </a:r>
            <a:endParaRPr lang="en-US" dirty="0">
              <a:solidFill>
                <a:schemeClr val="tx1"/>
              </a:solidFill>
              <a:latin typeface="Calibri"/>
              <a:ea typeface="+mn-lt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Investigate tone by drawing light/dark lines, patterns and shapes</a:t>
            </a:r>
            <a:endParaRPr lang="en-US">
              <a:solidFill>
                <a:schemeClr val="tx1"/>
              </a:solidFill>
              <a:latin typeface="Calibri"/>
              <a:cs typeface="Calibri"/>
            </a:endParaRPr>
          </a:p>
          <a:p>
            <a:pPr marL="228600" indent="-228600">
              <a:buFont typeface="Arial"/>
              <a:buChar char="•"/>
            </a:pPr>
            <a:endParaRPr lang="en-US" sz="10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pic>
        <p:nvPicPr>
          <p:cNvPr id="22" name="Picture 21" descr="A ceramic vase with sunflowers on a yellow surface against a bright yellow background.">
            <a:extLst>
              <a:ext uri="{FF2B5EF4-FFF2-40B4-BE49-F238E27FC236}">
                <a16:creationId xmlns:a16="http://schemas.microsoft.com/office/drawing/2014/main" id="{7B723364-02DE-8EAD-6F8E-7038A98416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95113" y="255588"/>
            <a:ext cx="951948" cy="1255782"/>
          </a:xfrm>
          <a:prstGeom prst="rect">
            <a:avLst/>
          </a:prstGeom>
        </p:spPr>
      </p:pic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911A06CE-148C-CBB2-C6D6-63DCCA27AF85}"/>
              </a:ext>
            </a:extLst>
          </p:cNvPr>
          <p:cNvCxnSpPr>
            <a:cxnSpLocks/>
          </p:cNvCxnSpPr>
          <p:nvPr/>
        </p:nvCxnSpPr>
        <p:spPr>
          <a:xfrm flipH="1" flipV="1">
            <a:off x="7017023" y="3830982"/>
            <a:ext cx="863599" cy="145769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B423F503-7C62-74C1-94FA-DA99FDBFFF71}"/>
              </a:ext>
            </a:extLst>
          </p:cNvPr>
          <p:cNvSpPr/>
          <p:nvPr/>
        </p:nvSpPr>
        <p:spPr>
          <a:xfrm>
            <a:off x="9707216" y="3241261"/>
            <a:ext cx="2197652" cy="120373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228600" indent="-228600">
              <a:buFont typeface="Arial"/>
              <a:buChar char="•"/>
            </a:pPr>
            <a:endParaRPr lang="en-US" sz="1000" u="sng" dirty="0">
              <a:solidFill>
                <a:schemeClr val="tx1"/>
              </a:solidFill>
            </a:endParaRPr>
          </a:p>
          <a:p>
            <a:endParaRPr lang="en-US" sz="1000" b="1" u="sng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228600" indent="-228600">
              <a:buFont typeface="Arial"/>
              <a:buChar char="•"/>
            </a:pPr>
            <a:endParaRPr lang="en-US" sz="10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F8270E0-FC6B-5757-6BD6-1758D3B290BC}"/>
              </a:ext>
            </a:extLst>
          </p:cNvPr>
          <p:cNvSpPr txBox="1"/>
          <p:nvPr/>
        </p:nvSpPr>
        <p:spPr>
          <a:xfrm>
            <a:off x="9848575" y="3299792"/>
            <a:ext cx="1925982" cy="10695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b="1" dirty="0">
                <a:latin typeface="Calibri"/>
                <a:cs typeface="Calibri"/>
              </a:rPr>
              <a:t>Artist Study: Heather Galler</a:t>
            </a:r>
          </a:p>
          <a:p>
            <a:pPr marL="171450" indent="-171450">
              <a:buFont typeface="Arial"/>
              <a:buChar char="•"/>
            </a:pPr>
            <a:r>
              <a:rPr lang="en-US" sz="1050" dirty="0">
                <a:latin typeface="Calibri"/>
                <a:cs typeface="Calibri"/>
              </a:rPr>
              <a:t>Explore the relationship between line and tone, pattern and shape, line and texture </a:t>
            </a:r>
          </a:p>
          <a:p>
            <a:pPr marL="171450" indent="-171450">
              <a:buFont typeface="Arial"/>
              <a:buChar char="•"/>
            </a:pPr>
            <a:r>
              <a:rPr lang="en-US" sz="1050" dirty="0">
                <a:latin typeface="Calibri"/>
                <a:cs typeface="Calibri"/>
              </a:rPr>
              <a:t>Select appropriate materials.</a:t>
            </a:r>
          </a:p>
        </p:txBody>
      </p:sp>
      <p:pic>
        <p:nvPicPr>
          <p:cNvPr id="27" name="Picture 26" descr="Tooth Vase Flowers Art Heather Galler Original Painting 11x14 Dental ...">
            <a:extLst>
              <a:ext uri="{FF2B5EF4-FFF2-40B4-BE49-F238E27FC236}">
                <a16:creationId xmlns:a16="http://schemas.microsoft.com/office/drawing/2014/main" id="{74D94FD0-5092-01FA-4CFC-E1E0DA3C9A8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8701" t="-1417" r="9790" b="1060"/>
          <a:stretch/>
        </p:blipFill>
        <p:spPr>
          <a:xfrm>
            <a:off x="11013504" y="1887022"/>
            <a:ext cx="1181628" cy="1421144"/>
          </a:xfrm>
          <a:prstGeom prst="rect">
            <a:avLst/>
          </a:prstGeom>
        </p:spPr>
      </p:pic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944C1594-3EF4-CE40-A068-0BB186036F2E}"/>
              </a:ext>
            </a:extLst>
          </p:cNvPr>
          <p:cNvCxnSpPr>
            <a:cxnSpLocks/>
          </p:cNvCxnSpPr>
          <p:nvPr/>
        </p:nvCxnSpPr>
        <p:spPr>
          <a:xfrm flipH="1" flipV="1">
            <a:off x="9015892" y="4084981"/>
            <a:ext cx="642731" cy="2205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8C0582DC-5142-F6D6-C7D7-E829015FB235}"/>
              </a:ext>
            </a:extLst>
          </p:cNvPr>
          <p:cNvCxnSpPr>
            <a:cxnSpLocks/>
          </p:cNvCxnSpPr>
          <p:nvPr/>
        </p:nvCxnSpPr>
        <p:spPr>
          <a:xfrm flipH="1" flipV="1">
            <a:off x="6740937" y="4316895"/>
            <a:ext cx="377686" cy="488116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8DDD8F0D-37F8-740B-625A-73D3C0B506AF}"/>
              </a:ext>
            </a:extLst>
          </p:cNvPr>
          <p:cNvSpPr/>
          <p:nvPr/>
        </p:nvSpPr>
        <p:spPr>
          <a:xfrm>
            <a:off x="7885043" y="4566479"/>
            <a:ext cx="3191563" cy="223078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171450" indent="-171450">
              <a:buFont typeface="Arial"/>
              <a:buChar char="•"/>
            </a:pPr>
            <a:endParaRPr lang="en-US" sz="1100" dirty="0">
              <a:solidFill>
                <a:schemeClr val="tx1"/>
              </a:solidFill>
              <a:latin typeface="Calibri"/>
              <a:cs typeface="Calibri"/>
            </a:endParaRPr>
          </a:p>
          <a:p>
            <a:r>
              <a:rPr lang="en-US" sz="1100" b="1" dirty="0">
                <a:solidFill>
                  <a:schemeClr val="tx1"/>
                </a:solidFill>
                <a:latin typeface="Calibri"/>
                <a:cs typeface="Calibri"/>
              </a:rPr>
              <a:t>Artist Study: Illustrator- Chris Mould </a:t>
            </a:r>
          </a:p>
          <a:p>
            <a:r>
              <a:rPr lang="en-US" sz="1100" b="1" dirty="0">
                <a:solidFill>
                  <a:schemeClr val="tx1"/>
                </a:solidFill>
                <a:latin typeface="Calibri"/>
                <a:cs typeface="Calibri"/>
              </a:rPr>
              <a:t>Artist study</a:t>
            </a:r>
            <a:r>
              <a:rPr lang="en-US" sz="1400" b="1" dirty="0">
                <a:solidFill>
                  <a:schemeClr val="tx1"/>
                </a:solidFill>
                <a:latin typeface="Calibri"/>
                <a:cs typeface="Calibri"/>
              </a:rPr>
              <a:t>: </a:t>
            </a:r>
            <a:r>
              <a:rPr lang="en-US" sz="1050" b="1" dirty="0">
                <a:solidFill>
                  <a:schemeClr val="tx1"/>
                </a:solidFill>
                <a:latin typeface="Calibri"/>
                <a:cs typeface="Calibri"/>
              </a:rPr>
              <a:t>Hans Holbein </a:t>
            </a: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cs typeface="Calibri"/>
              </a:rPr>
              <a:t>Begin to use simple perspective (single focal point) and begin to develop an awareness of scale e.g. foreground, background </a:t>
            </a:r>
            <a:endParaRPr lang="en-US">
              <a:solidFill>
                <a:schemeClr val="tx1"/>
              </a:solidFill>
            </a:endParaRP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cs typeface="Calibri"/>
              </a:rPr>
              <a:t>Explore the relationship between line and tone, pattern and shape, line and texture </a:t>
            </a: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cs typeface="Calibri"/>
              </a:rPr>
              <a:t>Explore </a:t>
            </a:r>
            <a:r>
              <a:rPr lang="en-US" sz="1100" err="1">
                <a:solidFill>
                  <a:schemeClr val="tx1"/>
                </a:solidFill>
                <a:latin typeface="Calibri"/>
                <a:cs typeface="Calibri"/>
              </a:rPr>
              <a:t>colour</a:t>
            </a:r>
            <a:r>
              <a:rPr lang="en-US" sz="1100" dirty="0">
                <a:solidFill>
                  <a:schemeClr val="tx1"/>
                </a:solidFill>
                <a:latin typeface="Calibri"/>
                <a:cs typeface="Calibri"/>
              </a:rPr>
              <a:t> mixing and blending techniques with </a:t>
            </a:r>
            <a:r>
              <a:rPr lang="en-US" sz="1100" err="1">
                <a:solidFill>
                  <a:schemeClr val="tx1"/>
                </a:solidFill>
                <a:latin typeface="Calibri"/>
                <a:cs typeface="Calibri"/>
              </a:rPr>
              <a:t>coloured</a:t>
            </a:r>
            <a:r>
              <a:rPr lang="en-US" sz="1100" dirty="0">
                <a:solidFill>
                  <a:schemeClr val="tx1"/>
                </a:solidFill>
                <a:latin typeface="Calibri"/>
                <a:cs typeface="Calibri"/>
              </a:rPr>
              <a:t> pencils (shading, hatching). </a:t>
            </a: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Select appropriate resources </a:t>
            </a:r>
            <a:r>
              <a:rPr lang="en-US" sz="1100" dirty="0">
                <a:latin typeface="Calibri"/>
                <a:ea typeface="Calibri"/>
                <a:cs typeface="Calibri"/>
              </a:rPr>
              <a:t>ate material</a:t>
            </a:r>
            <a:r>
              <a:rPr lang="en-US" dirty="0"/>
              <a:t> </a:t>
            </a:r>
            <a:endParaRPr lang="en-US" sz="10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pic>
        <p:nvPicPr>
          <p:cNvPr id="32" name="Picture 31" descr="A cover of a book&#10;&#10;Description automatically generated">
            <a:extLst>
              <a:ext uri="{FF2B5EF4-FFF2-40B4-BE49-F238E27FC236}">
                <a16:creationId xmlns:a16="http://schemas.microsoft.com/office/drawing/2014/main" id="{9BA1F6EC-214B-F181-C921-C33FD7C35B8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84378" y="5454719"/>
            <a:ext cx="818460" cy="1337779"/>
          </a:xfrm>
          <a:prstGeom prst="rect">
            <a:avLst/>
          </a:prstGeom>
        </p:spPr>
      </p:pic>
      <p:pic>
        <p:nvPicPr>
          <p:cNvPr id="33" name="Picture 32" descr="A painting of a person in a red shirt&#10;&#10;Description automatically generated">
            <a:extLst>
              <a:ext uri="{FF2B5EF4-FFF2-40B4-BE49-F238E27FC236}">
                <a16:creationId xmlns:a16="http://schemas.microsoft.com/office/drawing/2014/main" id="{DF278B28-915F-70FB-4840-E3CE452F885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017457" y="5155923"/>
            <a:ext cx="891347" cy="1217544"/>
          </a:xfrm>
          <a:prstGeom prst="rect">
            <a:avLst/>
          </a:prstGeom>
        </p:spPr>
      </p:pic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1705E3C0-6A69-1C05-F862-E7DE93A94D9F}"/>
              </a:ext>
            </a:extLst>
          </p:cNvPr>
          <p:cNvCxnSpPr>
            <a:cxnSpLocks/>
          </p:cNvCxnSpPr>
          <p:nvPr/>
        </p:nvCxnSpPr>
        <p:spPr>
          <a:xfrm flipV="1">
            <a:off x="5738188" y="4294809"/>
            <a:ext cx="262836" cy="278290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7679444A-8400-E3AC-58AD-BE333EFAA926}"/>
              </a:ext>
            </a:extLst>
          </p:cNvPr>
          <p:cNvSpPr/>
          <p:nvPr/>
        </p:nvSpPr>
        <p:spPr>
          <a:xfrm>
            <a:off x="2562085" y="5372653"/>
            <a:ext cx="3511825" cy="151295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US" sz="1000" u="sng" dirty="0">
              <a:solidFill>
                <a:schemeClr val="tx1"/>
              </a:solidFill>
            </a:endParaRPr>
          </a:p>
          <a:p>
            <a:endParaRPr lang="en-US" sz="1000" b="1" u="sng" dirty="0">
              <a:solidFill>
                <a:schemeClr val="tx1"/>
              </a:solidFill>
              <a:latin typeface="Calibri"/>
              <a:cs typeface="Calibri"/>
            </a:endParaRPr>
          </a:p>
          <a:p>
            <a:r>
              <a:rPr lang="en-US" sz="1100" b="1" u="sng" dirty="0">
                <a:solidFill>
                  <a:schemeClr val="tx1"/>
                </a:solidFill>
                <a:latin typeface="Calibri"/>
                <a:cs typeface="Calibri"/>
              </a:rPr>
              <a:t>Artist study: </a:t>
            </a:r>
            <a:r>
              <a:rPr lang="en-US" sz="1100" b="1" dirty="0">
                <a:solidFill>
                  <a:schemeClr val="tx1"/>
                </a:solidFill>
                <a:latin typeface="Calibri"/>
                <a:cs typeface="Calibri"/>
              </a:rPr>
              <a:t>Henri Rousseau</a:t>
            </a:r>
          </a:p>
          <a:p>
            <a:r>
              <a:rPr lang="en-US" sz="1100" b="1" u="sng" dirty="0">
                <a:solidFill>
                  <a:schemeClr val="tx1"/>
                </a:solidFill>
                <a:latin typeface="Calibri"/>
                <a:ea typeface="+mn-lt"/>
                <a:cs typeface="Calibri"/>
              </a:rPr>
              <a:t>Artist study: </a:t>
            </a:r>
            <a:r>
              <a:rPr lang="en-US" sz="1100" b="1" dirty="0">
                <a:solidFill>
                  <a:schemeClr val="tx1"/>
                </a:solidFill>
                <a:latin typeface="Calibri"/>
                <a:ea typeface="+mn-lt"/>
                <a:cs typeface="Calibri"/>
              </a:rPr>
              <a:t>William Morris </a:t>
            </a:r>
          </a:p>
          <a:p>
            <a:pPr marL="285750" indent="-285750"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Using dry and wet media, explore the potential of the visual elements: line, shape, pattern, </a:t>
            </a:r>
            <a:r>
              <a:rPr lang="en-US" sz="1000" dirty="0" err="1">
                <a:solidFill>
                  <a:schemeClr val="tx1"/>
                </a:solidFill>
                <a:latin typeface="Calibri"/>
                <a:ea typeface="+mn-lt"/>
                <a:cs typeface="+mn-lt"/>
              </a:rPr>
              <a:t>colour</a:t>
            </a: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 and texture </a:t>
            </a:r>
            <a:endParaRPr lang="en-US" dirty="0">
              <a:solidFill>
                <a:schemeClr val="tx1"/>
              </a:solidFill>
              <a:latin typeface="Calibri"/>
              <a:ea typeface="+mn-lt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Through sustained and independent work, develop detailed drawings</a:t>
            </a:r>
            <a:endParaRPr lang="en-US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Explore </a:t>
            </a:r>
            <a:r>
              <a:rPr lang="en-US" sz="1000" dirty="0" err="1">
                <a:solidFill>
                  <a:schemeClr val="tx1"/>
                </a:solidFill>
                <a:latin typeface="Calibri"/>
                <a:ea typeface="+mn-lt"/>
                <a:cs typeface="+mn-lt"/>
              </a:rPr>
              <a:t>colour</a:t>
            </a: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 mixing and blending techniques with </a:t>
            </a:r>
            <a:r>
              <a:rPr lang="en-US" sz="1000" dirty="0" err="1">
                <a:solidFill>
                  <a:schemeClr val="tx1"/>
                </a:solidFill>
                <a:latin typeface="Calibri"/>
                <a:ea typeface="+mn-lt"/>
                <a:cs typeface="+mn-lt"/>
              </a:rPr>
              <a:t>coloured</a:t>
            </a: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 pencils e.g. shading and hatching </a:t>
            </a:r>
            <a:endParaRPr lang="en-US">
              <a:solidFill>
                <a:schemeClr val="tx1"/>
              </a:solidFill>
            </a:endParaRPr>
          </a:p>
          <a:p>
            <a:endParaRPr lang="en-US"/>
          </a:p>
          <a:p>
            <a:endParaRPr lang="en-US" sz="1000" u="sng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pic>
        <p:nvPicPr>
          <p:cNvPr id="40" name="Picture 39" descr="Image result for Henri Rousseau Jungle paintings. Size: 91 x 106. Source: www.ubicaciondepersonas.cdmx.gob.mx">
            <a:extLst>
              <a:ext uri="{FF2B5EF4-FFF2-40B4-BE49-F238E27FC236}">
                <a16:creationId xmlns:a16="http://schemas.microsoft.com/office/drawing/2014/main" id="{175F70F6-7D9C-6CF4-4AD6-867F98245DB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18809" y="5156131"/>
            <a:ext cx="918818" cy="1117739"/>
          </a:xfrm>
          <a:prstGeom prst="rect">
            <a:avLst/>
          </a:prstGeom>
        </p:spPr>
      </p:pic>
      <p:pic>
        <p:nvPicPr>
          <p:cNvPr id="41" name="Picture 40" descr="A bird on a flower&#10;&#10;Description automatically generated">
            <a:extLst>
              <a:ext uri="{FF2B5EF4-FFF2-40B4-BE49-F238E27FC236}">
                <a16:creationId xmlns:a16="http://schemas.microsoft.com/office/drawing/2014/main" id="{51668769-8732-4371-A612-7725667964F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26187" y="4524513"/>
            <a:ext cx="880580" cy="856974"/>
          </a:xfrm>
          <a:prstGeom prst="rect">
            <a:avLst/>
          </a:prstGeom>
        </p:spPr>
      </p:pic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40B2C750-F83D-0B9B-A2AB-659BEB1A4AB7}"/>
              </a:ext>
            </a:extLst>
          </p:cNvPr>
          <p:cNvCxnSpPr>
            <a:cxnSpLocks/>
          </p:cNvCxnSpPr>
          <p:nvPr/>
        </p:nvCxnSpPr>
        <p:spPr>
          <a:xfrm flipV="1">
            <a:off x="4490277" y="3952458"/>
            <a:ext cx="848138" cy="123687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1B6F9942-C4BE-D121-6FC4-503FCF899932}"/>
              </a:ext>
            </a:extLst>
          </p:cNvPr>
          <p:cNvCxnSpPr>
            <a:cxnSpLocks/>
          </p:cNvCxnSpPr>
          <p:nvPr/>
        </p:nvCxnSpPr>
        <p:spPr>
          <a:xfrm flipV="1">
            <a:off x="2380972" y="4162286"/>
            <a:ext cx="969617" cy="278294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ACC27ACE-F09E-88F7-D6E5-DE1ED80FCA1B}"/>
              </a:ext>
            </a:extLst>
          </p:cNvPr>
          <p:cNvSpPr/>
          <p:nvPr/>
        </p:nvSpPr>
        <p:spPr>
          <a:xfrm>
            <a:off x="-2" y="3970129"/>
            <a:ext cx="2352261" cy="297069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228600" indent="-228600">
              <a:buFont typeface="Arial"/>
              <a:buChar char="•"/>
            </a:pPr>
            <a:endParaRPr lang="en-US" sz="1000" u="sng" dirty="0">
              <a:solidFill>
                <a:schemeClr val="tx1"/>
              </a:solidFill>
            </a:endParaRPr>
          </a:p>
          <a:p>
            <a:r>
              <a:rPr lang="en-US" sz="1000" b="1" u="sng" dirty="0">
                <a:solidFill>
                  <a:schemeClr val="tx1"/>
                </a:solidFill>
                <a:latin typeface="Calibri"/>
                <a:cs typeface="Calibri"/>
              </a:rPr>
              <a:t>Linked to evolution study in Science </a:t>
            </a:r>
          </a:p>
          <a:p>
            <a:r>
              <a:rPr lang="en-US" sz="1000" b="1" u="sng" dirty="0">
                <a:solidFill>
                  <a:schemeClr val="tx1"/>
                </a:solidFill>
                <a:latin typeface="Calibri"/>
                <a:cs typeface="Calibri"/>
              </a:rPr>
              <a:t>Artist study- Bridget Riley </a:t>
            </a:r>
          </a:p>
          <a:p>
            <a:endParaRPr lang="en-US" sz="1000" b="1" u="sng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Demonstrate a wide variety of ways to make different marks with wet and dry media </a:t>
            </a:r>
            <a:endParaRPr lang="en-US" sz="1000">
              <a:solidFill>
                <a:schemeClr val="tx1"/>
              </a:solidFill>
              <a:latin typeface="Calibri"/>
              <a:ea typeface="+mn-lt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Develop ideas using mixed media Manipulate and experiment with the elements of art: line, shape</a:t>
            </a:r>
            <a:endParaRPr lang="en-US" sz="1000">
              <a:solidFill>
                <a:schemeClr val="tx1"/>
              </a:solidFill>
              <a:latin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1000" dirty="0">
                <a:solidFill>
                  <a:srgbClr val="000000"/>
                </a:solidFill>
                <a:latin typeface="Calibri"/>
                <a:ea typeface="+mn-lt"/>
                <a:cs typeface="+mn-lt"/>
              </a:rPr>
              <a:t>Create shades and tints using black and white</a:t>
            </a:r>
            <a:endParaRPr lang="en-US" sz="1000">
              <a:latin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1000" dirty="0">
                <a:solidFill>
                  <a:srgbClr val="000000"/>
                </a:solidFill>
                <a:latin typeface="Calibri"/>
                <a:ea typeface="+mn-lt"/>
                <a:cs typeface="+mn-lt"/>
              </a:rPr>
              <a:t>Develop ideas using different or mixed media, using a sketchbook.  </a:t>
            </a:r>
            <a:endParaRPr lang="en-US" sz="1000">
              <a:latin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Identify artists that have worked in a similar way </a:t>
            </a:r>
            <a:endParaRPr lang="en-US" sz="1000" dirty="0">
              <a:solidFill>
                <a:schemeClr val="tx1"/>
              </a:solidFill>
            </a:endParaRPr>
          </a:p>
          <a:p>
            <a:endParaRPr lang="en-US" sz="1000" b="1" u="sng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228600" indent="-228600">
              <a:buFont typeface="Arial"/>
              <a:buChar char="•"/>
            </a:pPr>
            <a:endParaRPr lang="en-US" sz="10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pic>
        <p:nvPicPr>
          <p:cNvPr id="46" name="Picture 45" descr="A drawing of a monkey&#10;&#10;Description automatically generated">
            <a:extLst>
              <a:ext uri="{FF2B5EF4-FFF2-40B4-BE49-F238E27FC236}">
                <a16:creationId xmlns:a16="http://schemas.microsoft.com/office/drawing/2014/main" id="{3C54FF31-FC37-7045-4C39-83343D312F9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126146" y="3554965"/>
            <a:ext cx="871883" cy="841375"/>
          </a:xfrm>
          <a:prstGeom prst="rect">
            <a:avLst/>
          </a:prstGeom>
        </p:spPr>
      </p:pic>
      <p:pic>
        <p:nvPicPr>
          <p:cNvPr id="47" name="Picture 46" descr="A black and white circular pattern&#10;&#10;Description automatically generated">
            <a:extLst>
              <a:ext uri="{FF2B5EF4-FFF2-40B4-BE49-F238E27FC236}">
                <a16:creationId xmlns:a16="http://schemas.microsoft.com/office/drawing/2014/main" id="{7CBD3AFE-9BF4-1FB5-BEBD-45BB35EC2E2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079417" y="4438927"/>
            <a:ext cx="943252" cy="917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6144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6342A5-3A04-7C57-7C02-25A70A12F2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A7F9A18-DC62-7D64-22A1-BEC690613FE1}"/>
              </a:ext>
            </a:extLst>
          </p:cNvPr>
          <p:cNvSpPr/>
          <p:nvPr/>
        </p:nvSpPr>
        <p:spPr>
          <a:xfrm>
            <a:off x="5152869" y="3297836"/>
            <a:ext cx="1861278" cy="104750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/>
              <a:t>Painting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44B0DF3-D395-7CBD-A45F-DB53C92934D4}"/>
              </a:ext>
            </a:extLst>
          </p:cNvPr>
          <p:cNvSpPr/>
          <p:nvPr/>
        </p:nvSpPr>
        <p:spPr>
          <a:xfrm>
            <a:off x="3949130" y="3198444"/>
            <a:ext cx="966757" cy="47324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 b="1" dirty="0"/>
              <a:t>EYFS</a:t>
            </a:r>
            <a:r>
              <a:rPr lang="en-US" sz="2800" b="1" dirty="0"/>
              <a:t> 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B12F614-B384-FCAA-9C99-6AD45A36B8AC}"/>
              </a:ext>
            </a:extLst>
          </p:cNvPr>
          <p:cNvSpPr/>
          <p:nvPr/>
        </p:nvSpPr>
        <p:spPr>
          <a:xfrm>
            <a:off x="5351652" y="2359140"/>
            <a:ext cx="1088235" cy="48428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 b="1" dirty="0"/>
              <a:t>Year 1 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2160E6C-A362-9580-FDD2-D565A162266F}"/>
              </a:ext>
            </a:extLst>
          </p:cNvPr>
          <p:cNvSpPr/>
          <p:nvPr/>
        </p:nvSpPr>
        <p:spPr>
          <a:xfrm>
            <a:off x="7339477" y="2602096"/>
            <a:ext cx="1088235" cy="484284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 b="1" dirty="0"/>
              <a:t>Year 2 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47F471C-F7EB-E17F-DA77-2C5089CAD3C1}"/>
              </a:ext>
            </a:extLst>
          </p:cNvPr>
          <p:cNvSpPr/>
          <p:nvPr/>
        </p:nvSpPr>
        <p:spPr>
          <a:xfrm>
            <a:off x="7880607" y="3816878"/>
            <a:ext cx="1088235" cy="484284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 b="1" dirty="0"/>
              <a:t>Year 3 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BB8C04F-856F-ACE5-657D-B5D882B8D1DA}"/>
              </a:ext>
            </a:extLst>
          </p:cNvPr>
          <p:cNvSpPr/>
          <p:nvPr/>
        </p:nvSpPr>
        <p:spPr>
          <a:xfrm>
            <a:off x="6986085" y="4656183"/>
            <a:ext cx="1088235" cy="484284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 b="1" dirty="0"/>
              <a:t>Year 4 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A75DF576-A435-3607-CC1F-0689AE8273B1}"/>
              </a:ext>
            </a:extLst>
          </p:cNvPr>
          <p:cNvSpPr/>
          <p:nvPr/>
        </p:nvSpPr>
        <p:spPr>
          <a:xfrm>
            <a:off x="5009302" y="4567834"/>
            <a:ext cx="1088235" cy="484284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 b="1" dirty="0"/>
              <a:t>Year 5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2E827EDD-D4CB-B01E-A67D-5A5257F55EC8}"/>
              </a:ext>
            </a:extLst>
          </p:cNvPr>
          <p:cNvSpPr/>
          <p:nvPr/>
        </p:nvSpPr>
        <p:spPr>
          <a:xfrm>
            <a:off x="3385911" y="3894182"/>
            <a:ext cx="1088235" cy="48428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 b="1" dirty="0"/>
              <a:t>Year 6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FE0940BA-DC41-39D3-0BE6-CAADC8D27323}"/>
              </a:ext>
            </a:extLst>
          </p:cNvPr>
          <p:cNvCxnSpPr/>
          <p:nvPr/>
        </p:nvCxnSpPr>
        <p:spPr>
          <a:xfrm>
            <a:off x="4932016" y="3612318"/>
            <a:ext cx="240748" cy="185532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D0CB27C1-CB93-922D-0B29-CF951C988B15}"/>
              </a:ext>
            </a:extLst>
          </p:cNvPr>
          <p:cNvCxnSpPr>
            <a:cxnSpLocks/>
          </p:cNvCxnSpPr>
          <p:nvPr/>
        </p:nvCxnSpPr>
        <p:spPr>
          <a:xfrm>
            <a:off x="2999408" y="2530059"/>
            <a:ext cx="1201529" cy="649356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: Rounded Corners 14" descr="F1&#10;• Make marks &#10;• Draw circles and lines&#10;• Draw faces with features and give meaning to marks&#10;• Draw ‘potato people’&#10;• Draw things that they observe &#10;• Draw simple things from memory &#10;">
            <a:extLst>
              <a:ext uri="{FF2B5EF4-FFF2-40B4-BE49-F238E27FC236}">
                <a16:creationId xmlns:a16="http://schemas.microsoft.com/office/drawing/2014/main" id="{38D0E450-FC20-7B19-12EF-25EC950A787B}"/>
              </a:ext>
            </a:extLst>
          </p:cNvPr>
          <p:cNvSpPr/>
          <p:nvPr/>
        </p:nvSpPr>
        <p:spPr>
          <a:xfrm>
            <a:off x="-46618" y="153160"/>
            <a:ext cx="3889835" cy="363239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US" sz="1400" b="1" dirty="0">
              <a:solidFill>
                <a:schemeClr val="tx1"/>
              </a:solidFill>
              <a:latin typeface="Calibri"/>
              <a:cs typeface="Calibri"/>
            </a:endParaRPr>
          </a:p>
          <a:p>
            <a:r>
              <a:rPr lang="en-US" sz="1100" b="1" dirty="0">
                <a:solidFill>
                  <a:schemeClr val="tx1"/>
                </a:solidFill>
                <a:latin typeface="Calibri"/>
                <a:cs typeface="Calibri"/>
              </a:rPr>
              <a:t>Through a range of CP and adult initiated tasks:</a:t>
            </a:r>
          </a:p>
          <a:p>
            <a:r>
              <a:rPr lang="en-US" sz="1400" b="1" dirty="0">
                <a:solidFill>
                  <a:schemeClr val="tx1"/>
                </a:solidFill>
                <a:latin typeface="Calibri"/>
                <a:cs typeface="Calibri"/>
              </a:rPr>
              <a:t>F1</a:t>
            </a:r>
            <a:endParaRPr lang="en-US" dirty="0">
              <a:solidFill>
                <a:schemeClr val="tx1"/>
              </a:solidFill>
            </a:endParaRP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Use pre-made paints </a:t>
            </a:r>
            <a:endParaRPr lang="en-US" sz="1100">
              <a:solidFill>
                <a:schemeClr val="tx1"/>
              </a:solidFill>
              <a:latin typeface="Calibri"/>
              <a:ea typeface="+mn-lt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Can name primary </a:t>
            </a:r>
            <a:r>
              <a:rPr lang="en-US" sz="1100" err="1">
                <a:solidFill>
                  <a:schemeClr val="tx1"/>
                </a:solidFill>
                <a:latin typeface="Calibri"/>
                <a:ea typeface="+mn-lt"/>
                <a:cs typeface="+mn-lt"/>
              </a:rPr>
              <a:t>colours</a:t>
            </a:r>
            <a:r>
              <a:rPr lang="en-US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. </a:t>
            </a: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Mix primary </a:t>
            </a:r>
            <a:r>
              <a:rPr lang="en-US" sz="1100" err="1">
                <a:solidFill>
                  <a:schemeClr val="tx1"/>
                </a:solidFill>
                <a:latin typeface="Calibri"/>
                <a:ea typeface="+mn-lt"/>
                <a:cs typeface="+mn-lt"/>
              </a:rPr>
              <a:t>colours</a:t>
            </a:r>
            <a:endParaRPr lang="en-US" sz="1100">
              <a:solidFill>
                <a:schemeClr val="tx1"/>
              </a:solidFill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Explore mixing primary </a:t>
            </a:r>
            <a:r>
              <a:rPr lang="en-US" sz="1100" err="1">
                <a:solidFill>
                  <a:schemeClr val="tx1"/>
                </a:solidFill>
                <a:latin typeface="Calibri"/>
                <a:ea typeface="+mn-lt"/>
                <a:cs typeface="+mn-lt"/>
              </a:rPr>
              <a:t>colours</a:t>
            </a:r>
            <a:r>
              <a:rPr lang="en-US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 to make secondary </a:t>
            </a:r>
            <a:r>
              <a:rPr lang="en-US" sz="1100" err="1">
                <a:solidFill>
                  <a:schemeClr val="tx1"/>
                </a:solidFill>
                <a:latin typeface="Calibri"/>
                <a:ea typeface="+mn-lt"/>
                <a:cs typeface="+mn-lt"/>
              </a:rPr>
              <a:t>colours</a:t>
            </a:r>
            <a:endParaRPr lang="en-US" sz="1100">
              <a:solidFill>
                <a:schemeClr val="tx1"/>
              </a:solidFill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Hold paint brush in palm of hand to make marks </a:t>
            </a:r>
            <a:endParaRPr lang="en-US" sz="1100">
              <a:solidFill>
                <a:schemeClr val="tx1"/>
              </a:solidFill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Start to use thinner paint brush to add detail to painting </a:t>
            </a:r>
            <a:endParaRPr lang="en-US" sz="1100">
              <a:solidFill>
                <a:schemeClr val="tx1"/>
              </a:solidFill>
              <a:latin typeface="Calibri"/>
              <a:cs typeface="Calibri"/>
            </a:endParaRPr>
          </a:p>
          <a:p>
            <a:endParaRPr lang="en-US" sz="1100" dirty="0">
              <a:solidFill>
                <a:schemeClr val="tx1"/>
              </a:solidFill>
              <a:latin typeface="Calibri"/>
              <a:cs typeface="Calibri"/>
            </a:endParaRPr>
          </a:p>
          <a:p>
            <a:r>
              <a:rPr lang="en-US" sz="1400" b="1" dirty="0">
                <a:solidFill>
                  <a:schemeClr val="tx1"/>
                </a:solidFill>
                <a:latin typeface="Calibri"/>
                <a:cs typeface="Calibri"/>
              </a:rPr>
              <a:t>F2</a:t>
            </a:r>
          </a:p>
          <a:p>
            <a:pPr marL="285750" indent="-285750">
              <a:buFont typeface="Symbol"/>
              <a:buChar char="•"/>
            </a:pPr>
            <a:r>
              <a:rPr lang="en-GB" sz="1100" dirty="0">
                <a:solidFill>
                  <a:schemeClr val="tx1"/>
                </a:solidFill>
                <a:latin typeface="Calibri"/>
                <a:cs typeface="Calibri"/>
              </a:rPr>
              <a:t>Mix primary colours to make secondary </a:t>
            </a:r>
            <a:endParaRPr lang="en-US" sz="1100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285750" indent="-285750">
              <a:buFont typeface="Symbol"/>
              <a:buChar char="•"/>
            </a:pPr>
            <a:r>
              <a:rPr lang="en-GB" sz="1100" dirty="0">
                <a:solidFill>
                  <a:schemeClr val="tx1"/>
                </a:solidFill>
                <a:latin typeface="Calibri"/>
                <a:cs typeface="Calibri"/>
              </a:rPr>
              <a:t>Add white or black paint to alter tint or shade </a:t>
            </a:r>
            <a:endParaRPr lang="en-US" sz="1100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285750" indent="-285750">
              <a:buFont typeface="Symbol"/>
              <a:buChar char="•"/>
            </a:pPr>
            <a:r>
              <a:rPr lang="en-GB" sz="1100" dirty="0">
                <a:solidFill>
                  <a:schemeClr val="tx1"/>
                </a:solidFill>
                <a:latin typeface="Calibri"/>
                <a:cs typeface="Calibri"/>
              </a:rPr>
              <a:t>Colour matching to a specific colour and shade </a:t>
            </a:r>
            <a:endParaRPr lang="en-US" sz="1100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285750" indent="-285750">
              <a:buFont typeface="Symbol"/>
              <a:buChar char="•"/>
            </a:pPr>
            <a:r>
              <a:rPr lang="en-GB" sz="1100" dirty="0">
                <a:solidFill>
                  <a:schemeClr val="tx1"/>
                </a:solidFill>
                <a:latin typeface="Calibri"/>
                <a:cs typeface="Calibri"/>
              </a:rPr>
              <a:t>Use a thin paint brush to add detail </a:t>
            </a:r>
            <a:endParaRPr lang="en-US" sz="1100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285750" indent="-285750">
              <a:buFont typeface="Symbol"/>
              <a:buChar char="•"/>
            </a:pPr>
            <a:r>
              <a:rPr lang="en-GB" sz="1100" dirty="0">
                <a:solidFill>
                  <a:schemeClr val="tx1"/>
                </a:solidFill>
                <a:latin typeface="Calibri"/>
                <a:cs typeface="Calibri"/>
              </a:rPr>
              <a:t>Hold a paint brush with a tripod grip</a:t>
            </a:r>
            <a:endParaRPr lang="en-US" sz="1100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285750" indent="-285750">
              <a:buFont typeface="Symbol"/>
              <a:buChar char="•"/>
            </a:pPr>
            <a:r>
              <a:rPr lang="en-GB" sz="1100" dirty="0">
                <a:solidFill>
                  <a:schemeClr val="tx1"/>
                </a:solidFill>
                <a:latin typeface="Calibri"/>
                <a:cs typeface="Calibri"/>
              </a:rPr>
              <a:t>Can select from a range of tools to improve painting </a:t>
            </a:r>
            <a:r>
              <a:rPr lang="en-GB" sz="1100" dirty="0" err="1">
                <a:solidFill>
                  <a:schemeClr val="tx1"/>
                </a:solidFill>
                <a:latin typeface="Calibri"/>
                <a:cs typeface="Calibri"/>
              </a:rPr>
              <a:t>e.g</a:t>
            </a:r>
            <a:r>
              <a:rPr lang="en-GB" sz="1100" dirty="0">
                <a:solidFill>
                  <a:schemeClr val="tx1"/>
                </a:solidFill>
                <a:latin typeface="Calibri"/>
                <a:cs typeface="Calibri"/>
              </a:rPr>
              <a:t> stampers, rollers </a:t>
            </a:r>
            <a:endParaRPr lang="en-US" sz="1100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endParaRPr lang="en-US" sz="11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08E37E90-6A87-5FE6-BAD8-27FD637A11BA}"/>
              </a:ext>
            </a:extLst>
          </p:cNvPr>
          <p:cNvSpPr/>
          <p:nvPr/>
        </p:nvSpPr>
        <p:spPr>
          <a:xfrm>
            <a:off x="4649303" y="182217"/>
            <a:ext cx="2197652" cy="170069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228600" indent="-228600">
              <a:buFont typeface="Arial"/>
              <a:buChar char="•"/>
            </a:pPr>
            <a:endParaRPr lang="en-US" sz="1000" u="sng" dirty="0">
              <a:solidFill>
                <a:schemeClr val="tx1"/>
              </a:solidFill>
            </a:endParaRPr>
          </a:p>
          <a:p>
            <a:r>
              <a:rPr lang="en-US" sz="1000" b="1" u="sng" dirty="0">
                <a:solidFill>
                  <a:schemeClr val="tx1"/>
                </a:solidFill>
                <a:latin typeface="Calibri"/>
                <a:cs typeface="Calibri"/>
              </a:rPr>
              <a:t>Artist study: David Najar</a:t>
            </a:r>
            <a:r>
              <a:rPr lang="en-US" sz="1000" u="sng" dirty="0">
                <a:solidFill>
                  <a:schemeClr val="tx1"/>
                </a:solidFill>
                <a:latin typeface="Calibri"/>
                <a:cs typeface="Calibri"/>
              </a:rPr>
              <a:t> </a:t>
            </a:r>
          </a:p>
          <a:p>
            <a:pPr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Use a variety of tools and techniques </a:t>
            </a:r>
            <a:r>
              <a:rPr lang="en-US" sz="1000" err="1">
                <a:solidFill>
                  <a:schemeClr val="tx1"/>
                </a:solidFill>
                <a:latin typeface="Calibri"/>
                <a:ea typeface="+mn-lt"/>
                <a:cs typeface="+mn-lt"/>
              </a:rPr>
              <a:t>e.g</a:t>
            </a: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 brush sizes and techniques </a:t>
            </a:r>
            <a:endParaRPr lang="en-US" sz="1000">
              <a:solidFill>
                <a:schemeClr val="tx1"/>
              </a:solidFill>
              <a:latin typeface="Calibri"/>
              <a:ea typeface="+mn-lt"/>
              <a:cs typeface="Calibri"/>
            </a:endParaRPr>
          </a:p>
          <a:p>
            <a:pPr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Mix and match </a:t>
            </a:r>
            <a:r>
              <a:rPr lang="en-US" sz="1000" err="1">
                <a:solidFill>
                  <a:schemeClr val="tx1"/>
                </a:solidFill>
                <a:latin typeface="Calibri"/>
                <a:ea typeface="+mn-lt"/>
                <a:cs typeface="+mn-lt"/>
              </a:rPr>
              <a:t>colours</a:t>
            </a: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 to artefacts and </a:t>
            </a:r>
            <a:r>
              <a:rPr lang="en-US" sz="1000" err="1">
                <a:solidFill>
                  <a:schemeClr val="tx1"/>
                </a:solidFill>
                <a:latin typeface="Calibri"/>
                <a:ea typeface="+mn-lt"/>
                <a:cs typeface="+mn-lt"/>
              </a:rPr>
              <a:t>colours</a:t>
            </a: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 </a:t>
            </a:r>
            <a:endParaRPr lang="en-US">
              <a:solidFill>
                <a:schemeClr val="tx1"/>
              </a:solidFill>
              <a:latin typeface="Calibri"/>
              <a:cs typeface="Calibri"/>
            </a:endParaRPr>
          </a:p>
          <a:p>
            <a:pPr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Name and mix primary </a:t>
            </a:r>
            <a:r>
              <a:rPr lang="en-US" sz="1000" err="1">
                <a:solidFill>
                  <a:schemeClr val="tx1"/>
                </a:solidFill>
                <a:latin typeface="Calibri"/>
                <a:ea typeface="+mn-lt"/>
                <a:cs typeface="+mn-lt"/>
              </a:rPr>
              <a:t>colours</a:t>
            </a: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, shades and tones </a:t>
            </a:r>
            <a:endParaRPr lang="en-US">
              <a:solidFill>
                <a:schemeClr val="tx1"/>
              </a:solidFill>
              <a:latin typeface="Calibri"/>
              <a:cs typeface="Calibri"/>
            </a:endParaRPr>
          </a:p>
          <a:p>
            <a:pPr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Create different textures e.g. add sand, soap and use combs, sticks, fingers</a:t>
            </a:r>
            <a:endParaRPr lang="en-US">
              <a:solidFill>
                <a:schemeClr val="tx1"/>
              </a:solidFill>
              <a:latin typeface="Calibri"/>
              <a:cs typeface="Calibri"/>
            </a:endParaRPr>
          </a:p>
          <a:p>
            <a:pPr marL="228600" indent="-228600">
              <a:buFont typeface="Arial"/>
              <a:buChar char="•"/>
            </a:pPr>
            <a:endParaRPr lang="en-US" sz="10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pic>
        <p:nvPicPr>
          <p:cNvPr id="16" name="Picture 15" descr="David Najar - Park West Gallery">
            <a:extLst>
              <a:ext uri="{FF2B5EF4-FFF2-40B4-BE49-F238E27FC236}">
                <a16:creationId xmlns:a16="http://schemas.microsoft.com/office/drawing/2014/main" id="{797C2D8F-A48C-214F-5208-0828F1BE77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6104" y="257314"/>
            <a:ext cx="956228" cy="1130852"/>
          </a:xfrm>
          <a:prstGeom prst="rect">
            <a:avLst/>
          </a:prstGeom>
        </p:spPr>
      </p:pic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AEF3D545-2116-3035-ABDF-BC4BC9FA6EE0}"/>
              </a:ext>
            </a:extLst>
          </p:cNvPr>
          <p:cNvCxnSpPr>
            <a:cxnSpLocks/>
          </p:cNvCxnSpPr>
          <p:nvPr/>
        </p:nvCxnSpPr>
        <p:spPr>
          <a:xfrm>
            <a:off x="5771320" y="1889535"/>
            <a:ext cx="19878" cy="461620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4FF123CB-6055-F4C5-979D-596BC62DA7C4}"/>
              </a:ext>
            </a:extLst>
          </p:cNvPr>
          <p:cNvCxnSpPr>
            <a:cxnSpLocks/>
          </p:cNvCxnSpPr>
          <p:nvPr/>
        </p:nvCxnSpPr>
        <p:spPr>
          <a:xfrm>
            <a:off x="5859667" y="2828230"/>
            <a:ext cx="19878" cy="461620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39892C4F-4895-141F-CE17-DE3EB64080BE}"/>
              </a:ext>
            </a:extLst>
          </p:cNvPr>
          <p:cNvCxnSpPr>
            <a:cxnSpLocks/>
          </p:cNvCxnSpPr>
          <p:nvPr/>
        </p:nvCxnSpPr>
        <p:spPr>
          <a:xfrm flipH="1">
            <a:off x="6884501" y="2927621"/>
            <a:ext cx="432904" cy="340143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D921759A-2E07-6BAB-E243-665A08250373}"/>
              </a:ext>
            </a:extLst>
          </p:cNvPr>
          <p:cNvCxnSpPr>
            <a:cxnSpLocks/>
          </p:cNvCxnSpPr>
          <p:nvPr/>
        </p:nvCxnSpPr>
        <p:spPr>
          <a:xfrm flipH="1">
            <a:off x="8132414" y="2265012"/>
            <a:ext cx="432904" cy="340143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BC0B84CE-EC47-7D34-0F0B-3F2038E19B65}"/>
              </a:ext>
            </a:extLst>
          </p:cNvPr>
          <p:cNvSpPr/>
          <p:nvPr/>
        </p:nvSpPr>
        <p:spPr>
          <a:xfrm>
            <a:off x="8492433" y="734391"/>
            <a:ext cx="2197652" cy="154608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228600" indent="-228600">
              <a:buFont typeface="Arial"/>
              <a:buChar char="•"/>
            </a:pPr>
            <a:endParaRPr lang="en-US" sz="1000" u="sng" dirty="0">
              <a:solidFill>
                <a:schemeClr val="tx1"/>
              </a:solidFill>
            </a:endParaRPr>
          </a:p>
          <a:p>
            <a:r>
              <a:rPr lang="en-US" sz="1000" b="1" u="sng" dirty="0">
                <a:solidFill>
                  <a:schemeClr val="tx1"/>
                </a:solidFill>
                <a:latin typeface="Calibri"/>
                <a:cs typeface="Calibri"/>
              </a:rPr>
              <a:t>Artist study: Vincent Van Gogh</a:t>
            </a:r>
          </a:p>
          <a:p>
            <a:r>
              <a:rPr lang="en-US" sz="1000" b="1" u="sng" dirty="0">
                <a:solidFill>
                  <a:schemeClr val="tx1"/>
                </a:solidFill>
                <a:latin typeface="Calibri"/>
                <a:ea typeface="+mn-lt"/>
                <a:cs typeface="Calibri"/>
              </a:rPr>
              <a:t>Dragon eye Art</a:t>
            </a: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Experiment using a variety of tools and techniques e.g. layering, mixing media </a:t>
            </a:r>
            <a:endParaRPr lang="en-US" sz="1000">
              <a:solidFill>
                <a:schemeClr val="tx1"/>
              </a:solidFill>
              <a:latin typeface="Calibri"/>
              <a:ea typeface="+mn-lt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Work on different scales e.g. large brushes on large paper</a:t>
            </a:r>
            <a:endParaRPr lang="en-US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 Mix a range of secondary </a:t>
            </a:r>
            <a:r>
              <a:rPr lang="en-US" sz="1000" dirty="0" err="1">
                <a:solidFill>
                  <a:schemeClr val="tx1"/>
                </a:solidFill>
                <a:latin typeface="Calibri"/>
                <a:ea typeface="+mn-lt"/>
                <a:cs typeface="+mn-lt"/>
              </a:rPr>
              <a:t>colours</a:t>
            </a: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, shades and tones </a:t>
            </a:r>
            <a:endParaRPr lang="en-US" dirty="0">
              <a:solidFill>
                <a:schemeClr val="tx1"/>
              </a:solidFill>
            </a:endParaRPr>
          </a:p>
          <a:p>
            <a:pPr marL="228600" indent="-228600">
              <a:buFont typeface="Arial"/>
              <a:buChar char="•"/>
            </a:pPr>
            <a:endParaRPr lang="en-US" sz="10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pic>
        <p:nvPicPr>
          <p:cNvPr id="22" name="Picture 21" descr="A ceramic vase with sunflowers on a yellow surface against a bright yellow background.">
            <a:extLst>
              <a:ext uri="{FF2B5EF4-FFF2-40B4-BE49-F238E27FC236}">
                <a16:creationId xmlns:a16="http://schemas.microsoft.com/office/drawing/2014/main" id="{B184120F-77C3-79DE-3E53-2A6AB7EE6F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95113" y="255588"/>
            <a:ext cx="951948" cy="1255782"/>
          </a:xfrm>
          <a:prstGeom prst="rect">
            <a:avLst/>
          </a:prstGeom>
        </p:spPr>
      </p:pic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96F5BB80-5DD7-15C8-D257-0567E9248203}"/>
              </a:ext>
            </a:extLst>
          </p:cNvPr>
          <p:cNvCxnSpPr>
            <a:cxnSpLocks/>
          </p:cNvCxnSpPr>
          <p:nvPr/>
        </p:nvCxnSpPr>
        <p:spPr>
          <a:xfrm flipH="1" flipV="1">
            <a:off x="7017023" y="3830982"/>
            <a:ext cx="863599" cy="145769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2FFE66E3-5A89-82E2-470F-BAA5A622A064}"/>
              </a:ext>
            </a:extLst>
          </p:cNvPr>
          <p:cNvSpPr/>
          <p:nvPr/>
        </p:nvSpPr>
        <p:spPr>
          <a:xfrm>
            <a:off x="9364867" y="2291524"/>
            <a:ext cx="2186609" cy="236330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228600" indent="-228600">
              <a:buFont typeface="Arial"/>
              <a:buChar char="•"/>
            </a:pPr>
            <a:endParaRPr lang="en-US" sz="1000" u="sng" dirty="0">
              <a:solidFill>
                <a:schemeClr val="tx1"/>
              </a:solidFill>
            </a:endParaRPr>
          </a:p>
          <a:p>
            <a:endParaRPr lang="en-US" sz="1000" b="1" u="sng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228600" indent="-228600">
              <a:buFont typeface="Arial"/>
              <a:buChar char="•"/>
            </a:pPr>
            <a:endParaRPr lang="en-US" sz="10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FF7A27D-1D67-C789-B771-3007900A6B7E}"/>
              </a:ext>
            </a:extLst>
          </p:cNvPr>
          <p:cNvSpPr txBox="1"/>
          <p:nvPr/>
        </p:nvSpPr>
        <p:spPr>
          <a:xfrm>
            <a:off x="9484140" y="2405270"/>
            <a:ext cx="1925982" cy="24391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b="1" dirty="0">
                <a:latin typeface="Calibri"/>
                <a:cs typeface="Calibri"/>
              </a:rPr>
              <a:t>Artist Study: Heather Galler</a:t>
            </a:r>
          </a:p>
          <a:p>
            <a:r>
              <a:rPr lang="en-US" sz="1100" b="1" dirty="0">
                <a:latin typeface="Calibri"/>
                <a:cs typeface="Calibri"/>
              </a:rPr>
              <a:t>Artist Study: Banksy </a:t>
            </a: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latin typeface="Calibri"/>
                <a:ea typeface="+mn-lt"/>
                <a:cs typeface="+mn-lt"/>
              </a:rPr>
              <a:t>Develop a painting from a drawing using a variety of sources e.g. poetry, music </a:t>
            </a:r>
            <a:endParaRPr lang="en-US">
              <a:latin typeface="Calibri"/>
              <a:ea typeface="+mn-lt"/>
              <a:cs typeface="+mn-lt"/>
            </a:endParaRP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latin typeface="Calibri"/>
                <a:ea typeface="+mn-lt"/>
                <a:cs typeface="+mn-lt"/>
              </a:rPr>
              <a:t>Work in a range of scales e.g. thin brush on small paper Identify primary </a:t>
            </a:r>
            <a:r>
              <a:rPr lang="en-US" sz="1000" dirty="0" err="1">
                <a:latin typeface="Calibri"/>
                <a:ea typeface="+mn-lt"/>
                <a:cs typeface="+mn-lt"/>
              </a:rPr>
              <a:t>colours</a:t>
            </a:r>
            <a:r>
              <a:rPr lang="en-US" sz="1000" dirty="0">
                <a:latin typeface="Calibri"/>
                <a:ea typeface="+mn-lt"/>
                <a:cs typeface="+mn-lt"/>
              </a:rPr>
              <a:t>. </a:t>
            </a:r>
            <a:endParaRPr lang="en-US"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latin typeface="Calibri"/>
                <a:ea typeface="+mn-lt"/>
                <a:cs typeface="+mn-lt"/>
              </a:rPr>
              <a:t>Make secondary </a:t>
            </a:r>
            <a:r>
              <a:rPr lang="en-US" sz="1000" err="1">
                <a:latin typeface="Calibri"/>
                <a:ea typeface="+mn-lt"/>
                <a:cs typeface="+mn-lt"/>
              </a:rPr>
              <a:t>colours</a:t>
            </a:r>
            <a:r>
              <a:rPr lang="en-US" sz="1000" dirty="0">
                <a:latin typeface="Calibri"/>
                <a:ea typeface="+mn-lt"/>
                <a:cs typeface="+mn-lt"/>
              </a:rPr>
              <a:t> and understand contrasting </a:t>
            </a:r>
            <a:r>
              <a:rPr lang="en-US" sz="1000" err="1">
                <a:latin typeface="Calibri"/>
                <a:ea typeface="+mn-lt"/>
                <a:cs typeface="+mn-lt"/>
              </a:rPr>
              <a:t>colours</a:t>
            </a:r>
            <a:r>
              <a:rPr lang="en-US" sz="1000" dirty="0">
                <a:latin typeface="Calibri"/>
                <a:ea typeface="+mn-lt"/>
                <a:cs typeface="+mn-lt"/>
              </a:rPr>
              <a:t> </a:t>
            </a:r>
            <a:endParaRPr lang="en-US"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latin typeface="Calibri"/>
                <a:cs typeface="Calibri"/>
              </a:rPr>
              <a:t>Mix and match </a:t>
            </a:r>
            <a:r>
              <a:rPr lang="en-US" sz="1000" err="1">
                <a:latin typeface="Calibri"/>
                <a:cs typeface="Calibri"/>
              </a:rPr>
              <a:t>colours</a:t>
            </a:r>
            <a:r>
              <a:rPr lang="en-US" sz="1000" dirty="0">
                <a:latin typeface="Calibri"/>
                <a:cs typeface="Calibri"/>
              </a:rPr>
              <a:t> to create atmosphere and light effects</a:t>
            </a:r>
            <a:endParaRPr lang="en-US">
              <a:latin typeface="Calibri"/>
              <a:cs typeface="Calibri"/>
            </a:endParaRPr>
          </a:p>
          <a:p>
            <a:endParaRPr lang="en-US" sz="1050" dirty="0">
              <a:latin typeface="Calibri"/>
              <a:cs typeface="Calibri"/>
            </a:endParaRPr>
          </a:p>
        </p:txBody>
      </p:sp>
      <p:pic>
        <p:nvPicPr>
          <p:cNvPr id="27" name="Picture 26" descr="Tooth Vase Flowers Art Heather Galler Original Painting 11x14 Dental ...">
            <a:extLst>
              <a:ext uri="{FF2B5EF4-FFF2-40B4-BE49-F238E27FC236}">
                <a16:creationId xmlns:a16="http://schemas.microsoft.com/office/drawing/2014/main" id="{45D18501-D6A3-9584-4DCF-F41914D7CB7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701" t="-1417" r="9790" b="1060"/>
          <a:stretch/>
        </p:blipFill>
        <p:spPr>
          <a:xfrm>
            <a:off x="11234374" y="2030587"/>
            <a:ext cx="883455" cy="1023579"/>
          </a:xfrm>
          <a:prstGeom prst="rect">
            <a:avLst/>
          </a:prstGeom>
        </p:spPr>
      </p:pic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DBD3E4CD-6849-1828-1FEF-D29625B07CEA}"/>
              </a:ext>
            </a:extLst>
          </p:cNvPr>
          <p:cNvCxnSpPr>
            <a:cxnSpLocks/>
          </p:cNvCxnSpPr>
          <p:nvPr/>
        </p:nvCxnSpPr>
        <p:spPr>
          <a:xfrm flipH="1" flipV="1">
            <a:off x="9015892" y="4084981"/>
            <a:ext cx="642731" cy="2205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069F1796-ECD9-5427-2361-6523B1C6631B}"/>
              </a:ext>
            </a:extLst>
          </p:cNvPr>
          <p:cNvCxnSpPr>
            <a:cxnSpLocks/>
          </p:cNvCxnSpPr>
          <p:nvPr/>
        </p:nvCxnSpPr>
        <p:spPr>
          <a:xfrm flipH="1" flipV="1">
            <a:off x="6740937" y="4316895"/>
            <a:ext cx="377686" cy="488116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1D8F6E7D-AF35-EBB7-7A17-663DA72EB91A}"/>
              </a:ext>
            </a:extLst>
          </p:cNvPr>
          <p:cNvSpPr/>
          <p:nvPr/>
        </p:nvSpPr>
        <p:spPr>
          <a:xfrm>
            <a:off x="7995478" y="5173869"/>
            <a:ext cx="3191563" cy="162339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171450" indent="-171450">
              <a:buFont typeface="Arial"/>
              <a:buChar char="•"/>
            </a:pPr>
            <a:endParaRPr lang="en-US" sz="1100" dirty="0">
              <a:solidFill>
                <a:schemeClr val="tx1"/>
              </a:solidFill>
              <a:latin typeface="Calibri"/>
              <a:cs typeface="Calibri"/>
            </a:endParaRPr>
          </a:p>
          <a:p>
            <a:r>
              <a:rPr lang="en-US" sz="1100" b="1" dirty="0">
                <a:solidFill>
                  <a:schemeClr val="tx1"/>
                </a:solidFill>
                <a:latin typeface="Calibri"/>
                <a:cs typeface="Calibri"/>
              </a:rPr>
              <a:t>Artist study</a:t>
            </a:r>
            <a:r>
              <a:rPr lang="en-US" sz="1400" b="1" dirty="0">
                <a:solidFill>
                  <a:schemeClr val="tx1"/>
                </a:solidFill>
                <a:latin typeface="Calibri"/>
                <a:cs typeface="Calibri"/>
              </a:rPr>
              <a:t>: </a:t>
            </a:r>
            <a:r>
              <a:rPr lang="en-US" sz="1050" b="1" dirty="0">
                <a:solidFill>
                  <a:schemeClr val="tx1"/>
                </a:solidFill>
                <a:latin typeface="Calibri"/>
                <a:cs typeface="Calibri"/>
              </a:rPr>
              <a:t>Hans Holbein </a:t>
            </a:r>
          </a:p>
          <a:p>
            <a:pPr marL="171450" indent="-171450">
              <a:buFont typeface="Arial"/>
              <a:buChar char="•"/>
            </a:pPr>
            <a:r>
              <a:rPr lang="en-US" sz="9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Demonstrate a secure knowledge of primary, secondary, warm and cold, complementary and contrasting </a:t>
            </a:r>
            <a:r>
              <a:rPr lang="en-US" sz="900" err="1">
                <a:solidFill>
                  <a:schemeClr val="tx1"/>
                </a:solidFill>
                <a:latin typeface="Calibri"/>
                <a:ea typeface="+mn-lt"/>
                <a:cs typeface="+mn-lt"/>
              </a:rPr>
              <a:t>colours</a:t>
            </a:r>
            <a:endParaRPr lang="en-US" sz="1000">
              <a:solidFill>
                <a:schemeClr val="tx1"/>
              </a:solidFill>
              <a:latin typeface="Calibri"/>
              <a:ea typeface="+mn-lt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9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Create imaginative work from a variety of sources </a:t>
            </a:r>
            <a:endParaRPr lang="en-US">
              <a:solidFill>
                <a:schemeClr val="tx1"/>
              </a:solidFill>
              <a:latin typeface="Calibri"/>
              <a:ea typeface="+mn-lt"/>
              <a:cs typeface="+mn-lt"/>
            </a:endParaRPr>
          </a:p>
          <a:p>
            <a:pPr marL="171450" indent="-171450">
              <a:buFont typeface="Arial"/>
              <a:buChar char="•"/>
            </a:pPr>
            <a:r>
              <a:rPr lang="en-US" sz="9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Develop a painting from drawing by testing media and materials </a:t>
            </a:r>
            <a:endParaRPr lang="en-US">
              <a:solidFill>
                <a:schemeClr val="tx1"/>
              </a:solidFill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90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Create different effects by using tools and techniques e.g. dots, scratches and dashes</a:t>
            </a:r>
            <a:r>
              <a:rPr lang="en-US" sz="110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 </a:t>
            </a:r>
            <a:r>
              <a:rPr lang="en-US" sz="1100" dirty="0">
                <a:latin typeface="Calibri"/>
                <a:ea typeface="Calibri"/>
                <a:cs typeface="Calibri"/>
              </a:rPr>
              <a:t>ate material</a:t>
            </a:r>
            <a:r>
              <a:rPr lang="en-US" dirty="0"/>
              <a:t> </a:t>
            </a:r>
            <a:endParaRPr lang="en-US" sz="1000">
              <a:solidFill>
                <a:schemeClr val="tx1"/>
              </a:solidFill>
              <a:latin typeface="Calibri"/>
              <a:cs typeface="Calibri"/>
            </a:endParaRPr>
          </a:p>
        </p:txBody>
      </p:sp>
      <p:pic>
        <p:nvPicPr>
          <p:cNvPr id="33" name="Picture 32" descr="A painting of a person in a red shirt&#10;&#10;Description automatically generated">
            <a:extLst>
              <a:ext uri="{FF2B5EF4-FFF2-40B4-BE49-F238E27FC236}">
                <a16:creationId xmlns:a16="http://schemas.microsoft.com/office/drawing/2014/main" id="{448D84C1-4986-0098-B255-AE8A63DB3A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72066" y="5376793"/>
            <a:ext cx="891347" cy="1217544"/>
          </a:xfrm>
          <a:prstGeom prst="rect">
            <a:avLst/>
          </a:prstGeom>
        </p:spPr>
      </p:pic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846E6352-F179-002B-0820-3F9D799F0072}"/>
              </a:ext>
            </a:extLst>
          </p:cNvPr>
          <p:cNvCxnSpPr>
            <a:cxnSpLocks/>
          </p:cNvCxnSpPr>
          <p:nvPr/>
        </p:nvCxnSpPr>
        <p:spPr>
          <a:xfrm flipV="1">
            <a:off x="5738188" y="4294809"/>
            <a:ext cx="262836" cy="278290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3DCD1F30-D2B2-48E0-1737-9EB684EB7714}"/>
              </a:ext>
            </a:extLst>
          </p:cNvPr>
          <p:cNvSpPr/>
          <p:nvPr/>
        </p:nvSpPr>
        <p:spPr>
          <a:xfrm>
            <a:off x="3047998" y="5372653"/>
            <a:ext cx="3511825" cy="151295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US" sz="1000" u="sng" dirty="0">
              <a:solidFill>
                <a:schemeClr val="tx1"/>
              </a:solidFill>
            </a:endParaRPr>
          </a:p>
          <a:p>
            <a:endParaRPr lang="en-US" sz="1000" b="1" u="sng" dirty="0">
              <a:solidFill>
                <a:schemeClr val="tx1"/>
              </a:solidFill>
              <a:latin typeface="Calibri"/>
              <a:cs typeface="Calibri"/>
            </a:endParaRPr>
          </a:p>
          <a:p>
            <a:r>
              <a:rPr lang="en-US" sz="1100" b="1" u="sng" dirty="0">
                <a:solidFill>
                  <a:schemeClr val="tx1"/>
                </a:solidFill>
                <a:latin typeface="Calibri"/>
                <a:cs typeface="Calibri"/>
              </a:rPr>
              <a:t>Artist study: </a:t>
            </a:r>
            <a:r>
              <a:rPr lang="en-US" sz="1100" b="1" dirty="0">
                <a:solidFill>
                  <a:schemeClr val="tx1"/>
                </a:solidFill>
                <a:latin typeface="Calibri"/>
                <a:cs typeface="Calibri"/>
              </a:rPr>
              <a:t>Henri Rousseau</a:t>
            </a:r>
          </a:p>
          <a:p>
            <a:r>
              <a:rPr lang="en-US" sz="1100" b="1" u="sng">
                <a:solidFill>
                  <a:schemeClr val="tx1"/>
                </a:solidFill>
                <a:latin typeface="Calibri"/>
                <a:ea typeface="+mn-lt"/>
                <a:cs typeface="Calibri"/>
              </a:rPr>
              <a:t>Viking longboat art</a:t>
            </a:r>
            <a:endParaRPr lang="en-US" sz="1100" b="1" u="sng" dirty="0">
              <a:solidFill>
                <a:schemeClr val="tx1"/>
              </a:solidFill>
              <a:latin typeface="Calibri"/>
              <a:ea typeface="+mn-lt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900">
                <a:solidFill>
                  <a:schemeClr val="tx1"/>
                </a:solidFill>
                <a:latin typeface="Calibri"/>
                <a:ea typeface="+mn-lt"/>
                <a:cs typeface="Calibri"/>
              </a:rPr>
              <a:t>Experient using shades and tints using black and white. </a:t>
            </a:r>
            <a:endParaRPr lang="en-US"/>
          </a:p>
          <a:p>
            <a:pPr marL="171450" indent="-171450">
              <a:buFont typeface="Arial"/>
              <a:buChar char="•"/>
            </a:pPr>
            <a:r>
              <a:rPr lang="en-US" sz="900">
                <a:solidFill>
                  <a:schemeClr val="tx1"/>
                </a:solidFill>
                <a:latin typeface="Calibri"/>
                <a:ea typeface="+mn-lt"/>
                <a:cs typeface="Calibri"/>
              </a:rPr>
              <a:t>Choose appropriate paint, paper and implements to adapt and extend their work.  </a:t>
            </a:r>
            <a:endParaRPr lang="en-US"/>
          </a:p>
          <a:p>
            <a:pPr marL="171450" indent="-171450">
              <a:buFont typeface="Arial"/>
              <a:buChar char="•"/>
            </a:pPr>
            <a:r>
              <a:rPr lang="en-US" sz="900">
                <a:solidFill>
                  <a:schemeClr val="tx1"/>
                </a:solidFill>
                <a:latin typeface="Calibri"/>
                <a:ea typeface="+mn-lt"/>
                <a:cs typeface="Calibri"/>
              </a:rPr>
              <a:t>Carry out preliminary studies, test media and materials and mix appropriate </a:t>
            </a:r>
            <a:r>
              <a:rPr lang="en-US" sz="900" err="1">
                <a:solidFill>
                  <a:schemeClr val="tx1"/>
                </a:solidFill>
                <a:latin typeface="Calibri"/>
                <a:ea typeface="+mn-lt"/>
                <a:cs typeface="Calibri"/>
              </a:rPr>
              <a:t>colours</a:t>
            </a:r>
            <a:r>
              <a:rPr lang="en-US" sz="900">
                <a:solidFill>
                  <a:schemeClr val="tx1"/>
                </a:solidFill>
                <a:latin typeface="Calibri"/>
                <a:ea typeface="+mn-lt"/>
                <a:cs typeface="Calibri"/>
              </a:rPr>
              <a:t>.  </a:t>
            </a:r>
            <a:endParaRPr lang="en-US">
              <a:solidFill>
                <a:schemeClr val="tx1"/>
              </a:solidFill>
            </a:endParaRPr>
          </a:p>
          <a:p>
            <a:pPr marL="171450" indent="-171450">
              <a:buFont typeface="Arial"/>
              <a:buChar char="•"/>
            </a:pPr>
            <a:r>
              <a:rPr lang="en-US" sz="900">
                <a:solidFill>
                  <a:schemeClr val="tx1"/>
                </a:solidFill>
                <a:latin typeface="Calibri"/>
                <a:ea typeface="+mn-lt"/>
                <a:cs typeface="Calibri"/>
              </a:rPr>
              <a:t>Work from a variety of sources, inc. those researched independently. </a:t>
            </a:r>
            <a:endParaRPr lang="en-US"/>
          </a:p>
          <a:p>
            <a:endParaRPr lang="en-US" sz="1000" dirty="0">
              <a:solidFill>
                <a:schemeClr val="tx1"/>
              </a:solidFill>
              <a:latin typeface="Calibri"/>
              <a:cs typeface="Calibri"/>
            </a:endParaRPr>
          </a:p>
          <a:p>
            <a:endParaRPr lang="en-US"/>
          </a:p>
          <a:p>
            <a:endParaRPr lang="en-US" sz="1000" u="sng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pic>
        <p:nvPicPr>
          <p:cNvPr id="40" name="Picture 39" descr="Image result for Henri Rousseau Jungle paintings. Size: 91 x 106. Source: www.ubicaciondepersonas.cdmx.gob.mx">
            <a:extLst>
              <a:ext uri="{FF2B5EF4-FFF2-40B4-BE49-F238E27FC236}">
                <a16:creationId xmlns:a16="http://schemas.microsoft.com/office/drawing/2014/main" id="{A8C98588-E31C-CF67-D366-577410618E8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82026" y="5310740"/>
            <a:ext cx="918818" cy="1117739"/>
          </a:xfrm>
          <a:prstGeom prst="rect">
            <a:avLst/>
          </a:prstGeom>
        </p:spPr>
      </p:pic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0AFF3426-D2A2-2807-EC98-AE8A921B199A}"/>
              </a:ext>
            </a:extLst>
          </p:cNvPr>
          <p:cNvCxnSpPr>
            <a:cxnSpLocks/>
          </p:cNvCxnSpPr>
          <p:nvPr/>
        </p:nvCxnSpPr>
        <p:spPr>
          <a:xfrm flipV="1">
            <a:off x="5097720" y="3467222"/>
            <a:ext cx="848138" cy="123687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14A7202D-AAE9-09F9-D77C-8FBB864B420B}"/>
              </a:ext>
            </a:extLst>
          </p:cNvPr>
          <p:cNvCxnSpPr>
            <a:cxnSpLocks/>
          </p:cNvCxnSpPr>
          <p:nvPr/>
        </p:nvCxnSpPr>
        <p:spPr>
          <a:xfrm flipV="1">
            <a:off x="2380972" y="4162286"/>
            <a:ext cx="969617" cy="278294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0E5E014F-2531-F251-1AAC-1919E846A265}"/>
              </a:ext>
            </a:extLst>
          </p:cNvPr>
          <p:cNvSpPr/>
          <p:nvPr/>
        </p:nvSpPr>
        <p:spPr>
          <a:xfrm>
            <a:off x="-2" y="3970130"/>
            <a:ext cx="2771913" cy="299278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228600" indent="-228600">
              <a:buFont typeface="Arial"/>
              <a:buChar char="•"/>
            </a:pPr>
            <a:endParaRPr lang="en-US" sz="1000" u="sng" dirty="0">
              <a:solidFill>
                <a:schemeClr val="tx1"/>
              </a:solidFill>
            </a:endParaRPr>
          </a:p>
          <a:p>
            <a:r>
              <a:rPr lang="en-US" sz="1000" b="1" u="sng" dirty="0">
                <a:solidFill>
                  <a:schemeClr val="tx1"/>
                </a:solidFill>
                <a:latin typeface="Calibri"/>
                <a:cs typeface="Calibri"/>
              </a:rPr>
              <a:t>Linked to evolution study in Science </a:t>
            </a:r>
          </a:p>
          <a:p>
            <a:r>
              <a:rPr lang="en-US" sz="1000" b="1" u="sng" dirty="0">
                <a:solidFill>
                  <a:schemeClr val="tx1"/>
                </a:solidFill>
                <a:latin typeface="Calibri"/>
                <a:cs typeface="Calibri"/>
              </a:rPr>
              <a:t>Artist study- Bridget Riley </a:t>
            </a:r>
          </a:p>
          <a:p>
            <a:pPr marL="171450" indent="-171450">
              <a:buFont typeface="Arial"/>
              <a:buChar char="•"/>
            </a:pPr>
            <a:endParaRPr lang="en-US" sz="1100" b="1" u="sng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cs typeface="Calibri"/>
              </a:rPr>
              <a:t>Create shades and tints using black and white. </a:t>
            </a: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cs typeface="Calibri"/>
              </a:rPr>
              <a:t>Choose appropriate paint, paper and implements to adapt and extend their work.  </a:t>
            </a: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cs typeface="Calibri"/>
              </a:rPr>
              <a:t>Carry out preliminary studies, test media and materials and mix appropriate </a:t>
            </a:r>
            <a:r>
              <a:rPr lang="en-US" sz="1100" err="1">
                <a:solidFill>
                  <a:schemeClr val="tx1"/>
                </a:solidFill>
                <a:latin typeface="Calibri"/>
                <a:cs typeface="Calibri"/>
              </a:rPr>
              <a:t>colours</a:t>
            </a:r>
            <a:r>
              <a:rPr lang="en-US" sz="1100" dirty="0">
                <a:solidFill>
                  <a:schemeClr val="tx1"/>
                </a:solidFill>
                <a:latin typeface="Calibri"/>
                <a:cs typeface="Calibri"/>
              </a:rPr>
              <a:t>.  </a:t>
            </a: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cs typeface="Calibri"/>
              </a:rPr>
              <a:t>Work from a variety of sources, inc. those researched independently. </a:t>
            </a: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Show an awareness of how paintings are created</a:t>
            </a:r>
            <a:endParaRPr lang="en-US" sz="1100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Develop a painting from a drawing</a:t>
            </a:r>
            <a:endParaRPr lang="en-US" sz="11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pic>
        <p:nvPicPr>
          <p:cNvPr id="24" name="Picture 23" descr="A green and white dragon eye&#10;&#10;Description automatically generated">
            <a:extLst>
              <a:ext uri="{FF2B5EF4-FFF2-40B4-BE49-F238E27FC236}">
                <a16:creationId xmlns:a16="http://schemas.microsoft.com/office/drawing/2014/main" id="{CBE85979-EFA6-AAE6-8B9D-BA0A7188821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77991" y="-15391"/>
            <a:ext cx="973759" cy="859045"/>
          </a:xfrm>
          <a:prstGeom prst="rect">
            <a:avLst/>
          </a:prstGeom>
        </p:spPr>
      </p:pic>
      <p:pic>
        <p:nvPicPr>
          <p:cNvPr id="31" name="Picture 30" descr="A graffiti of a person carrying a briefcase&#10;&#10;Description automatically generated">
            <a:extLst>
              <a:ext uri="{FF2B5EF4-FFF2-40B4-BE49-F238E27FC236}">
                <a16:creationId xmlns:a16="http://schemas.microsoft.com/office/drawing/2014/main" id="{ECF2E26A-F545-B0DA-33E0-1BB6EB0E9F8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12237" y="3093759"/>
            <a:ext cx="1414395" cy="692567"/>
          </a:xfrm>
          <a:prstGeom prst="rect">
            <a:avLst/>
          </a:prstGeom>
        </p:spPr>
      </p:pic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4D0ED2CF-4714-6E0F-71C2-F6EBCB26A0C8}"/>
              </a:ext>
            </a:extLst>
          </p:cNvPr>
          <p:cNvCxnSpPr>
            <a:cxnSpLocks/>
          </p:cNvCxnSpPr>
          <p:nvPr/>
        </p:nvCxnSpPr>
        <p:spPr>
          <a:xfrm flipH="1" flipV="1">
            <a:off x="8055112" y="4935329"/>
            <a:ext cx="388729" cy="289333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Picture 36" descr="A drawing of a boat with a dragon on it&#10;&#10;Description automatically generated">
            <a:extLst>
              <a:ext uri="{FF2B5EF4-FFF2-40B4-BE49-F238E27FC236}">
                <a16:creationId xmlns:a16="http://schemas.microsoft.com/office/drawing/2014/main" id="{2DEB7E39-3D82-D375-D832-FAE247C348D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33016" y="4473644"/>
            <a:ext cx="1205533" cy="837234"/>
          </a:xfrm>
          <a:prstGeom prst="rect">
            <a:avLst/>
          </a:prstGeom>
        </p:spPr>
      </p:pic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C364F7FC-8E30-3003-5536-4ECAABFE786E}"/>
              </a:ext>
            </a:extLst>
          </p:cNvPr>
          <p:cNvCxnSpPr>
            <a:cxnSpLocks/>
          </p:cNvCxnSpPr>
          <p:nvPr/>
        </p:nvCxnSpPr>
        <p:spPr>
          <a:xfrm flipV="1">
            <a:off x="5318536" y="5112026"/>
            <a:ext cx="262836" cy="278290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Picture 38" descr="A stuffed animal with a face&#10;&#10;Description automatically generated">
            <a:extLst>
              <a:ext uri="{FF2B5EF4-FFF2-40B4-BE49-F238E27FC236}">
                <a16:creationId xmlns:a16="http://schemas.microsoft.com/office/drawing/2014/main" id="{977758F5-7417-D562-C47E-49317C50E2C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94271" y="3729037"/>
            <a:ext cx="581025" cy="923925"/>
          </a:xfrm>
          <a:prstGeom prst="rect">
            <a:avLst/>
          </a:prstGeom>
        </p:spPr>
      </p:pic>
      <p:pic>
        <p:nvPicPr>
          <p:cNvPr id="45" name="Picture 44" descr="A colorful pattern on a wall&#10;&#10;Description automatically generated">
            <a:extLst>
              <a:ext uri="{FF2B5EF4-FFF2-40B4-BE49-F238E27FC236}">
                <a16:creationId xmlns:a16="http://schemas.microsoft.com/office/drawing/2014/main" id="{4F78DD39-B9AE-5A93-DCD6-F7EA46EB027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86108" y="4374045"/>
            <a:ext cx="725004" cy="1025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0157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A7C959-C5F0-44CF-9984-21DD7C066C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E4EC78E-C914-8360-6347-82B88B81B830}"/>
              </a:ext>
            </a:extLst>
          </p:cNvPr>
          <p:cNvSpPr/>
          <p:nvPr/>
        </p:nvSpPr>
        <p:spPr>
          <a:xfrm>
            <a:off x="5152869" y="3297836"/>
            <a:ext cx="1861278" cy="104750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/>
              <a:t>Printing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9FD764D-10DF-E01D-61D0-1CA7AC7A0159}"/>
              </a:ext>
            </a:extLst>
          </p:cNvPr>
          <p:cNvSpPr/>
          <p:nvPr/>
        </p:nvSpPr>
        <p:spPr>
          <a:xfrm>
            <a:off x="3949130" y="3198444"/>
            <a:ext cx="966757" cy="47324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 b="1" dirty="0"/>
              <a:t>EYFS</a:t>
            </a:r>
            <a:r>
              <a:rPr lang="en-US" sz="2800" b="1" dirty="0"/>
              <a:t> 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9E98BCEE-ACDA-F083-62EC-CC16D544C83C}"/>
              </a:ext>
            </a:extLst>
          </p:cNvPr>
          <p:cNvSpPr/>
          <p:nvPr/>
        </p:nvSpPr>
        <p:spPr>
          <a:xfrm>
            <a:off x="5351652" y="2359140"/>
            <a:ext cx="1088235" cy="48428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 b="1" dirty="0"/>
              <a:t>Year 1 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C181D2C-D1F6-DE50-1B00-F3A9D747B250}"/>
              </a:ext>
            </a:extLst>
          </p:cNvPr>
          <p:cNvSpPr/>
          <p:nvPr/>
        </p:nvSpPr>
        <p:spPr>
          <a:xfrm>
            <a:off x="7880607" y="3816878"/>
            <a:ext cx="1088235" cy="484284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 b="1" dirty="0"/>
              <a:t>Year 3 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1C0B2A-555C-5C15-E75E-A132DA99BF58}"/>
              </a:ext>
            </a:extLst>
          </p:cNvPr>
          <p:cNvSpPr/>
          <p:nvPr/>
        </p:nvSpPr>
        <p:spPr>
          <a:xfrm>
            <a:off x="6986085" y="4656183"/>
            <a:ext cx="1088235" cy="484284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 b="1" dirty="0"/>
              <a:t>Year 4 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687AB459-C030-9C40-EE82-5A12635F7904}"/>
              </a:ext>
            </a:extLst>
          </p:cNvPr>
          <p:cNvSpPr/>
          <p:nvPr/>
        </p:nvSpPr>
        <p:spPr>
          <a:xfrm>
            <a:off x="5009302" y="4567834"/>
            <a:ext cx="1088235" cy="484284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 b="1" dirty="0"/>
              <a:t>Year 5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EEE697BA-CFC8-817E-0869-F3AF309EE646}"/>
              </a:ext>
            </a:extLst>
          </p:cNvPr>
          <p:cNvCxnSpPr/>
          <p:nvPr/>
        </p:nvCxnSpPr>
        <p:spPr>
          <a:xfrm>
            <a:off x="4932016" y="3612318"/>
            <a:ext cx="240748" cy="185532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41BD8DDB-EF9C-BD17-15CF-CD455D2700F0}"/>
              </a:ext>
            </a:extLst>
          </p:cNvPr>
          <p:cNvCxnSpPr>
            <a:cxnSpLocks/>
          </p:cNvCxnSpPr>
          <p:nvPr/>
        </p:nvCxnSpPr>
        <p:spPr>
          <a:xfrm>
            <a:off x="2999408" y="2530059"/>
            <a:ext cx="1201529" cy="649356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: Rounded Corners 14" descr="F1&#10;• Make marks &#10;• Draw circles and lines&#10;• Draw faces with features and give meaning to marks&#10;• Draw ‘potato people’&#10;• Draw things that they observe &#10;• Draw simple things from memory &#10;">
            <a:extLst>
              <a:ext uri="{FF2B5EF4-FFF2-40B4-BE49-F238E27FC236}">
                <a16:creationId xmlns:a16="http://schemas.microsoft.com/office/drawing/2014/main" id="{8C878F01-DB9F-DE05-D4FA-A89ACBDF866D}"/>
              </a:ext>
            </a:extLst>
          </p:cNvPr>
          <p:cNvSpPr/>
          <p:nvPr/>
        </p:nvSpPr>
        <p:spPr>
          <a:xfrm>
            <a:off x="174252" y="1312725"/>
            <a:ext cx="3889835" cy="162248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US" sz="1400" b="1" dirty="0">
              <a:solidFill>
                <a:schemeClr val="tx1"/>
              </a:solidFill>
              <a:latin typeface="Calibri"/>
              <a:cs typeface="Calibri"/>
            </a:endParaRPr>
          </a:p>
          <a:p>
            <a:endParaRPr lang="en-US" sz="1100" b="1" dirty="0">
              <a:solidFill>
                <a:schemeClr val="tx1"/>
              </a:solidFill>
              <a:latin typeface="Calibri"/>
              <a:cs typeface="Calibri"/>
            </a:endParaRPr>
          </a:p>
          <a:p>
            <a:r>
              <a:rPr lang="en-US" sz="1100" b="1" dirty="0">
                <a:solidFill>
                  <a:schemeClr val="tx1"/>
                </a:solidFill>
                <a:latin typeface="Calibri"/>
                <a:cs typeface="Calibri"/>
              </a:rPr>
              <a:t>Through a range of CP and adult initiated tasks:</a:t>
            </a:r>
            <a:endParaRPr lang="en-US" dirty="0">
              <a:solidFill>
                <a:schemeClr val="tx1"/>
              </a:solidFill>
            </a:endParaRPr>
          </a:p>
          <a:p>
            <a:r>
              <a:rPr lang="en-US" sz="1400" b="1" dirty="0">
                <a:solidFill>
                  <a:schemeClr val="tx1"/>
                </a:solidFill>
                <a:latin typeface="Calibri"/>
                <a:cs typeface="Calibri"/>
              </a:rPr>
              <a:t>F1</a:t>
            </a:r>
            <a:endParaRPr lang="en-US" dirty="0">
              <a:solidFill>
                <a:schemeClr val="tx1"/>
              </a:solidFill>
            </a:endParaRP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Print with large blocks and sponges </a:t>
            </a:r>
            <a:endParaRPr lang="en-US" sz="1100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cs typeface="Calibri"/>
              </a:rPr>
              <a:t>Print using a range of materials</a:t>
            </a:r>
            <a:endParaRPr lang="en-US" dirty="0">
              <a:solidFill>
                <a:schemeClr val="tx1"/>
              </a:solidFill>
            </a:endParaRPr>
          </a:p>
          <a:p>
            <a:r>
              <a:rPr lang="en-US" sz="1400" b="1" dirty="0">
                <a:solidFill>
                  <a:schemeClr val="tx1"/>
                </a:solidFill>
                <a:latin typeface="Calibri"/>
                <a:cs typeface="Calibri"/>
              </a:rPr>
              <a:t>F2</a:t>
            </a:r>
          </a:p>
          <a:p>
            <a:pPr marL="285750" indent="-2857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Can select from a range of tools to improve painting </a:t>
            </a:r>
            <a:r>
              <a:rPr lang="en-US" sz="1100" dirty="0" err="1">
                <a:solidFill>
                  <a:schemeClr val="tx1"/>
                </a:solidFill>
                <a:latin typeface="Calibri"/>
                <a:ea typeface="+mn-lt"/>
                <a:cs typeface="+mn-lt"/>
              </a:rPr>
              <a:t>e.g</a:t>
            </a:r>
            <a:r>
              <a:rPr lang="en-US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 stampers, rollers </a:t>
            </a:r>
            <a:endParaRPr lang="en-US" sz="1100" dirty="0">
              <a:solidFill>
                <a:schemeClr val="tx1"/>
              </a:solidFill>
              <a:latin typeface="Calibri"/>
              <a:ea typeface="+mn-lt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Create patterns or meaningful pictures when printing </a:t>
            </a:r>
            <a:endParaRPr lang="en-US" sz="1100" dirty="0">
              <a:solidFill>
                <a:schemeClr val="tx1"/>
              </a:solidFill>
            </a:endParaRPr>
          </a:p>
          <a:p>
            <a:endParaRPr lang="en-US" sz="1400" b="1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GB" sz="1100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endParaRPr lang="en-US" sz="11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329C63AD-18EF-1E33-C7B2-8A419AC55691}"/>
              </a:ext>
            </a:extLst>
          </p:cNvPr>
          <p:cNvSpPr/>
          <p:nvPr/>
        </p:nvSpPr>
        <p:spPr>
          <a:xfrm>
            <a:off x="4649303" y="347869"/>
            <a:ext cx="2197652" cy="153504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228600" indent="-228600">
              <a:buFont typeface="Arial"/>
              <a:buChar char="•"/>
            </a:pPr>
            <a:endParaRPr lang="en-US" sz="1000" u="sng" dirty="0">
              <a:solidFill>
                <a:schemeClr val="tx1"/>
              </a:solidFill>
            </a:endParaRPr>
          </a:p>
          <a:p>
            <a:r>
              <a:rPr lang="en-US" sz="1000" b="1" u="sng" dirty="0">
                <a:solidFill>
                  <a:schemeClr val="tx1"/>
                </a:solidFill>
                <a:latin typeface="Calibri"/>
                <a:cs typeface="Calibri"/>
              </a:rPr>
              <a:t>Artist study: David Najar</a:t>
            </a:r>
            <a:r>
              <a:rPr lang="en-US" sz="1000" u="sng" dirty="0">
                <a:solidFill>
                  <a:schemeClr val="tx1"/>
                </a:solidFill>
                <a:latin typeface="Calibri"/>
                <a:cs typeface="Calibri"/>
              </a:rPr>
              <a:t> </a:t>
            </a: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Design patterns of increasing complexity and repetition </a:t>
            </a:r>
            <a:endParaRPr lang="en-US" dirty="0">
              <a:solidFill>
                <a:srgbClr val="FFFFFF"/>
              </a:solidFill>
              <a:latin typeface="Calibri"/>
              <a:ea typeface="+mn-lt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Take simple prints e.g. mono printing </a:t>
            </a:r>
            <a:endParaRPr lang="en-US">
              <a:solidFill>
                <a:schemeClr val="tx1"/>
              </a:solidFill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Create simple printing blocks for press print </a:t>
            </a:r>
            <a:endParaRPr lang="en-US"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cs typeface="Calibri"/>
              </a:rPr>
              <a:t>Experiment with overprinting</a:t>
            </a:r>
            <a:endParaRPr lang="en-US" dirty="0">
              <a:solidFill>
                <a:schemeClr val="tx1"/>
              </a:solidFill>
            </a:endParaRPr>
          </a:p>
          <a:p>
            <a:pPr>
              <a:buFont typeface="Arial"/>
              <a:buChar char="•"/>
            </a:pPr>
            <a:endParaRPr lang="en-US" sz="1000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228600" indent="-228600">
              <a:buFont typeface="Arial"/>
              <a:buChar char="•"/>
            </a:pPr>
            <a:endParaRPr lang="en-US" sz="10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pic>
        <p:nvPicPr>
          <p:cNvPr id="16" name="Picture 15" descr="David Najar - Park West Gallery">
            <a:extLst>
              <a:ext uri="{FF2B5EF4-FFF2-40B4-BE49-F238E27FC236}">
                <a16:creationId xmlns:a16="http://schemas.microsoft.com/office/drawing/2014/main" id="{335EC34F-D333-BDEA-07AA-17CED8C138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6104" y="257314"/>
            <a:ext cx="956228" cy="1130852"/>
          </a:xfrm>
          <a:prstGeom prst="rect">
            <a:avLst/>
          </a:prstGeom>
        </p:spPr>
      </p:pic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8E9DA8F6-7CB0-5B9C-567A-D53FFCC663DA}"/>
              </a:ext>
            </a:extLst>
          </p:cNvPr>
          <p:cNvCxnSpPr>
            <a:cxnSpLocks/>
          </p:cNvCxnSpPr>
          <p:nvPr/>
        </p:nvCxnSpPr>
        <p:spPr>
          <a:xfrm>
            <a:off x="5771320" y="1889535"/>
            <a:ext cx="19878" cy="461620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1D61A3BC-2BA6-C810-6891-5648D157F24C}"/>
              </a:ext>
            </a:extLst>
          </p:cNvPr>
          <p:cNvCxnSpPr>
            <a:cxnSpLocks/>
          </p:cNvCxnSpPr>
          <p:nvPr/>
        </p:nvCxnSpPr>
        <p:spPr>
          <a:xfrm>
            <a:off x="5859667" y="2828230"/>
            <a:ext cx="19878" cy="461620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43963F88-E4A9-1132-03B4-34A42FF5D464}"/>
              </a:ext>
            </a:extLst>
          </p:cNvPr>
          <p:cNvCxnSpPr>
            <a:cxnSpLocks/>
          </p:cNvCxnSpPr>
          <p:nvPr/>
        </p:nvCxnSpPr>
        <p:spPr>
          <a:xfrm flipH="1" flipV="1">
            <a:off x="7017023" y="3830982"/>
            <a:ext cx="863599" cy="145769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8D736792-5247-1234-4F13-098D12BC8452}"/>
              </a:ext>
            </a:extLst>
          </p:cNvPr>
          <p:cNvSpPr/>
          <p:nvPr/>
        </p:nvSpPr>
        <p:spPr>
          <a:xfrm>
            <a:off x="9364867" y="2457176"/>
            <a:ext cx="2186609" cy="163443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228600" indent="-228600">
              <a:buFont typeface="Arial"/>
              <a:buChar char="•"/>
            </a:pPr>
            <a:endParaRPr lang="en-US" sz="1000" u="sng" dirty="0">
              <a:solidFill>
                <a:schemeClr val="tx1"/>
              </a:solidFill>
            </a:endParaRPr>
          </a:p>
          <a:p>
            <a:endParaRPr lang="en-US" sz="1000" b="1" u="sng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228600" indent="-228600">
              <a:buFont typeface="Arial"/>
              <a:buChar char="•"/>
            </a:pPr>
            <a:endParaRPr lang="en-US" sz="10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3E999E7-46C0-C0BF-5D34-2E80ED5AB47C}"/>
              </a:ext>
            </a:extLst>
          </p:cNvPr>
          <p:cNvSpPr txBox="1"/>
          <p:nvPr/>
        </p:nvSpPr>
        <p:spPr>
          <a:xfrm>
            <a:off x="9484140" y="2405270"/>
            <a:ext cx="1925982" cy="172354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1100" b="1" dirty="0">
              <a:latin typeface="Calibri"/>
              <a:cs typeface="Calibri"/>
            </a:endParaRPr>
          </a:p>
          <a:p>
            <a:r>
              <a:rPr lang="en-US" sz="1100" b="1" dirty="0">
                <a:latin typeface="Calibri"/>
                <a:cs typeface="Calibri"/>
              </a:rPr>
              <a:t>Artist Study: Banksy </a:t>
            </a:r>
          </a:p>
          <a:p>
            <a:pPr marL="285750" indent="-285750">
              <a:buFont typeface="Arial"/>
              <a:buChar char="•"/>
            </a:pPr>
            <a:r>
              <a:rPr lang="en-US" sz="1050" dirty="0">
                <a:latin typeface="Calibri"/>
                <a:ea typeface="+mn-lt"/>
                <a:cs typeface="+mn-lt"/>
              </a:rPr>
              <a:t>Create printing blocks using relief or impressed method </a:t>
            </a:r>
            <a:endParaRPr lang="en-US" sz="1050">
              <a:latin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1050" dirty="0">
                <a:latin typeface="Calibri"/>
                <a:ea typeface="+mn-lt"/>
                <a:cs typeface="+mn-lt"/>
              </a:rPr>
              <a:t>Create repeating patterns Develop print techniques e.g. mono printing, block printing</a:t>
            </a:r>
            <a:endParaRPr lang="en-US" sz="1050" dirty="0">
              <a:latin typeface="Calibri"/>
            </a:endParaRPr>
          </a:p>
          <a:p>
            <a:endParaRPr lang="en-US" sz="1050" dirty="0">
              <a:latin typeface="Calibri"/>
              <a:cs typeface="Calibri"/>
            </a:endParaRP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90A85893-7980-E79F-8027-5463DFDEBE55}"/>
              </a:ext>
            </a:extLst>
          </p:cNvPr>
          <p:cNvCxnSpPr>
            <a:cxnSpLocks/>
          </p:cNvCxnSpPr>
          <p:nvPr/>
        </p:nvCxnSpPr>
        <p:spPr>
          <a:xfrm flipH="1">
            <a:off x="8993806" y="3656491"/>
            <a:ext cx="322470" cy="417447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D4DC0E42-2A34-5F5A-E0D7-99BBFD68EF2E}"/>
              </a:ext>
            </a:extLst>
          </p:cNvPr>
          <p:cNvCxnSpPr>
            <a:cxnSpLocks/>
          </p:cNvCxnSpPr>
          <p:nvPr/>
        </p:nvCxnSpPr>
        <p:spPr>
          <a:xfrm flipH="1" flipV="1">
            <a:off x="6740937" y="4316895"/>
            <a:ext cx="377686" cy="488116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CCD186AA-BC09-3EF6-5D72-0A711D998B66}"/>
              </a:ext>
            </a:extLst>
          </p:cNvPr>
          <p:cNvSpPr/>
          <p:nvPr/>
        </p:nvSpPr>
        <p:spPr>
          <a:xfrm>
            <a:off x="7995478" y="5173869"/>
            <a:ext cx="3191563" cy="162339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171450" indent="-171450">
              <a:buFont typeface="Arial"/>
              <a:buChar char="•"/>
            </a:pPr>
            <a:endParaRPr lang="en-US" sz="1200" b="1" u="sng" dirty="0">
              <a:solidFill>
                <a:schemeClr val="tx1"/>
              </a:solidFill>
              <a:latin typeface="Calibri"/>
              <a:cs typeface="Calibri"/>
            </a:endParaRPr>
          </a:p>
          <a:p>
            <a:r>
              <a:rPr lang="en-US" sz="1100" b="1" u="sng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Aztec printing- Linked to History topic</a:t>
            </a:r>
          </a:p>
          <a:p>
            <a:pPr marL="285750" indent="-285750">
              <a:buFont typeface="Arial"/>
              <a:buChar char="•"/>
            </a:pPr>
            <a:r>
              <a:rPr lang="en-US" sz="105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Use techniques including relief, mono, resist, poly-block, rubbings </a:t>
            </a:r>
            <a:endParaRPr lang="en-US" sz="1050">
              <a:solidFill>
                <a:schemeClr val="tx1"/>
              </a:solidFill>
              <a:latin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105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Build up layers and overlays using </a:t>
            </a:r>
            <a:r>
              <a:rPr lang="en-US" sz="1050" err="1">
                <a:solidFill>
                  <a:schemeClr val="tx1"/>
                </a:solidFill>
                <a:latin typeface="Calibri"/>
                <a:ea typeface="+mn-lt"/>
                <a:cs typeface="+mn-lt"/>
              </a:rPr>
              <a:t>colours</a:t>
            </a:r>
            <a:r>
              <a:rPr lang="en-US" sz="105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 and textures. </a:t>
            </a:r>
            <a:endParaRPr lang="en-US" sz="1050">
              <a:solidFill>
                <a:schemeClr val="tx1"/>
              </a:solidFill>
              <a:latin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105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Experience marbling and resist printing</a:t>
            </a:r>
            <a:endParaRPr lang="en-US" sz="1050">
              <a:solidFill>
                <a:schemeClr val="tx1"/>
              </a:solidFill>
              <a:latin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1050" err="1">
                <a:solidFill>
                  <a:schemeClr val="tx1"/>
                </a:solidFill>
                <a:latin typeface="Calibri"/>
                <a:ea typeface="+mn-lt"/>
                <a:cs typeface="+mn-lt"/>
              </a:rPr>
              <a:t>Organise</a:t>
            </a:r>
            <a:r>
              <a:rPr lang="en-US" sz="105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 work in terms of pattern</a:t>
            </a:r>
            <a:endParaRPr lang="en-US" sz="1050">
              <a:solidFill>
                <a:schemeClr val="tx1"/>
              </a:solidFill>
              <a:latin typeface="Calibri"/>
              <a:cs typeface="Calibri"/>
            </a:endParaRPr>
          </a:p>
          <a:p>
            <a:r>
              <a:rPr lang="en-US" sz="110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 </a:t>
            </a:r>
            <a:r>
              <a:rPr lang="en-US" sz="1100" dirty="0">
                <a:latin typeface="Calibri"/>
                <a:ea typeface="Calibri"/>
                <a:cs typeface="Calibri"/>
              </a:rPr>
              <a:t>ate material</a:t>
            </a:r>
            <a:r>
              <a:rPr lang="en-US" dirty="0">
                <a:latin typeface="Calibri"/>
                <a:cs typeface="Calibri"/>
              </a:rPr>
              <a:t> </a:t>
            </a:r>
            <a:endParaRPr lang="en-US" sz="1000">
              <a:solidFill>
                <a:schemeClr val="tx1"/>
              </a:solidFill>
              <a:latin typeface="Calibri"/>
              <a:cs typeface="Calibri"/>
            </a:endParaRP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735078C8-055C-4EB0-D0CA-E94ED76FBF7B}"/>
              </a:ext>
            </a:extLst>
          </p:cNvPr>
          <p:cNvCxnSpPr>
            <a:cxnSpLocks/>
          </p:cNvCxnSpPr>
          <p:nvPr/>
        </p:nvCxnSpPr>
        <p:spPr>
          <a:xfrm flipV="1">
            <a:off x="5738188" y="4294809"/>
            <a:ext cx="262836" cy="278290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98A59AD8-1DA7-DAF9-83A9-32DCE558BB36}"/>
              </a:ext>
            </a:extLst>
          </p:cNvPr>
          <p:cNvSpPr/>
          <p:nvPr/>
        </p:nvSpPr>
        <p:spPr>
          <a:xfrm>
            <a:off x="2495823" y="5041350"/>
            <a:ext cx="2661478" cy="175591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US" sz="1000" u="sng" dirty="0">
              <a:solidFill>
                <a:schemeClr val="tx1"/>
              </a:solidFill>
            </a:endParaRPr>
          </a:p>
          <a:p>
            <a:endParaRPr lang="en-US" sz="1000" b="1" u="sng" dirty="0">
              <a:solidFill>
                <a:schemeClr val="tx1"/>
              </a:solidFill>
              <a:latin typeface="Calibri"/>
              <a:cs typeface="Calibri"/>
            </a:endParaRPr>
          </a:p>
          <a:p>
            <a:r>
              <a:rPr lang="en-US" sz="1100" b="1" u="sng" dirty="0">
                <a:solidFill>
                  <a:schemeClr val="tx1"/>
                </a:solidFill>
                <a:latin typeface="Calibri"/>
                <a:cs typeface="Calibri"/>
              </a:rPr>
              <a:t>Artist study: </a:t>
            </a:r>
            <a:r>
              <a:rPr lang="en-US" sz="1100" b="1" dirty="0">
                <a:solidFill>
                  <a:schemeClr val="tx1"/>
                </a:solidFill>
                <a:latin typeface="Calibri"/>
                <a:cs typeface="Calibri"/>
              </a:rPr>
              <a:t>William Morris </a:t>
            </a:r>
          </a:p>
          <a:p>
            <a:r>
              <a:rPr lang="en-US" sz="1100" b="1" u="sng" dirty="0">
                <a:solidFill>
                  <a:schemeClr val="tx1"/>
                </a:solidFill>
                <a:latin typeface="Calibri"/>
                <a:ea typeface="+mn-lt"/>
                <a:cs typeface="Calibri"/>
              </a:rPr>
              <a:t>Viking longboat Art</a:t>
            </a:r>
          </a:p>
          <a:p>
            <a:pPr marL="171450" indent="-171450">
              <a:buFont typeface="Arial"/>
              <a:buChar char="•"/>
            </a:pPr>
            <a:endParaRPr lang="en-US" sz="900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Use techniques including: mono, relief, resist, poly-block, rubbings </a:t>
            </a:r>
            <a:endParaRPr lang="en-US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1000" err="1">
                <a:solidFill>
                  <a:schemeClr val="tx1"/>
                </a:solidFill>
                <a:latin typeface="Calibri"/>
                <a:ea typeface="+mn-lt"/>
                <a:cs typeface="+mn-lt"/>
              </a:rPr>
              <a:t>Organise</a:t>
            </a: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 work in terms of pattern, repetition, symmetry or random style</a:t>
            </a:r>
            <a:endParaRPr lang="en-US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Experiment with overprinting </a:t>
            </a:r>
            <a:r>
              <a:rPr lang="en-US" sz="1000" err="1">
                <a:solidFill>
                  <a:schemeClr val="tx1"/>
                </a:solidFill>
                <a:latin typeface="Calibri"/>
                <a:ea typeface="+mn-lt"/>
                <a:cs typeface="+mn-lt"/>
              </a:rPr>
              <a:t>colour</a:t>
            </a:r>
            <a:endParaRPr lang="en-US" err="1">
              <a:solidFill>
                <a:schemeClr val="tx1"/>
              </a:solidFill>
              <a:latin typeface="Calibri"/>
              <a:cs typeface="Calibri"/>
            </a:endParaRPr>
          </a:p>
          <a:p>
            <a:endParaRPr lang="en-US" sz="1000" dirty="0">
              <a:solidFill>
                <a:schemeClr val="tx1"/>
              </a:solidFill>
              <a:latin typeface="Calibri"/>
              <a:cs typeface="Calibri"/>
            </a:endParaRPr>
          </a:p>
          <a:p>
            <a:endParaRPr lang="en-US"/>
          </a:p>
          <a:p>
            <a:endParaRPr lang="en-US" sz="1000" u="sng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pic>
        <p:nvPicPr>
          <p:cNvPr id="31" name="Picture 30" descr="A graffiti of a person carrying a briefcase&#10;&#10;Description automatically generated">
            <a:extLst>
              <a:ext uri="{FF2B5EF4-FFF2-40B4-BE49-F238E27FC236}">
                <a16:creationId xmlns:a16="http://schemas.microsoft.com/office/drawing/2014/main" id="{A9E01AD3-7F20-B459-E3B1-5DF7E92BA6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3367" y="1514542"/>
            <a:ext cx="1668394" cy="836132"/>
          </a:xfrm>
          <a:prstGeom prst="rect">
            <a:avLst/>
          </a:prstGeom>
        </p:spPr>
      </p:pic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6BB9695F-1B09-961F-1F53-0E9E5DF4BA9B}"/>
              </a:ext>
            </a:extLst>
          </p:cNvPr>
          <p:cNvCxnSpPr>
            <a:cxnSpLocks/>
          </p:cNvCxnSpPr>
          <p:nvPr/>
        </p:nvCxnSpPr>
        <p:spPr>
          <a:xfrm flipH="1" flipV="1">
            <a:off x="8055112" y="4935329"/>
            <a:ext cx="388729" cy="289333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Picture 36" descr="A drawing of a boat with a dragon on it&#10;&#10;Description automatically generated">
            <a:extLst>
              <a:ext uri="{FF2B5EF4-FFF2-40B4-BE49-F238E27FC236}">
                <a16:creationId xmlns:a16="http://schemas.microsoft.com/office/drawing/2014/main" id="{4E04DC23-F458-267E-82F2-19D66831DF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8494" y="4241731"/>
            <a:ext cx="1205533" cy="837234"/>
          </a:xfrm>
          <a:prstGeom prst="rect">
            <a:avLst/>
          </a:prstGeom>
        </p:spPr>
      </p:pic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19F8D03D-BE31-B5B2-B10A-0EA3110F0014}"/>
              </a:ext>
            </a:extLst>
          </p:cNvPr>
          <p:cNvCxnSpPr>
            <a:cxnSpLocks/>
          </p:cNvCxnSpPr>
          <p:nvPr/>
        </p:nvCxnSpPr>
        <p:spPr>
          <a:xfrm flipV="1">
            <a:off x="5130797" y="5034722"/>
            <a:ext cx="262836" cy="278290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 descr="A colorful pattern on a black background&#10;&#10;Description automatically generated">
            <a:extLst>
              <a:ext uri="{FF2B5EF4-FFF2-40B4-BE49-F238E27FC236}">
                <a16:creationId xmlns:a16="http://schemas.microsoft.com/office/drawing/2014/main" id="{31391E3C-0500-809F-6BEF-B345BA833B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65778" y="4374598"/>
            <a:ext cx="1143139" cy="1090544"/>
          </a:xfrm>
          <a:prstGeom prst="rect">
            <a:avLst/>
          </a:prstGeom>
        </p:spPr>
      </p:pic>
      <p:pic>
        <p:nvPicPr>
          <p:cNvPr id="3" name="Picture 2" descr="A bird on a flower&#10;&#10;Description automatically generated">
            <a:extLst>
              <a:ext uri="{FF2B5EF4-FFF2-40B4-BE49-F238E27FC236}">
                <a16:creationId xmlns:a16="http://schemas.microsoft.com/office/drawing/2014/main" id="{103ECB50-9A80-9201-AD8D-3672CA0E16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21145" y="5463209"/>
            <a:ext cx="1178753" cy="1155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1441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7E202A-7A8B-48F3-292A-E7878AA7D0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1514BF2-05D7-35E7-6498-195D0ED9279C}"/>
              </a:ext>
            </a:extLst>
          </p:cNvPr>
          <p:cNvSpPr/>
          <p:nvPr/>
        </p:nvSpPr>
        <p:spPr>
          <a:xfrm>
            <a:off x="5152869" y="3297836"/>
            <a:ext cx="1861278" cy="104750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 dirty="0"/>
              <a:t>Textiles/ collage 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951EEA9-824D-F99F-901B-071A9CC6F5EB}"/>
              </a:ext>
            </a:extLst>
          </p:cNvPr>
          <p:cNvSpPr/>
          <p:nvPr/>
        </p:nvSpPr>
        <p:spPr>
          <a:xfrm>
            <a:off x="3606782" y="2999661"/>
            <a:ext cx="966757" cy="47324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 b="1" dirty="0"/>
              <a:t>EYFS</a:t>
            </a:r>
            <a:r>
              <a:rPr lang="en-US" sz="2800" b="1" dirty="0"/>
              <a:t> 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586E00A-6484-E2EB-5586-0E2C76C27337}"/>
              </a:ext>
            </a:extLst>
          </p:cNvPr>
          <p:cNvSpPr/>
          <p:nvPr/>
        </p:nvSpPr>
        <p:spPr>
          <a:xfrm>
            <a:off x="5351652" y="2359140"/>
            <a:ext cx="1088235" cy="48428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 b="1" dirty="0"/>
              <a:t>Year 1 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B22E51C6-0A47-746C-439C-F6AB1D201EEF}"/>
              </a:ext>
            </a:extLst>
          </p:cNvPr>
          <p:cNvSpPr/>
          <p:nvPr/>
        </p:nvSpPr>
        <p:spPr>
          <a:xfrm>
            <a:off x="7339477" y="2602096"/>
            <a:ext cx="1088235" cy="484284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 b="1" dirty="0"/>
              <a:t>Year 2 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7D2E3789-147D-CD05-E323-8C3077DC6F13}"/>
              </a:ext>
            </a:extLst>
          </p:cNvPr>
          <p:cNvCxnSpPr/>
          <p:nvPr/>
        </p:nvCxnSpPr>
        <p:spPr>
          <a:xfrm>
            <a:off x="4611756" y="3457710"/>
            <a:ext cx="572051" cy="340140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6050D085-7253-60D3-F07C-A431240F09C8}"/>
              </a:ext>
            </a:extLst>
          </p:cNvPr>
          <p:cNvCxnSpPr>
            <a:cxnSpLocks/>
          </p:cNvCxnSpPr>
          <p:nvPr/>
        </p:nvCxnSpPr>
        <p:spPr>
          <a:xfrm>
            <a:off x="2778538" y="2364407"/>
            <a:ext cx="1201529" cy="649356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: Rounded Corners 14" descr="F1&#10;• Make marks &#10;• Draw circles and lines&#10;• Draw faces with features and give meaning to marks&#10;• Draw ‘potato people’&#10;• Draw things that they observe &#10;• Draw simple things from memory &#10;">
            <a:extLst>
              <a:ext uri="{FF2B5EF4-FFF2-40B4-BE49-F238E27FC236}">
                <a16:creationId xmlns:a16="http://schemas.microsoft.com/office/drawing/2014/main" id="{14464EA1-4487-6A43-C0FC-CC099AC58AAF}"/>
              </a:ext>
            </a:extLst>
          </p:cNvPr>
          <p:cNvSpPr/>
          <p:nvPr/>
        </p:nvSpPr>
        <p:spPr>
          <a:xfrm>
            <a:off x="85904" y="86899"/>
            <a:ext cx="3348705" cy="23513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US" sz="1400" b="1" dirty="0">
              <a:solidFill>
                <a:schemeClr val="tx1"/>
              </a:solidFill>
              <a:latin typeface="Calibri"/>
              <a:cs typeface="Calibri"/>
            </a:endParaRPr>
          </a:p>
          <a:p>
            <a:r>
              <a:rPr lang="en-US" sz="1200" b="1" dirty="0">
                <a:solidFill>
                  <a:schemeClr val="tx1"/>
                </a:solidFill>
                <a:latin typeface="Calibri"/>
                <a:cs typeface="Calibri"/>
              </a:rPr>
              <a:t>Through a range of CP and adult initiated tasks:</a:t>
            </a:r>
          </a:p>
          <a:p>
            <a:r>
              <a:rPr lang="en-US" sz="1400" b="1" dirty="0">
                <a:solidFill>
                  <a:schemeClr val="tx1"/>
                </a:solidFill>
                <a:latin typeface="Calibri"/>
                <a:cs typeface="Calibri"/>
              </a:rPr>
              <a:t>F1</a:t>
            </a:r>
            <a:endParaRPr lang="en-US">
              <a:solidFill>
                <a:schemeClr val="tx1"/>
              </a:solidFill>
              <a:latin typeface="Calibri"/>
              <a:cs typeface="Calibri"/>
            </a:endParaRPr>
          </a:p>
          <a:p>
            <a:pPr>
              <a:buFont typeface="Arial"/>
              <a:buChar char="•"/>
            </a:pPr>
            <a:r>
              <a:rPr lang="en-GB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Use glue sticks to join</a:t>
            </a:r>
            <a:endParaRPr lang="en-GB" sz="1100" dirty="0">
              <a:solidFill>
                <a:schemeClr val="tx1"/>
              </a:solidFill>
              <a:latin typeface="Calibri"/>
              <a:cs typeface="Calibri"/>
            </a:endParaRPr>
          </a:p>
          <a:p>
            <a:pPr>
              <a:buFont typeface="Arial"/>
              <a:buChar char="•"/>
            </a:pPr>
            <a:r>
              <a:rPr lang="en-GB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Use glue and spatulas to join items with support </a:t>
            </a:r>
            <a:endParaRPr lang="en-GB">
              <a:solidFill>
                <a:srgbClr val="FFFFFF"/>
              </a:solidFill>
              <a:latin typeface="Calibri"/>
              <a:ea typeface="+mn-lt"/>
              <a:cs typeface="Calibri"/>
            </a:endParaRPr>
          </a:p>
          <a:p>
            <a:pPr>
              <a:buFont typeface="Arial"/>
              <a:buChar char="•"/>
            </a:pPr>
            <a:r>
              <a:rPr lang="en-GB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Explore different materials freely</a:t>
            </a:r>
            <a:endParaRPr lang="en-GB" dirty="0">
              <a:solidFill>
                <a:schemeClr val="tx1"/>
              </a:solidFill>
              <a:latin typeface="Calibri"/>
              <a:cs typeface="Calibri"/>
            </a:endParaRPr>
          </a:p>
          <a:p>
            <a:pPr>
              <a:buFont typeface="Symbol"/>
              <a:buChar char="•"/>
            </a:pPr>
            <a:r>
              <a:rPr lang="en-GB" sz="1100" dirty="0">
                <a:solidFill>
                  <a:schemeClr val="tx1"/>
                </a:solidFill>
                <a:latin typeface="Calibri"/>
                <a:cs typeface="Calibri"/>
              </a:rPr>
              <a:t>Create a model with one texture </a:t>
            </a:r>
            <a:endParaRPr lang="en-GB">
              <a:latin typeface="Calibri"/>
              <a:cs typeface="Calibri"/>
            </a:endParaRPr>
          </a:p>
          <a:p>
            <a:r>
              <a:rPr lang="en-US" sz="1400" b="1" dirty="0">
                <a:solidFill>
                  <a:schemeClr val="tx1"/>
                </a:solidFill>
                <a:latin typeface="Calibri"/>
                <a:cs typeface="Calibri"/>
              </a:rPr>
              <a:t>F2</a:t>
            </a:r>
          </a:p>
          <a:p>
            <a:pPr>
              <a:buFont typeface="Arial"/>
              <a:buChar char="•"/>
            </a:pPr>
            <a:r>
              <a:rPr lang="en-GB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Use glue sticks and glue spatula’s independently </a:t>
            </a:r>
            <a:endParaRPr lang="en-GB" sz="1100" dirty="0">
              <a:solidFill>
                <a:schemeClr val="tx1"/>
              </a:solidFill>
              <a:latin typeface="Calibri"/>
              <a:cs typeface="Calibri"/>
            </a:endParaRPr>
          </a:p>
          <a:p>
            <a:pPr>
              <a:buFont typeface="Arial"/>
              <a:buChar char="•"/>
            </a:pPr>
            <a:r>
              <a:rPr lang="en-GB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Join items with masking tape </a:t>
            </a:r>
            <a:endParaRPr lang="en-GB">
              <a:latin typeface="Calibri"/>
              <a:cs typeface="Calibri"/>
            </a:endParaRPr>
          </a:p>
          <a:p>
            <a:pPr>
              <a:buFont typeface="Symbol"/>
              <a:buChar char="•"/>
            </a:pPr>
            <a:r>
              <a:rPr lang="en-GB" sz="1100" dirty="0">
                <a:solidFill>
                  <a:schemeClr val="tx1"/>
                </a:solidFill>
                <a:latin typeface="Calibri"/>
                <a:cs typeface="Calibri"/>
              </a:rPr>
              <a:t>Join is a variety of ways independently</a:t>
            </a:r>
            <a:endParaRPr lang="en-GB" dirty="0">
              <a:solidFill>
                <a:schemeClr val="tx1"/>
              </a:solidFill>
            </a:endParaRPr>
          </a:p>
          <a:p>
            <a:pPr marL="171450" indent="-171450">
              <a:buFont typeface="Arial"/>
              <a:buChar char="•"/>
            </a:pPr>
            <a:endParaRPr lang="en-US" sz="11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6AD7DBBB-7C35-3917-17D7-CDAC2671899B}"/>
              </a:ext>
            </a:extLst>
          </p:cNvPr>
          <p:cNvSpPr/>
          <p:nvPr/>
        </p:nvSpPr>
        <p:spPr>
          <a:xfrm>
            <a:off x="4649303" y="182217"/>
            <a:ext cx="2175566" cy="200991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US" sz="1000" b="1" u="sng" dirty="0">
                <a:solidFill>
                  <a:schemeClr val="tx1"/>
                </a:solidFill>
              </a:rPr>
              <a:t>Animal art linked to Giraffes can't dance. </a:t>
            </a:r>
          </a:p>
          <a:p>
            <a:r>
              <a:rPr lang="en-US" sz="1000" b="1" u="sng" dirty="0">
                <a:solidFill>
                  <a:schemeClr val="tx1"/>
                </a:solidFill>
              </a:rPr>
              <a:t>Artist study: Megan Coyle </a:t>
            </a:r>
          </a:p>
          <a:p>
            <a:endParaRPr lang="en-US" sz="1000" dirty="0">
              <a:solidFill>
                <a:schemeClr val="tx1"/>
              </a:solidFill>
            </a:endParaRP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Create images from imagination, experience and observation </a:t>
            </a:r>
            <a:endParaRPr lang="en-US" sz="1100" dirty="0">
              <a:solidFill>
                <a:schemeClr val="tx1"/>
              </a:solidFill>
              <a:latin typeface="Calibri"/>
              <a:ea typeface="+mn-lt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Choose and use a wide range of media: fabric, tissue. </a:t>
            </a:r>
            <a:endParaRPr lang="en-US" sz="1100">
              <a:solidFill>
                <a:schemeClr val="tx1"/>
              </a:solidFill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cs typeface="Calibri"/>
              </a:rPr>
              <a:t>Apply decora</a:t>
            </a:r>
            <a:r>
              <a:rPr lang="en-US" sz="1000" dirty="0">
                <a:solidFill>
                  <a:schemeClr val="tx1"/>
                </a:solidFill>
                <a:latin typeface="Calibri"/>
                <a:cs typeface="Calibri"/>
              </a:rPr>
              <a:t>tion: beads, buttons &amp; feathers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F6E0B411-C25D-464F-918A-B20AFABD958C}"/>
              </a:ext>
            </a:extLst>
          </p:cNvPr>
          <p:cNvCxnSpPr>
            <a:cxnSpLocks/>
          </p:cNvCxnSpPr>
          <p:nvPr/>
        </p:nvCxnSpPr>
        <p:spPr>
          <a:xfrm>
            <a:off x="5771320" y="1889535"/>
            <a:ext cx="19878" cy="461620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6FEFBD02-B196-E8D7-23FB-C0EEED199102}"/>
              </a:ext>
            </a:extLst>
          </p:cNvPr>
          <p:cNvCxnSpPr>
            <a:cxnSpLocks/>
          </p:cNvCxnSpPr>
          <p:nvPr/>
        </p:nvCxnSpPr>
        <p:spPr>
          <a:xfrm>
            <a:off x="5859667" y="2828230"/>
            <a:ext cx="19878" cy="461620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9F5D2259-704D-A9C4-874B-96E3F8B5B088}"/>
              </a:ext>
            </a:extLst>
          </p:cNvPr>
          <p:cNvCxnSpPr>
            <a:cxnSpLocks/>
          </p:cNvCxnSpPr>
          <p:nvPr/>
        </p:nvCxnSpPr>
        <p:spPr>
          <a:xfrm flipH="1">
            <a:off x="6884501" y="2927621"/>
            <a:ext cx="432904" cy="340143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66E2E6F1-08E7-4441-31FA-A1A46F534D98}"/>
              </a:ext>
            </a:extLst>
          </p:cNvPr>
          <p:cNvCxnSpPr>
            <a:cxnSpLocks/>
          </p:cNvCxnSpPr>
          <p:nvPr/>
        </p:nvCxnSpPr>
        <p:spPr>
          <a:xfrm flipH="1">
            <a:off x="8132414" y="2265012"/>
            <a:ext cx="432904" cy="340143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737EE46B-F777-E373-66F1-561347912C7F}"/>
              </a:ext>
            </a:extLst>
          </p:cNvPr>
          <p:cNvSpPr/>
          <p:nvPr/>
        </p:nvSpPr>
        <p:spPr>
          <a:xfrm>
            <a:off x="8514519" y="579783"/>
            <a:ext cx="2363304" cy="170069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US" sz="1000" b="1" dirty="0">
                <a:solidFill>
                  <a:schemeClr val="tx1"/>
                </a:solidFill>
                <a:ea typeface="+mn-lt"/>
                <a:cs typeface="+mn-lt"/>
              </a:rPr>
              <a:t>Artist study:</a:t>
            </a:r>
            <a:endParaRPr lang="en-US" b="1">
              <a:solidFill>
                <a:schemeClr val="tx1"/>
              </a:solidFill>
            </a:endParaRPr>
          </a:p>
          <a:p>
            <a:r>
              <a:rPr lang="en-US" sz="1000" b="1" dirty="0">
                <a:solidFill>
                  <a:schemeClr val="tx1"/>
                </a:solidFill>
                <a:latin typeface="Calibri"/>
                <a:ea typeface="+mn-lt"/>
                <a:cs typeface="Calibri"/>
              </a:rPr>
              <a:t>Andy </a:t>
            </a:r>
            <a:r>
              <a:rPr lang="en-US" sz="1000" b="1" err="1">
                <a:solidFill>
                  <a:schemeClr val="tx1"/>
                </a:solidFill>
                <a:latin typeface="Calibri"/>
                <a:ea typeface="+mn-lt"/>
                <a:cs typeface="Calibri"/>
              </a:rPr>
              <a:t>Goldworthy</a:t>
            </a:r>
            <a:r>
              <a:rPr lang="en-US" sz="1000" b="1" dirty="0">
                <a:solidFill>
                  <a:schemeClr val="tx1"/>
                </a:solidFill>
                <a:latin typeface="Calibri"/>
                <a:ea typeface="+mn-lt"/>
                <a:cs typeface="Calibri"/>
              </a:rPr>
              <a:t> (linked to habitats in science) </a:t>
            </a:r>
            <a:endParaRPr lang="en-US" b="1">
              <a:solidFill>
                <a:schemeClr val="tx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Arrange and/ or glue materials to different backgrounds </a:t>
            </a:r>
            <a:endParaRPr lang="en-US">
              <a:solidFill>
                <a:schemeClr val="tx1"/>
              </a:solidFill>
              <a:latin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Create images from imagination, experience and observation </a:t>
            </a:r>
            <a:endParaRPr lang="en-US">
              <a:latin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Fold, crumple, tear and overlap materials </a:t>
            </a:r>
            <a:endParaRPr lang="en-US"/>
          </a:p>
          <a:p>
            <a:endParaRPr lang="en-US" sz="1050" b="1" u="sng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B43423B1-A7A3-CD87-94BE-EF52AF5CBE1C}"/>
              </a:ext>
            </a:extLst>
          </p:cNvPr>
          <p:cNvCxnSpPr>
            <a:cxnSpLocks/>
          </p:cNvCxnSpPr>
          <p:nvPr/>
        </p:nvCxnSpPr>
        <p:spPr>
          <a:xfrm flipV="1">
            <a:off x="4898885" y="4383153"/>
            <a:ext cx="594139" cy="664817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1E92F1CC-CD4E-410B-5F67-35DAA9AF09A4}"/>
              </a:ext>
            </a:extLst>
          </p:cNvPr>
          <p:cNvCxnSpPr>
            <a:cxnSpLocks/>
          </p:cNvCxnSpPr>
          <p:nvPr/>
        </p:nvCxnSpPr>
        <p:spPr>
          <a:xfrm flipV="1">
            <a:off x="3628885" y="5454373"/>
            <a:ext cx="925444" cy="565424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7" name="Picture 46" descr="A painting of a cheetah&#10;&#10;Description automatically generated">
            <a:extLst>
              <a:ext uri="{FF2B5EF4-FFF2-40B4-BE49-F238E27FC236}">
                <a16:creationId xmlns:a16="http://schemas.microsoft.com/office/drawing/2014/main" id="{5E6A67C6-0947-62DB-E825-A4513468DE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5506" y="353046"/>
            <a:ext cx="1416465" cy="972517"/>
          </a:xfrm>
          <a:prstGeom prst="rect">
            <a:avLst/>
          </a:prstGeom>
        </p:spPr>
      </p:pic>
      <p:pic>
        <p:nvPicPr>
          <p:cNvPr id="48" name="Picture 47" descr="A circular arrangement of colorful leaves&#10;&#10;Description automatically generated">
            <a:extLst>
              <a:ext uri="{FF2B5EF4-FFF2-40B4-BE49-F238E27FC236}">
                <a16:creationId xmlns:a16="http://schemas.microsoft.com/office/drawing/2014/main" id="{A0DCD252-83D3-C472-C6DC-3C8132CA73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07274" y="1521515"/>
            <a:ext cx="1500670" cy="1098274"/>
          </a:xfrm>
          <a:prstGeom prst="rect">
            <a:avLst/>
          </a:prstGeom>
        </p:spPr>
      </p:pic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94CFECB3-D21F-92E6-ECBA-1D4CB243C396}"/>
              </a:ext>
            </a:extLst>
          </p:cNvPr>
          <p:cNvSpPr/>
          <p:nvPr/>
        </p:nvSpPr>
        <p:spPr>
          <a:xfrm>
            <a:off x="4479215" y="4976443"/>
            <a:ext cx="1088235" cy="484284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 b="1" dirty="0"/>
              <a:t>Year 5</a:t>
            </a:r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77027BF4-AD39-96C8-0728-D766306378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9016" y="5644251"/>
            <a:ext cx="1603099" cy="1113322"/>
          </a:xfrm>
          <a:prstGeom prst="rect">
            <a:avLst/>
          </a:prstGeom>
        </p:spPr>
      </p:pic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4FC60C78-33DB-4432-6708-F84F2F1642E0}"/>
              </a:ext>
            </a:extLst>
          </p:cNvPr>
          <p:cNvSpPr/>
          <p:nvPr/>
        </p:nvSpPr>
        <p:spPr>
          <a:xfrm>
            <a:off x="1446694" y="4257259"/>
            <a:ext cx="2694608" cy="218661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228600" indent="-228600">
              <a:buFont typeface="Arial"/>
              <a:buChar char="•"/>
            </a:pPr>
            <a:endParaRPr lang="en-US" sz="1000" u="sng" dirty="0">
              <a:solidFill>
                <a:schemeClr val="tx1"/>
              </a:solidFill>
            </a:endParaRPr>
          </a:p>
          <a:p>
            <a:r>
              <a:rPr lang="en-US" sz="1100" b="1" u="sng" dirty="0">
                <a:solidFill>
                  <a:schemeClr val="tx1"/>
                </a:solidFill>
                <a:latin typeface="Calibri"/>
                <a:cs typeface="Calibri"/>
              </a:rPr>
              <a:t>Collage longboat Art- Linked to Vikings history topic </a:t>
            </a:r>
            <a:endParaRPr lang="en-US" sz="1100" b="1" u="sng" dirty="0">
              <a:solidFill>
                <a:schemeClr val="tx1"/>
              </a:solidFill>
              <a:latin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cs typeface="Calibri"/>
              </a:rPr>
              <a:t>Extend their work within a specific technique. </a:t>
            </a: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cs typeface="Calibri"/>
              </a:rPr>
              <a:t>Use a range of media to create collage. </a:t>
            </a: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Use fabric/ materials to create 3D structures </a:t>
            </a:r>
            <a:endParaRPr lang="en-US" sz="1100">
              <a:solidFill>
                <a:schemeClr val="tx1"/>
              </a:solidFill>
              <a:latin typeface="Calibri"/>
              <a:ea typeface="+mn-lt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Join materials in different ways </a:t>
            </a:r>
            <a:endParaRPr lang="en-US" sz="1100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Experiment overlapping and layering fabric/ materials to create texture</a:t>
            </a:r>
            <a:endParaRPr lang="en-US" sz="1100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cs typeface="Calibri"/>
              </a:rPr>
              <a:t>Add collage to a printed or painted background</a:t>
            </a:r>
            <a:endParaRPr lang="en-US" sz="11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1901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3B4F9D-D39E-4CD1-9CBD-0CB66E325E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874669F-B0FC-D867-C162-37FB19832E67}"/>
              </a:ext>
            </a:extLst>
          </p:cNvPr>
          <p:cNvSpPr/>
          <p:nvPr/>
        </p:nvSpPr>
        <p:spPr>
          <a:xfrm>
            <a:off x="5152869" y="3297836"/>
            <a:ext cx="1861278" cy="104750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 dirty="0"/>
              <a:t>3D form/ Sculpture  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6DECD60-5FB3-B699-D13F-38364DC9BCD7}"/>
              </a:ext>
            </a:extLst>
          </p:cNvPr>
          <p:cNvSpPr/>
          <p:nvPr/>
        </p:nvSpPr>
        <p:spPr>
          <a:xfrm>
            <a:off x="3606782" y="2999661"/>
            <a:ext cx="966757" cy="47324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 b="1" dirty="0"/>
              <a:t>EYFS</a:t>
            </a:r>
            <a:r>
              <a:rPr lang="en-US" sz="2800" b="1" dirty="0"/>
              <a:t> 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064A98B-CB6E-BBF2-40C2-0EAF45318FE9}"/>
              </a:ext>
            </a:extLst>
          </p:cNvPr>
          <p:cNvSpPr/>
          <p:nvPr/>
        </p:nvSpPr>
        <p:spPr>
          <a:xfrm>
            <a:off x="5351652" y="2359140"/>
            <a:ext cx="1088235" cy="48428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 b="1" dirty="0"/>
              <a:t>Year 1 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D602643-4412-16E1-887B-30AEB714A55D}"/>
              </a:ext>
            </a:extLst>
          </p:cNvPr>
          <p:cNvSpPr/>
          <p:nvPr/>
        </p:nvSpPr>
        <p:spPr>
          <a:xfrm>
            <a:off x="7339477" y="2602096"/>
            <a:ext cx="1088235" cy="484284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 b="1" dirty="0"/>
              <a:t>Year 2 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7A9740C-68FA-5F0A-CE06-26C7C7116AC1}"/>
              </a:ext>
            </a:extLst>
          </p:cNvPr>
          <p:cNvSpPr/>
          <p:nvPr/>
        </p:nvSpPr>
        <p:spPr>
          <a:xfrm>
            <a:off x="7427824" y="4722443"/>
            <a:ext cx="1088235" cy="484284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 b="1" dirty="0"/>
              <a:t>Year 3 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0B5F15D7-6723-ADAD-432C-1BAE322846C4}"/>
              </a:ext>
            </a:extLst>
          </p:cNvPr>
          <p:cNvSpPr/>
          <p:nvPr/>
        </p:nvSpPr>
        <p:spPr>
          <a:xfrm>
            <a:off x="3385911" y="3894182"/>
            <a:ext cx="1088235" cy="48428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 b="1" dirty="0"/>
              <a:t>Year 6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1230B587-76CF-88B0-3D0D-E591B9D11507}"/>
              </a:ext>
            </a:extLst>
          </p:cNvPr>
          <p:cNvCxnSpPr/>
          <p:nvPr/>
        </p:nvCxnSpPr>
        <p:spPr>
          <a:xfrm>
            <a:off x="4611756" y="3457710"/>
            <a:ext cx="572051" cy="340140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DBC80E28-B053-E076-8E7E-E5C0E90D6587}"/>
              </a:ext>
            </a:extLst>
          </p:cNvPr>
          <p:cNvCxnSpPr>
            <a:cxnSpLocks/>
          </p:cNvCxnSpPr>
          <p:nvPr/>
        </p:nvCxnSpPr>
        <p:spPr>
          <a:xfrm>
            <a:off x="2778538" y="2364407"/>
            <a:ext cx="1201529" cy="649356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: Rounded Corners 14" descr="F1&#10;• Make marks &#10;• Draw circles and lines&#10;• Draw faces with features and give meaning to marks&#10;• Draw ‘potato people’&#10;• Draw things that they observe &#10;• Draw simple things from memory &#10;">
            <a:extLst>
              <a:ext uri="{FF2B5EF4-FFF2-40B4-BE49-F238E27FC236}">
                <a16:creationId xmlns:a16="http://schemas.microsoft.com/office/drawing/2014/main" id="{C74E643C-09A6-9F72-6A13-281759BE66B1}"/>
              </a:ext>
            </a:extLst>
          </p:cNvPr>
          <p:cNvSpPr/>
          <p:nvPr/>
        </p:nvSpPr>
        <p:spPr>
          <a:xfrm>
            <a:off x="85904" y="86899"/>
            <a:ext cx="3889835" cy="236239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US" sz="1400" b="1" dirty="0">
              <a:solidFill>
                <a:schemeClr val="tx1"/>
              </a:solidFill>
              <a:latin typeface="Calibri"/>
              <a:cs typeface="Calibri"/>
            </a:endParaRPr>
          </a:p>
          <a:p>
            <a:r>
              <a:rPr lang="en-US" sz="1200" b="1" dirty="0">
                <a:solidFill>
                  <a:schemeClr val="tx1"/>
                </a:solidFill>
                <a:latin typeface="Calibri"/>
                <a:cs typeface="Calibri"/>
              </a:rPr>
              <a:t>Through a range of CP and adult initiated tasks:</a:t>
            </a:r>
          </a:p>
          <a:p>
            <a:r>
              <a:rPr lang="en-US" sz="1400" b="1" dirty="0">
                <a:solidFill>
                  <a:schemeClr val="tx1"/>
                </a:solidFill>
                <a:latin typeface="Calibri"/>
                <a:cs typeface="Calibri"/>
              </a:rPr>
              <a:t>F1</a:t>
            </a:r>
            <a:endParaRPr lang="en-US" dirty="0">
              <a:solidFill>
                <a:schemeClr val="tx1"/>
              </a:solidFill>
            </a:endParaRPr>
          </a:p>
          <a:p>
            <a:pPr>
              <a:buFont typeface="Arial"/>
              <a:buChar char="•"/>
            </a:pPr>
            <a:r>
              <a:rPr lang="en-GB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Builds towers by stacking objects</a:t>
            </a:r>
            <a:endParaRPr lang="en-GB" sz="1100" dirty="0">
              <a:solidFill>
                <a:schemeClr val="tx1"/>
              </a:solidFill>
              <a:latin typeface="Calibri"/>
              <a:cs typeface="Calibri"/>
            </a:endParaRPr>
          </a:p>
          <a:p>
            <a:pPr>
              <a:buFont typeface="Arial"/>
              <a:buChar char="•"/>
            </a:pPr>
            <a:r>
              <a:rPr lang="en-GB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Builds walls to create enclosing spaces. </a:t>
            </a:r>
            <a:endParaRPr lang="en-GB" dirty="0">
              <a:solidFill>
                <a:srgbClr val="FFFFFF"/>
              </a:solidFill>
              <a:latin typeface="Calibri"/>
              <a:ea typeface="+mn-lt"/>
              <a:cs typeface="Calibri"/>
            </a:endParaRPr>
          </a:p>
          <a:p>
            <a:pPr>
              <a:buFont typeface="Arial"/>
              <a:buChar char="•"/>
            </a:pPr>
            <a:r>
              <a:rPr lang="en-GB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Build simple models using a variety of resources </a:t>
            </a:r>
            <a:endParaRPr lang="en-GB">
              <a:latin typeface="Calibri"/>
              <a:cs typeface="Calibri"/>
            </a:endParaRPr>
          </a:p>
          <a:p>
            <a:pPr>
              <a:buFont typeface="Arial"/>
              <a:buChar char="•"/>
            </a:pPr>
            <a:r>
              <a:rPr lang="en-GB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Explores clay/ playdoh using fingers</a:t>
            </a:r>
            <a:endParaRPr lang="en-GB" dirty="0">
              <a:solidFill>
                <a:schemeClr val="tx1"/>
              </a:solidFill>
              <a:latin typeface="Calibri"/>
              <a:cs typeface="Calibri"/>
            </a:endParaRPr>
          </a:p>
          <a:p>
            <a:pPr>
              <a:buFont typeface="Arial"/>
              <a:buChar char="•"/>
            </a:pPr>
            <a:r>
              <a:rPr lang="en-GB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Makes marks in clay/ playdoh</a:t>
            </a:r>
            <a:endParaRPr lang="en-GB" dirty="0">
              <a:solidFill>
                <a:schemeClr val="tx1"/>
              </a:solidFill>
              <a:latin typeface="Calibri"/>
              <a:cs typeface="Calibri"/>
            </a:endParaRPr>
          </a:p>
          <a:p>
            <a:pPr>
              <a:buFont typeface="Arial"/>
              <a:buChar char="•"/>
            </a:pPr>
            <a:r>
              <a:rPr lang="en-GB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Manipulates clay/playdoh- roll, cut, squash, pinch, twist</a:t>
            </a:r>
            <a:endParaRPr lang="en-GB">
              <a:solidFill>
                <a:schemeClr val="tx1"/>
              </a:solidFill>
              <a:latin typeface="Calibri"/>
              <a:cs typeface="Calibri"/>
            </a:endParaRPr>
          </a:p>
          <a:p>
            <a:r>
              <a:rPr lang="en-US" sz="1400" b="1" dirty="0">
                <a:solidFill>
                  <a:schemeClr val="tx1"/>
                </a:solidFill>
                <a:latin typeface="Calibri"/>
                <a:cs typeface="Calibri"/>
              </a:rPr>
              <a:t>F2</a:t>
            </a:r>
          </a:p>
          <a:p>
            <a:pPr>
              <a:buFont typeface="Symbol"/>
              <a:buChar char="•"/>
            </a:pPr>
            <a:r>
              <a:rPr lang="en-GB" sz="1100" dirty="0">
                <a:solidFill>
                  <a:schemeClr val="tx1"/>
                </a:solidFill>
                <a:latin typeface="Calibri"/>
                <a:cs typeface="Calibri"/>
              </a:rPr>
              <a:t>Build simple models in a variety of ways </a:t>
            </a:r>
          </a:p>
          <a:p>
            <a:pPr>
              <a:buFont typeface="Symbol"/>
              <a:buChar char="•"/>
            </a:pPr>
            <a:r>
              <a:rPr lang="en-GB" sz="1100" dirty="0">
                <a:solidFill>
                  <a:schemeClr val="tx1"/>
                </a:solidFill>
                <a:latin typeface="Calibri"/>
                <a:cs typeface="Calibri"/>
              </a:rPr>
              <a:t>Builds models to replicate those in real life </a:t>
            </a:r>
          </a:p>
          <a:p>
            <a:pPr>
              <a:buFont typeface="Symbol"/>
              <a:buChar char="•"/>
            </a:pPr>
            <a:r>
              <a:rPr lang="en-GB" sz="1100" dirty="0">
                <a:solidFill>
                  <a:schemeClr val="tx1"/>
                </a:solidFill>
                <a:latin typeface="Calibri"/>
                <a:cs typeface="Calibri"/>
              </a:rPr>
              <a:t>Make a model using clay/playdoh</a:t>
            </a:r>
            <a:r>
              <a:rPr lang="en-GB" sz="1100" b="1" dirty="0">
                <a:solidFill>
                  <a:schemeClr val="tx1"/>
                </a:solidFill>
                <a:latin typeface="Calibri"/>
                <a:cs typeface="Calibri"/>
              </a:rPr>
              <a:t> </a:t>
            </a:r>
            <a:endParaRPr lang="en-GB" sz="1100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285750" indent="-285750">
              <a:buFont typeface="Symbol"/>
              <a:buChar char="•"/>
            </a:pPr>
            <a:endParaRPr lang="en-GB" sz="1100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endParaRPr lang="en-US" sz="11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373DDB23-2397-0BE3-ED1E-38DBFAD6FA0B}"/>
              </a:ext>
            </a:extLst>
          </p:cNvPr>
          <p:cNvSpPr/>
          <p:nvPr/>
        </p:nvSpPr>
        <p:spPr>
          <a:xfrm>
            <a:off x="4649303" y="182217"/>
            <a:ext cx="2197652" cy="170069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228600" indent="-228600">
              <a:buFont typeface="Arial"/>
              <a:buChar char="•"/>
            </a:pPr>
            <a:endParaRPr lang="en-US" sz="1000" u="sng" dirty="0">
              <a:solidFill>
                <a:schemeClr val="tx1"/>
              </a:solidFill>
            </a:endParaRPr>
          </a:p>
          <a:p>
            <a:r>
              <a:rPr lang="en-US" sz="1050" b="1" u="sng" dirty="0">
                <a:solidFill>
                  <a:schemeClr val="tx1"/>
                </a:solidFill>
                <a:latin typeface="Calibri"/>
                <a:cs typeface="Calibri"/>
              </a:rPr>
              <a:t>Fossil Art- Linked to Dinosaur topic </a:t>
            </a: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Use clay in a variety of ways: rolling, joining, kneading </a:t>
            </a:r>
            <a:endParaRPr lang="en-US" sz="1000">
              <a:solidFill>
                <a:schemeClr val="tx1"/>
              </a:solidFill>
              <a:latin typeface="Calibri"/>
              <a:ea typeface="+mn-lt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Construct and join recycled, natural and man-made materials </a:t>
            </a:r>
            <a:endParaRPr lang="en-US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cs typeface="Calibri"/>
              </a:rPr>
              <a:t>Explore shape and form in sculpture with a range of malleable media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A8079CD3-037B-7307-089D-E80DC116CDF8}"/>
              </a:ext>
            </a:extLst>
          </p:cNvPr>
          <p:cNvCxnSpPr>
            <a:cxnSpLocks/>
          </p:cNvCxnSpPr>
          <p:nvPr/>
        </p:nvCxnSpPr>
        <p:spPr>
          <a:xfrm>
            <a:off x="5771320" y="1889535"/>
            <a:ext cx="19878" cy="461620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9C84895A-91F6-3CFA-9AAC-656D2053679E}"/>
              </a:ext>
            </a:extLst>
          </p:cNvPr>
          <p:cNvCxnSpPr>
            <a:cxnSpLocks/>
          </p:cNvCxnSpPr>
          <p:nvPr/>
        </p:nvCxnSpPr>
        <p:spPr>
          <a:xfrm>
            <a:off x="5859667" y="2828230"/>
            <a:ext cx="19878" cy="461620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92C2A8F3-5301-8123-F7E6-2DB7C7053A0E}"/>
              </a:ext>
            </a:extLst>
          </p:cNvPr>
          <p:cNvCxnSpPr>
            <a:cxnSpLocks/>
          </p:cNvCxnSpPr>
          <p:nvPr/>
        </p:nvCxnSpPr>
        <p:spPr>
          <a:xfrm flipH="1">
            <a:off x="6884501" y="2927621"/>
            <a:ext cx="432904" cy="340143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1807AA56-D0CB-EF55-2B0B-C6E12E402430}"/>
              </a:ext>
            </a:extLst>
          </p:cNvPr>
          <p:cNvCxnSpPr>
            <a:cxnSpLocks/>
          </p:cNvCxnSpPr>
          <p:nvPr/>
        </p:nvCxnSpPr>
        <p:spPr>
          <a:xfrm flipH="1">
            <a:off x="8132414" y="2265012"/>
            <a:ext cx="432904" cy="340143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F758273B-C347-4CED-4E46-7CE24312B7F6}"/>
              </a:ext>
            </a:extLst>
          </p:cNvPr>
          <p:cNvSpPr/>
          <p:nvPr/>
        </p:nvSpPr>
        <p:spPr>
          <a:xfrm>
            <a:off x="8514519" y="579783"/>
            <a:ext cx="2186609" cy="170069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US" sz="1050" b="1" u="sng" dirty="0">
                <a:solidFill>
                  <a:schemeClr val="tx1"/>
                </a:solidFill>
                <a:latin typeface="Calibri"/>
                <a:ea typeface="+mn-lt"/>
                <a:cs typeface="Calibri"/>
              </a:rPr>
              <a:t>Dragon Eye Art</a:t>
            </a:r>
            <a:endParaRPr lang="en-US" sz="1050" dirty="0">
              <a:solidFill>
                <a:schemeClr val="tx1"/>
              </a:solidFill>
            </a:endParaRP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Use clay in a variety of ways: rolling, joining, kneading </a:t>
            </a:r>
            <a:endParaRPr lang="en-US" sz="1000">
              <a:solidFill>
                <a:schemeClr val="tx1"/>
              </a:solidFill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Construct and join recycled, natural and man-made materials </a:t>
            </a:r>
            <a:endParaRPr lang="en-US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Explore shape and form in sculpture with a range of malleable media</a:t>
            </a:r>
            <a:endParaRPr lang="en-US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275D16B7-912A-4F16-7E94-89BD9A71CD88}"/>
              </a:ext>
            </a:extLst>
          </p:cNvPr>
          <p:cNvCxnSpPr>
            <a:cxnSpLocks/>
          </p:cNvCxnSpPr>
          <p:nvPr/>
        </p:nvCxnSpPr>
        <p:spPr>
          <a:xfrm flipH="1" flipV="1">
            <a:off x="6873458" y="4350026"/>
            <a:ext cx="576469" cy="388725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A06BFA4D-5E94-82AF-59FB-DBCA4A5EFE08}"/>
              </a:ext>
            </a:extLst>
          </p:cNvPr>
          <p:cNvSpPr/>
          <p:nvPr/>
        </p:nvSpPr>
        <p:spPr>
          <a:xfrm>
            <a:off x="8812694" y="4721090"/>
            <a:ext cx="2197652" cy="136938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228600" indent="-228600">
              <a:buFont typeface="Arial"/>
              <a:buChar char="•"/>
            </a:pPr>
            <a:endParaRPr lang="en-US" sz="1000" u="sng" dirty="0">
              <a:solidFill>
                <a:schemeClr val="tx1"/>
              </a:solidFill>
            </a:endParaRPr>
          </a:p>
          <a:p>
            <a:endParaRPr lang="en-US" sz="1000" b="1" u="sng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228600" indent="-228600">
              <a:buFont typeface="Arial"/>
              <a:buChar char="•"/>
            </a:pPr>
            <a:endParaRPr lang="en-US" sz="10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0B16C61-0936-B97B-A42C-5334150D9CD5}"/>
              </a:ext>
            </a:extLst>
          </p:cNvPr>
          <p:cNvSpPr txBox="1"/>
          <p:nvPr/>
        </p:nvSpPr>
        <p:spPr>
          <a:xfrm>
            <a:off x="8954053" y="4823791"/>
            <a:ext cx="1925982" cy="126957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b="1" dirty="0">
                <a:latin typeface="Calibri"/>
                <a:cs typeface="Calibri"/>
              </a:rPr>
              <a:t>Create and Egyptian mask:</a:t>
            </a: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latin typeface="Calibri"/>
                <a:ea typeface="+mn-lt"/>
                <a:cs typeface="+mn-lt"/>
              </a:rPr>
              <a:t>Construct and join recycled, natural and man-made materials </a:t>
            </a:r>
            <a:endParaRPr lang="en-US" sz="1100" dirty="0"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latin typeface="Calibri"/>
                <a:cs typeface="Calibri"/>
              </a:rPr>
              <a:t>Use papier-mâché to create simple 3D effects</a:t>
            </a:r>
            <a:endParaRPr lang="en-US" sz="1100" dirty="0"/>
          </a:p>
          <a:p>
            <a:endParaRPr lang="en-US" sz="1050" dirty="0">
              <a:latin typeface="Calibri"/>
              <a:cs typeface="Calibri"/>
            </a:endParaRP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1B646A18-F246-F637-DB67-3B9980D2E5E3}"/>
              </a:ext>
            </a:extLst>
          </p:cNvPr>
          <p:cNvCxnSpPr>
            <a:cxnSpLocks/>
          </p:cNvCxnSpPr>
          <p:nvPr/>
        </p:nvCxnSpPr>
        <p:spPr>
          <a:xfrm flipH="1" flipV="1">
            <a:off x="8242850" y="5189329"/>
            <a:ext cx="543340" cy="267247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C404104D-9550-0A89-195D-020DD9501D06}"/>
              </a:ext>
            </a:extLst>
          </p:cNvPr>
          <p:cNvCxnSpPr>
            <a:cxnSpLocks/>
          </p:cNvCxnSpPr>
          <p:nvPr/>
        </p:nvCxnSpPr>
        <p:spPr>
          <a:xfrm flipV="1">
            <a:off x="4490277" y="3952458"/>
            <a:ext cx="848138" cy="123687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A302BF14-E8D2-6D07-9C15-4A8D5573B04D}"/>
              </a:ext>
            </a:extLst>
          </p:cNvPr>
          <p:cNvCxnSpPr>
            <a:cxnSpLocks/>
          </p:cNvCxnSpPr>
          <p:nvPr/>
        </p:nvCxnSpPr>
        <p:spPr>
          <a:xfrm flipV="1">
            <a:off x="2414102" y="4162286"/>
            <a:ext cx="925444" cy="565424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57452642-891C-C912-42BF-F62D3198614B}"/>
              </a:ext>
            </a:extLst>
          </p:cNvPr>
          <p:cNvSpPr/>
          <p:nvPr/>
        </p:nvSpPr>
        <p:spPr>
          <a:xfrm>
            <a:off x="287128" y="4732129"/>
            <a:ext cx="2694608" cy="176696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228600" indent="-228600">
              <a:buFont typeface="Arial"/>
              <a:buChar char="•"/>
            </a:pPr>
            <a:endParaRPr lang="en-US" sz="1000" u="sng" dirty="0">
              <a:solidFill>
                <a:schemeClr val="tx1"/>
              </a:solidFill>
            </a:endParaRPr>
          </a:p>
          <a:p>
            <a:r>
              <a:rPr lang="en-US" sz="1100" b="1" u="sng" dirty="0">
                <a:solidFill>
                  <a:schemeClr val="tx1"/>
                </a:solidFill>
                <a:latin typeface="Calibri"/>
                <a:cs typeface="Calibri"/>
              </a:rPr>
              <a:t>Artist study:  </a:t>
            </a:r>
            <a:r>
              <a:rPr lang="en-US" sz="1100" b="1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Bridge Baker </a:t>
            </a:r>
            <a:endParaRPr lang="en-US" sz="1100" b="1" u="sng" dirty="0">
              <a:solidFill>
                <a:schemeClr val="tx1"/>
              </a:solidFill>
              <a:latin typeface="Calibri"/>
              <a:cs typeface="Calibri"/>
            </a:endParaRPr>
          </a:p>
          <a:p>
            <a:r>
              <a:rPr lang="en-US" sz="1100" b="1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             Alexander Calder</a:t>
            </a:r>
            <a:endParaRPr lang="en-US" sz="1100" b="1" dirty="0">
              <a:solidFill>
                <a:schemeClr val="tx1"/>
              </a:solidFill>
              <a:latin typeface="Calibri"/>
              <a:cs typeface="Calibri"/>
            </a:endParaRPr>
          </a:p>
          <a:p>
            <a:r>
              <a:rPr lang="en-US" sz="1100" b="1" dirty="0">
                <a:solidFill>
                  <a:schemeClr val="tx1"/>
                </a:solidFill>
                <a:latin typeface="Calibri"/>
                <a:cs typeface="Calibri"/>
              </a:rPr>
              <a:t>             Elizabeth Berrien</a:t>
            </a:r>
            <a:endParaRPr lang="en-US" sz="1100" dirty="0">
              <a:solidFill>
                <a:schemeClr val="tx1"/>
              </a:solidFill>
            </a:endParaRP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Create and construct sculpture with increasing independence. </a:t>
            </a:r>
            <a:endParaRPr lang="en-US" sz="1100">
              <a:solidFill>
                <a:schemeClr val="tx1"/>
              </a:solidFill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ea typeface="+mn-lt"/>
                <a:cs typeface="+mn-lt"/>
              </a:rPr>
              <a:t>Produce patterns within a sculpture</a:t>
            </a:r>
            <a:endParaRPr lang="en-US" sz="1100">
              <a:solidFill>
                <a:schemeClr val="tx1"/>
              </a:solidFill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solidFill>
                  <a:schemeClr val="tx1"/>
                </a:solidFill>
                <a:latin typeface="Calibri"/>
                <a:cs typeface="Calibri"/>
              </a:rPr>
              <a:t>Use recycled, natural and manmade materials within sculpture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4" name="Picture 23" descr="A green and white dragon eye&#10;&#10;Description automatically generated">
            <a:extLst>
              <a:ext uri="{FF2B5EF4-FFF2-40B4-BE49-F238E27FC236}">
                <a16:creationId xmlns:a16="http://schemas.microsoft.com/office/drawing/2014/main" id="{13BAC7B6-6363-6DD2-94B6-99CD5F557A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00165" y="415305"/>
            <a:ext cx="973759" cy="85904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DF2A463-4CAF-A972-3EB3-E1CC7C3EB1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4110" y="262144"/>
            <a:ext cx="1501085" cy="1154321"/>
          </a:xfrm>
          <a:prstGeom prst="rect">
            <a:avLst/>
          </a:prstGeom>
        </p:spPr>
      </p:pic>
      <p:pic>
        <p:nvPicPr>
          <p:cNvPr id="3" name="Picture 2" descr="A paper mache face on a blue and yellow background&#10;&#10;Description automatically generated">
            <a:extLst>
              <a:ext uri="{FF2B5EF4-FFF2-40B4-BE49-F238E27FC236}">
                <a16:creationId xmlns:a16="http://schemas.microsoft.com/office/drawing/2014/main" id="{F641F7E3-0639-D9B0-BE20-4F2806A550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77756" y="3536604"/>
            <a:ext cx="1038225" cy="1419225"/>
          </a:xfrm>
          <a:prstGeom prst="rect">
            <a:avLst/>
          </a:prstGeom>
        </p:spPr>
      </p:pic>
      <p:pic>
        <p:nvPicPr>
          <p:cNvPr id="32" name="Picture 31" descr="A wire sculpture of a dog&#10;&#10;Description automatically generated">
            <a:extLst>
              <a:ext uri="{FF2B5EF4-FFF2-40B4-BE49-F238E27FC236}">
                <a16:creationId xmlns:a16="http://schemas.microsoft.com/office/drawing/2014/main" id="{4E4E4A48-0670-BD44-A7BA-E00EFB9D40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77046" y="4659796"/>
            <a:ext cx="1809474" cy="1315279"/>
          </a:xfrm>
          <a:prstGeom prst="rect">
            <a:avLst/>
          </a:prstGeom>
        </p:spPr>
      </p:pic>
      <p:pic>
        <p:nvPicPr>
          <p:cNvPr id="41" name="Picture 40" descr="Alexander Calder - Sold Masterworks - Acquavella Galleries">
            <a:extLst>
              <a:ext uri="{FF2B5EF4-FFF2-40B4-BE49-F238E27FC236}">
                <a16:creationId xmlns:a16="http://schemas.microsoft.com/office/drawing/2014/main" id="{D85EC2C4-B73E-738B-6270-7E799BAA8C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83253" y="3841681"/>
            <a:ext cx="1387060" cy="908465"/>
          </a:xfrm>
          <a:prstGeom prst="rect">
            <a:avLst/>
          </a:prstGeom>
        </p:spPr>
      </p:pic>
      <p:pic>
        <p:nvPicPr>
          <p:cNvPr id="46" name="Picture 45" descr="Image result for elizabeth berrien sculptor">
            <a:extLst>
              <a:ext uri="{FF2B5EF4-FFF2-40B4-BE49-F238E27FC236}">
                <a16:creationId xmlns:a16="http://schemas.microsoft.com/office/drawing/2014/main" id="{C196CFD0-1E3B-90B4-6FC6-3342D63B84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86754" y="6027876"/>
            <a:ext cx="1295538" cy="787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479971"/>
      </p:ext>
    </p:extLst>
  </p:cSld>
  <p:clrMapOvr>
    <a:masterClrMapping/>
  </p:clrMapOvr>
</p:sld>
</file>

<file path=ppt/theme/theme1.xml><?xml version="1.0" encoding="utf-8"?>
<a:theme xmlns:a="http://schemas.openxmlformats.org/drawingml/2006/main" name="SplashVTI">
  <a:themeElements>
    <a:clrScheme name="Custom 11">
      <a:dk1>
        <a:srgbClr val="262626"/>
      </a:dk1>
      <a:lt1>
        <a:sysClr val="window" lastClr="FFFFFF"/>
      </a:lt1>
      <a:dk2>
        <a:srgbClr val="2F333D"/>
      </a:dk2>
      <a:lt2>
        <a:srgbClr val="E9F3F3"/>
      </a:lt2>
      <a:accent1>
        <a:srgbClr val="1EBE9B"/>
      </a:accent1>
      <a:accent2>
        <a:srgbClr val="FD8686"/>
      </a:accent2>
      <a:accent3>
        <a:srgbClr val="0AC8AD"/>
      </a:accent3>
      <a:accent4>
        <a:srgbClr val="E69500"/>
      </a:accent4>
      <a:accent5>
        <a:srgbClr val="EC4E70"/>
      </a:accent5>
      <a:accent6>
        <a:srgbClr val="794DFF"/>
      </a:accent6>
      <a:hlink>
        <a:srgbClr val="3E8FF1"/>
      </a:hlink>
      <a:folHlink>
        <a:srgbClr val="939393"/>
      </a:folHlink>
    </a:clrScheme>
    <a:fontScheme name="Custom 23">
      <a:majorFont>
        <a:latin typeface="Posterama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lashVTI" id="{CD38C481-21EC-466B-953B-A1440B42712A}" vid="{D3E4813C-1D98-48C2-AF59-2D0D78E2550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bdaa650-8cd8-42f6-940f-8c4192b28714" xsi:nil="true"/>
    <lcf76f155ced4ddcb4097134ff3c332f xmlns="8b73fee4-4ac8-4f88-ad2e-4ab6413e1b1c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8" ma:contentTypeDescription="Create a new document." ma:contentTypeScope="" ma:versionID="022ec7ac03cae412e9e122297c51b85b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f72f75c160a832d82c99819a47462b20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e85d434-088b-4a0c-a0e6-a780414f8814}" ma:internalName="TaxCatchAll" ma:showField="CatchAllData" ma:web="fbdaa650-8cd8-42f6-940f-8c4192b2871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2D3AF4C-D965-4282-B11D-FFB58B88839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C9543BC-649B-4357-9C8B-967C63035C86}">
  <ds:schemaRefs>
    <ds:schemaRef ds:uri="http://schemas.microsoft.com/office/2006/metadata/properties"/>
    <ds:schemaRef ds:uri="http://schemas.microsoft.com/office/infopath/2007/PartnerControls"/>
    <ds:schemaRef ds:uri="fbdaa650-8cd8-42f6-940f-8c4192b28714"/>
    <ds:schemaRef ds:uri="8b73fee4-4ac8-4f88-ad2e-4ab6413e1b1c"/>
  </ds:schemaRefs>
</ds:datastoreItem>
</file>

<file path=customXml/itemProps3.xml><?xml version="1.0" encoding="utf-8"?>
<ds:datastoreItem xmlns:ds="http://schemas.openxmlformats.org/officeDocument/2006/customXml" ds:itemID="{089D698C-A09D-4852-BFE6-1F6B74D831B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b73fee4-4ac8-4f88-ad2e-4ab6413e1b1c"/>
    <ds:schemaRef ds:uri="fbdaa650-8cd8-42f6-940f-8c4192b287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SplashVTI</vt:lpstr>
      <vt:lpstr>Progression Overview of Primary Art Strands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Progress</dc:title>
  <dc:creator/>
  <cp:lastModifiedBy/>
  <cp:revision>618</cp:revision>
  <dcterms:created xsi:type="dcterms:W3CDTF">2023-12-18T16:14:42Z</dcterms:created>
  <dcterms:modified xsi:type="dcterms:W3CDTF">2024-05-24T10:26:34Z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b3e3b5ea-4b98-4e48-b5c9-b587d8d98a9b_Enabled">
    <vt:lpwstr>true</vt:lpwstr>
  </property>
  <property fmtid="{D5CDD505-2E9C-101B-9397-08002B2CF9AE}" pid="3" name="MSIP_Label_b3e3b5ea-4b98-4e48-b5c9-b587d8d98a9b_SetDate">
    <vt:lpwstr>2023-12-18T16:15:05Z</vt:lpwstr>
  </property>
  <property fmtid="{D5CDD505-2E9C-101B-9397-08002B2CF9AE}" pid="4" name="MSIP_Label_b3e3b5ea-4b98-4e48-b5c9-b587d8d98a9b_Method">
    <vt:lpwstr>Privileged</vt:lpwstr>
  </property>
  <property fmtid="{D5CDD505-2E9C-101B-9397-08002B2CF9AE}" pid="5" name="MSIP_Label_b3e3b5ea-4b98-4e48-b5c9-b587d8d98a9b_Name">
    <vt:lpwstr>b3e3b5ea-4b98-4e48-b5c9-b587d8d98a9b</vt:lpwstr>
  </property>
  <property fmtid="{D5CDD505-2E9C-101B-9397-08002B2CF9AE}" pid="6" name="MSIP_Label_b3e3b5ea-4b98-4e48-b5c9-b587d8d98a9b_SiteId">
    <vt:lpwstr>a091745a-b7d8-4d7a-b2a6-1359053d4510</vt:lpwstr>
  </property>
  <property fmtid="{D5CDD505-2E9C-101B-9397-08002B2CF9AE}" pid="7" name="MSIP_Label_b3e3b5ea-4b98-4e48-b5c9-b587d8d98a9b_ActionId">
    <vt:lpwstr>679f447f-8589-4ac7-bae5-31cca07c9fec</vt:lpwstr>
  </property>
  <property fmtid="{D5CDD505-2E9C-101B-9397-08002B2CF9AE}" pid="8" name="MSIP_Label_b3e3b5ea-4b98-4e48-b5c9-b587d8d98a9b_ContentBits">
    <vt:lpwstr>3</vt:lpwstr>
  </property>
  <property fmtid="{D5CDD505-2E9C-101B-9397-08002B2CF9AE}" pid="9" name="ClassificationContentMarkingFooterLocations">
    <vt:lpwstr>office theme:10</vt:lpwstr>
  </property>
  <property fmtid="{D5CDD505-2E9C-101B-9397-08002B2CF9AE}" pid="10" name="ClassificationContentMarkingFooterText">
    <vt:lpwstr>Public</vt:lpwstr>
  </property>
  <property fmtid="{D5CDD505-2E9C-101B-9397-08002B2CF9AE}" pid="11" name="ClassificationContentMarkingHeaderLocations">
    <vt:lpwstr>office theme:9</vt:lpwstr>
  </property>
  <property fmtid="{D5CDD505-2E9C-101B-9397-08002B2CF9AE}" pid="12" name="ClassificationContentMarkingHeaderText">
    <vt:lpwstr>Public</vt:lpwstr>
  </property>
  <property fmtid="{D5CDD505-2E9C-101B-9397-08002B2CF9AE}" pid="13" name="ContentTypeId">
    <vt:lpwstr>0x010100F3E5687FBB17144BBF058BF3091118F4</vt:lpwstr>
  </property>
  <property fmtid="{D5CDD505-2E9C-101B-9397-08002B2CF9AE}" pid="14" name="MediaServiceImageTags">
    <vt:lpwstr/>
  </property>
</Properties>
</file>