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6858000" cy="12192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07CDB95-5377-470A-A00A-E7B0A3C57BE5}" v="35" dt="2025-04-23T15:16:57.2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36" d="100"/>
          <a:sy n="36" d="100"/>
        </p:scale>
        <p:origin x="2248"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57250" y="1995312"/>
            <a:ext cx="5143500" cy="4244622"/>
          </a:xfrm>
        </p:spPr>
        <p:txBody>
          <a:bodyPr anchor="b"/>
          <a:lstStyle>
            <a:lvl1pPr algn="ctr">
              <a:defRPr sz="3375"/>
            </a:lvl1pPr>
          </a:lstStyle>
          <a:p>
            <a:r>
              <a:rPr lang="en-US"/>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5"/>
            <a:ext cx="5915025" cy="5071532"/>
          </a:xfrm>
        </p:spPr>
        <p:txBody>
          <a:bodyPr anchor="b"/>
          <a:lstStyle>
            <a:lvl1pPr>
              <a:defRPr sz="3375"/>
            </a:lvl1pPr>
          </a:lstStyle>
          <a:p>
            <a:r>
              <a:rPr lang="en-US"/>
              <a:t>Click to edit Master title style</a:t>
            </a:r>
            <a:endParaRPr lang="en-US" dirty="0"/>
          </a:p>
        </p:txBody>
      </p:sp>
      <p:sp>
        <p:nvSpPr>
          <p:cNvPr id="3" name="Text Placeholder 2"/>
          <p:cNvSpPr>
            <a:spLocks noGrp="1"/>
          </p:cNvSpPr>
          <p:nvPr>
            <p:ph type="body" idx="1"/>
          </p:nvPr>
        </p:nvSpPr>
        <p:spPr>
          <a:xfrm>
            <a:off x="467916" y="8159046"/>
            <a:ext cx="5915025" cy="2666999"/>
          </a:xfrm>
        </p:spPr>
        <p:txBody>
          <a:bodyPr/>
          <a:lstStyle>
            <a:lvl1pPr marL="0" indent="0">
              <a:buNone/>
              <a:defRPr sz="1350">
                <a:solidFill>
                  <a:schemeClr val="tx1">
                    <a:tint val="82000"/>
                  </a:schemeClr>
                </a:solidFill>
              </a:defRPr>
            </a:lvl1pPr>
            <a:lvl2pPr marL="257175" indent="0">
              <a:buNone/>
              <a:defRPr sz="1125">
                <a:solidFill>
                  <a:schemeClr val="tx1">
                    <a:tint val="82000"/>
                  </a:schemeClr>
                </a:solidFill>
              </a:defRPr>
            </a:lvl2pPr>
            <a:lvl3pPr marL="514350" indent="0">
              <a:buNone/>
              <a:defRPr sz="1013">
                <a:solidFill>
                  <a:schemeClr val="tx1">
                    <a:tint val="82000"/>
                  </a:schemeClr>
                </a:solidFill>
              </a:defRPr>
            </a:lvl3pPr>
            <a:lvl4pPr marL="771525" indent="0">
              <a:buNone/>
              <a:defRPr sz="900">
                <a:solidFill>
                  <a:schemeClr val="tx1">
                    <a:tint val="82000"/>
                  </a:schemeClr>
                </a:solidFill>
              </a:defRPr>
            </a:lvl4pPr>
            <a:lvl5pPr marL="1028700" indent="0">
              <a:buNone/>
              <a:defRPr sz="900">
                <a:solidFill>
                  <a:schemeClr val="tx1">
                    <a:tint val="82000"/>
                  </a:schemeClr>
                </a:solidFill>
              </a:defRPr>
            </a:lvl5pPr>
            <a:lvl6pPr marL="1285875" indent="0">
              <a:buNone/>
              <a:defRPr sz="900">
                <a:solidFill>
                  <a:schemeClr val="tx1">
                    <a:tint val="82000"/>
                  </a:schemeClr>
                </a:solidFill>
              </a:defRPr>
            </a:lvl6pPr>
            <a:lvl7pPr marL="1543050" indent="0">
              <a:buNone/>
              <a:defRPr sz="900">
                <a:solidFill>
                  <a:schemeClr val="tx1">
                    <a:tint val="82000"/>
                  </a:schemeClr>
                </a:solidFill>
              </a:defRPr>
            </a:lvl7pPr>
            <a:lvl8pPr marL="1800225" indent="0">
              <a:buNone/>
              <a:defRPr sz="900">
                <a:solidFill>
                  <a:schemeClr val="tx1">
                    <a:tint val="82000"/>
                  </a:schemeClr>
                </a:solidFill>
              </a:defRPr>
            </a:lvl8pPr>
            <a:lvl9pPr marL="2057400" indent="0">
              <a:buNone/>
              <a:defRPr sz="9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2"/>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US"/>
              <a:t>Click to edit Master title style</a:t>
            </a:r>
            <a:endParaRPr lang="en-US" dirty="0"/>
          </a:p>
        </p:txBody>
      </p:sp>
      <p:sp>
        <p:nvSpPr>
          <p:cNvPr id="3" name="Content Placeholder 2"/>
          <p:cNvSpPr>
            <a:spLocks noGrp="1"/>
          </p:cNvSpPr>
          <p:nvPr>
            <p:ph idx="1"/>
          </p:nvPr>
        </p:nvSpPr>
        <p:spPr>
          <a:xfrm>
            <a:off x="2915543" y="1755423"/>
            <a:ext cx="3471863" cy="8664222"/>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3" cy="2844800"/>
          </a:xfrm>
        </p:spPr>
        <p:txBody>
          <a:bodyPr anchor="b"/>
          <a:lstStyle>
            <a:lvl1pPr>
              <a:defRPr sz="1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755423"/>
            <a:ext cx="3471863" cy="8664222"/>
          </a:xfrm>
        </p:spPr>
        <p:txBody>
          <a:bodyPr anchor="t"/>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3" cy="6776156"/>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6"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7"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2"/>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79"/>
            <a:ext cx="1543050" cy="649111"/>
          </a:xfrm>
          <a:prstGeom prst="rect">
            <a:avLst/>
          </a:prstGeom>
        </p:spPr>
        <p:txBody>
          <a:bodyPr vert="horz" lIns="91440" tIns="45720" rIns="91440" bIns="45720" rtlCol="0" anchor="ctr"/>
          <a:lstStyle>
            <a:lvl1pPr algn="l">
              <a:defRPr sz="675">
                <a:solidFill>
                  <a:schemeClr val="tx1">
                    <a:tint val="82000"/>
                  </a:schemeClr>
                </a:solidFill>
              </a:defRPr>
            </a:lvl1pPr>
          </a:lstStyle>
          <a:p>
            <a:fld id="{846CE7D5-CF57-46EF-B807-FDD0502418D4}" type="datetimeFigureOut">
              <a:rPr lang="en-US" smtClean="0"/>
              <a:t>5/6/2025</a:t>
            </a:fld>
            <a:endParaRPr lang="en-US"/>
          </a:p>
        </p:txBody>
      </p:sp>
      <p:sp>
        <p:nvSpPr>
          <p:cNvPr id="5" name="Footer Placeholder 4"/>
          <p:cNvSpPr>
            <a:spLocks noGrp="1"/>
          </p:cNvSpPr>
          <p:nvPr>
            <p:ph type="ftr" sz="quarter" idx="3"/>
          </p:nvPr>
        </p:nvSpPr>
        <p:spPr>
          <a:xfrm>
            <a:off x="2271713" y="11300179"/>
            <a:ext cx="2314575" cy="649111"/>
          </a:xfrm>
          <a:prstGeom prst="rect">
            <a:avLst/>
          </a:prstGeom>
        </p:spPr>
        <p:txBody>
          <a:bodyPr vert="horz" lIns="91440" tIns="45720" rIns="91440" bIns="45720" rtlCol="0" anchor="ctr"/>
          <a:lstStyle>
            <a:lvl1pPr algn="ctr">
              <a:defRPr sz="675">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843463" y="11300179"/>
            <a:ext cx="1543050" cy="649111"/>
          </a:xfrm>
          <a:prstGeom prst="rect">
            <a:avLst/>
          </a:prstGeom>
        </p:spPr>
        <p:txBody>
          <a:bodyPr vert="horz" lIns="91440" tIns="45720" rIns="91440" bIns="45720" rtlCol="0" anchor="ctr"/>
          <a:lstStyle>
            <a:lvl1pPr algn="r">
              <a:defRPr sz="675">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B9338C-3D10-A447-1FF1-752810669F7B}"/>
              </a:ext>
            </a:extLst>
          </p:cNvPr>
          <p:cNvSpPr/>
          <p:nvPr/>
        </p:nvSpPr>
        <p:spPr>
          <a:xfrm>
            <a:off x="154607" y="0"/>
            <a:ext cx="6514924" cy="1015663"/>
          </a:xfrm>
          <a:prstGeom prst="rect">
            <a:avLst/>
          </a:prstGeom>
          <a:noFill/>
        </p:spPr>
        <p:txBody>
          <a:bodyPr wrap="none" lIns="91440" tIns="45720" rIns="91440" bIns="45720" anchor="t">
            <a:spAutoFit/>
          </a:bodyPr>
          <a:lstStyle/>
          <a:p>
            <a:pPr algn="ctr"/>
            <a:r>
              <a:rPr lang="en-US" sz="60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omic Sans MS"/>
              </a:rPr>
              <a:t>Year </a:t>
            </a:r>
            <a:r>
              <a:rPr lang="en-US" sz="6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omic Sans MS"/>
              </a:rPr>
              <a:t>4</a:t>
            </a:r>
            <a:r>
              <a:rPr lang="en-US" sz="60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omic Sans MS"/>
              </a:rPr>
              <a:t>: </a:t>
            </a:r>
            <a:r>
              <a:rPr lang="en-US" sz="6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omic Sans MS"/>
              </a:rPr>
              <a:t>Summer 1</a:t>
            </a:r>
            <a:endParaRPr lang="en-US" sz="60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omic Sans MS"/>
            </a:endParaRPr>
          </a:p>
        </p:txBody>
      </p:sp>
      <p:sp>
        <p:nvSpPr>
          <p:cNvPr id="3" name="TextBox 2">
            <a:extLst>
              <a:ext uri="{FF2B5EF4-FFF2-40B4-BE49-F238E27FC236}">
                <a16:creationId xmlns:a16="http://schemas.microsoft.com/office/drawing/2014/main" id="{669B69FF-D535-FBB1-A896-75CE863E36F7}"/>
              </a:ext>
            </a:extLst>
          </p:cNvPr>
          <p:cNvSpPr txBox="1"/>
          <p:nvPr/>
        </p:nvSpPr>
        <p:spPr>
          <a:xfrm>
            <a:off x="2013527" y="1198185"/>
            <a:ext cx="3043583" cy="1200329"/>
          </a:xfrm>
          <a:prstGeom prst="rect">
            <a:avLst/>
          </a:prstGeom>
          <a:noFill/>
        </p:spPr>
        <p:txBody>
          <a:bodyPr wrap="square" lIns="91440" tIns="45720" rIns="91440" bIns="45720" rtlCol="0" anchor="t">
            <a:spAutoFit/>
          </a:bodyPr>
          <a:lstStyle/>
          <a:p>
            <a:pPr algn="ctr"/>
            <a:r>
              <a:rPr lang="en-GB" sz="1200" dirty="0">
                <a:latin typeface="Comic Sans MS" panose="030F0702030302020204" pitchFamily="66" charset="0"/>
              </a:rPr>
              <a:t>In the summer term, our children will be learning a wide range of exciting and fascinating topics.</a:t>
            </a:r>
          </a:p>
          <a:p>
            <a:pPr algn="ctr"/>
            <a:endParaRPr lang="en-GB" sz="1200" dirty="0">
              <a:latin typeface="Comic Sans MS" panose="030F0702030302020204" pitchFamily="66" charset="0"/>
            </a:endParaRPr>
          </a:p>
          <a:p>
            <a:pPr algn="ctr"/>
            <a:r>
              <a:rPr lang="en-GB" sz="1200" dirty="0">
                <a:latin typeface="Comic Sans MS"/>
              </a:rPr>
              <a:t>Our curriculum driver is Food, glorious food.</a:t>
            </a:r>
          </a:p>
        </p:txBody>
      </p:sp>
      <p:sp>
        <p:nvSpPr>
          <p:cNvPr id="7" name="TextBox 6">
            <a:extLst>
              <a:ext uri="{FF2B5EF4-FFF2-40B4-BE49-F238E27FC236}">
                <a16:creationId xmlns:a16="http://schemas.microsoft.com/office/drawing/2014/main" id="{271D5CDA-C152-0FA8-FB0A-24B4409757CD}"/>
              </a:ext>
            </a:extLst>
          </p:cNvPr>
          <p:cNvSpPr txBox="1"/>
          <p:nvPr/>
        </p:nvSpPr>
        <p:spPr>
          <a:xfrm>
            <a:off x="138993" y="2591221"/>
            <a:ext cx="4762792" cy="2677656"/>
          </a:xfrm>
          <a:prstGeom prst="rect">
            <a:avLst/>
          </a:prstGeom>
          <a:noFill/>
          <a:ln>
            <a:solidFill>
              <a:schemeClr val="tx1"/>
            </a:solidFill>
          </a:ln>
        </p:spPr>
        <p:txBody>
          <a:bodyPr wrap="square" lIns="91440" tIns="45720" rIns="91440" bIns="45720" rtlCol="0" anchor="t">
            <a:spAutoFit/>
          </a:bodyPr>
          <a:lstStyle/>
          <a:p>
            <a:r>
              <a:rPr lang="en-GB" sz="1200" u="sng" dirty="0">
                <a:latin typeface="Comic Sans MS" panose="030F0702030302020204" pitchFamily="66" charset="0"/>
              </a:rPr>
              <a:t>English</a:t>
            </a:r>
          </a:p>
          <a:p>
            <a:endParaRPr lang="en-GB" sz="1200" dirty="0">
              <a:latin typeface="Comic Sans MS" panose="030F0702030302020204" pitchFamily="66" charset="0"/>
            </a:endParaRPr>
          </a:p>
          <a:p>
            <a:r>
              <a:rPr lang="en-GB" sz="1200" dirty="0">
                <a:latin typeface="Comic Sans MS"/>
              </a:rPr>
              <a:t>In their writing lessons, the children will be investigating poems, recipes and writing to persuade (based around healthy eating). During this unit, they will use a range of descriptive techniques, such as expanded noun phrases, modal verbs and rhetorical questions. They will also be learning about the different organisational features of different text types.	</a:t>
            </a:r>
            <a:endParaRPr lang="en-GB" sz="1200" dirty="0">
              <a:latin typeface="Comic Sans MS" panose="030F0702030302020204" pitchFamily="66" charset="0"/>
            </a:endParaRPr>
          </a:p>
          <a:p>
            <a:endParaRPr lang="en-GB" sz="1200" dirty="0">
              <a:latin typeface="Comic Sans MS"/>
            </a:endParaRPr>
          </a:p>
          <a:p>
            <a:r>
              <a:rPr lang="en-GB" sz="1200" dirty="0">
                <a:latin typeface="Comic Sans MS"/>
              </a:rPr>
              <a:t>In their guided reading lessons, the children will be starting to read a novel called ‘Twitch’ by M. G. Leonard. This is a story that focuses on a bird watcher who finds himself tangled up in the hunt for a dangerous prisoner. This will also be our class book and be read to the children at the end of every day.</a:t>
            </a:r>
          </a:p>
        </p:txBody>
      </p:sp>
      <p:sp>
        <p:nvSpPr>
          <p:cNvPr id="25" name="Rectangle 24">
            <a:extLst>
              <a:ext uri="{FF2B5EF4-FFF2-40B4-BE49-F238E27FC236}">
                <a16:creationId xmlns:a16="http://schemas.microsoft.com/office/drawing/2014/main" id="{DFF836CA-9D69-DA4F-E528-30B0F9287A98}"/>
              </a:ext>
            </a:extLst>
          </p:cNvPr>
          <p:cNvSpPr/>
          <p:nvPr/>
        </p:nvSpPr>
        <p:spPr>
          <a:xfrm>
            <a:off x="1856509" y="2392218"/>
            <a:ext cx="258618" cy="11083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9C226F3D-EE5C-2B89-6AC1-CD82C9B8550D}"/>
              </a:ext>
            </a:extLst>
          </p:cNvPr>
          <p:cNvSpPr txBox="1"/>
          <p:nvPr/>
        </p:nvSpPr>
        <p:spPr>
          <a:xfrm>
            <a:off x="2519090" y="5627136"/>
            <a:ext cx="4179422" cy="2123658"/>
          </a:xfrm>
          <a:prstGeom prst="rect">
            <a:avLst/>
          </a:prstGeom>
          <a:noFill/>
          <a:ln>
            <a:solidFill>
              <a:schemeClr val="tx1"/>
            </a:solidFill>
          </a:ln>
        </p:spPr>
        <p:txBody>
          <a:bodyPr wrap="square" lIns="91440" tIns="45720" rIns="91440" bIns="45720" rtlCol="0" anchor="t">
            <a:spAutoFit/>
          </a:bodyPr>
          <a:lstStyle/>
          <a:p>
            <a:r>
              <a:rPr lang="en-GB" sz="1200" u="sng" dirty="0">
                <a:latin typeface="Comic Sans MS"/>
              </a:rPr>
              <a:t>Maths</a:t>
            </a:r>
            <a:r>
              <a:rPr lang="en-GB" sz="1200" dirty="0">
                <a:latin typeface="Comic Sans MS"/>
              </a:rPr>
              <a:t>		</a:t>
            </a:r>
            <a:endParaRPr lang="en-GB" sz="1200" dirty="0">
              <a:latin typeface="Comic Sans MS" panose="030F0702030302020204" pitchFamily="66" charset="0"/>
            </a:endParaRPr>
          </a:p>
          <a:p>
            <a:endParaRPr lang="en-GB" sz="1200" dirty="0">
              <a:latin typeface="Comic Sans MS"/>
            </a:endParaRPr>
          </a:p>
          <a:p>
            <a:r>
              <a:rPr lang="en-GB" sz="1200" dirty="0">
                <a:latin typeface="Comic Sans MS"/>
              </a:rPr>
              <a:t>The children will begin by recapping the four operations (addition, subtraction, multiplication and division). Later on in the term, we will be continuing our learning on decimals including how they fit into the place value chart. We will also be doing a unit all about time!</a:t>
            </a:r>
            <a:endParaRPr lang="en-GB" sz="1200" dirty="0">
              <a:latin typeface="Comic Sans MS" panose="030F0702030302020204" pitchFamily="66" charset="0"/>
            </a:endParaRPr>
          </a:p>
          <a:p>
            <a:endParaRPr lang="en-GB" sz="1200" dirty="0">
              <a:latin typeface="Comic Sans MS"/>
            </a:endParaRPr>
          </a:p>
          <a:p>
            <a:r>
              <a:rPr lang="en-GB" sz="1200" dirty="0">
                <a:latin typeface="Comic Sans MS"/>
              </a:rPr>
              <a:t>Please make sure that your child is spending time completing</a:t>
            </a:r>
            <a:r>
              <a:rPr lang="en-GB" sz="1200" dirty="0">
                <a:latin typeface="Aptos" panose="020B0004020202020204"/>
              </a:rPr>
              <a:t> </a:t>
            </a:r>
            <a:r>
              <a:rPr lang="en-GB" sz="1200" dirty="0">
                <a:latin typeface="Comic Sans MS"/>
              </a:rPr>
              <a:t>their TTRS homework. This is checked by their class teacher every week.</a:t>
            </a:r>
            <a:endParaRPr lang="en-GB" dirty="0"/>
          </a:p>
        </p:txBody>
      </p:sp>
      <p:sp>
        <p:nvSpPr>
          <p:cNvPr id="33" name="TextBox 32">
            <a:extLst>
              <a:ext uri="{FF2B5EF4-FFF2-40B4-BE49-F238E27FC236}">
                <a16:creationId xmlns:a16="http://schemas.microsoft.com/office/drawing/2014/main" id="{876428BB-84C5-060C-125D-11AFA8172121}"/>
              </a:ext>
            </a:extLst>
          </p:cNvPr>
          <p:cNvSpPr txBox="1"/>
          <p:nvPr/>
        </p:nvSpPr>
        <p:spPr>
          <a:xfrm>
            <a:off x="196441" y="7892593"/>
            <a:ext cx="4705344" cy="3693319"/>
          </a:xfrm>
          <a:prstGeom prst="rect">
            <a:avLst/>
          </a:prstGeom>
          <a:noFill/>
          <a:ln>
            <a:solidFill>
              <a:schemeClr val="tx1"/>
            </a:solidFill>
          </a:ln>
        </p:spPr>
        <p:txBody>
          <a:bodyPr wrap="square" lIns="91440" tIns="45720" rIns="91440" bIns="45720" rtlCol="0" anchor="t">
            <a:spAutoFit/>
          </a:bodyPr>
          <a:lstStyle/>
          <a:p>
            <a:r>
              <a:rPr lang="en-GB" sz="1200" u="sng" dirty="0">
                <a:latin typeface="Comic Sans MS" panose="030F0702030302020204" pitchFamily="66" charset="0"/>
              </a:rPr>
              <a:t>Science and Foundation subjects</a:t>
            </a:r>
          </a:p>
          <a:p>
            <a:endParaRPr lang="en-GB" sz="1200" u="sng" dirty="0">
              <a:latin typeface="Comic Sans MS" panose="030F0702030302020204" pitchFamily="66" charset="0"/>
            </a:endParaRPr>
          </a:p>
          <a:p>
            <a:r>
              <a:rPr lang="en-GB" sz="1200" dirty="0">
                <a:latin typeface="Comic Sans MS"/>
              </a:rPr>
              <a:t>In Science, the children will be continuing their learning about Living things and their habitats. We will focus on how to classify animals</a:t>
            </a:r>
            <a:r>
              <a:rPr lang="en-GB" dirty="0">
                <a:latin typeface="Aptos" panose="020B0004020202020204"/>
              </a:rPr>
              <a:t> </a:t>
            </a:r>
            <a:r>
              <a:rPr lang="en-GB" sz="1200" dirty="0">
                <a:latin typeface="Comic Sans MS"/>
              </a:rPr>
              <a:t>and plants based on their characteristics and how habitats can develop and change over time. </a:t>
            </a:r>
          </a:p>
          <a:p>
            <a:endParaRPr lang="en-GB" sz="1200" dirty="0">
              <a:latin typeface="Comic Sans MS"/>
            </a:endParaRPr>
          </a:p>
          <a:p>
            <a:r>
              <a:rPr lang="en-GB" sz="1200" dirty="0">
                <a:latin typeface="Comic Sans MS"/>
              </a:rPr>
              <a:t>During our Geography lessons, the children will be comparing the UK and Argentina, focussing in on the varying human and physical features of each location. We will be learning about the different types of settlements including hamlets, villages, towns and cities.</a:t>
            </a:r>
            <a:endParaRPr lang="en-GB" sz="1200" dirty="0">
              <a:latin typeface="Comic Sans MS" panose="030F0702030302020204" pitchFamily="66" charset="0"/>
            </a:endParaRPr>
          </a:p>
          <a:p>
            <a:endParaRPr lang="en-GB" sz="1200" dirty="0">
              <a:latin typeface="Comic Sans MS" panose="030F0702030302020204" pitchFamily="66" charset="0"/>
            </a:endParaRPr>
          </a:p>
          <a:p>
            <a:r>
              <a:rPr lang="en-GB" sz="1200" dirty="0">
                <a:latin typeface="Comic Sans MS"/>
              </a:rPr>
              <a:t>During our RE lessons, the children will be learning about the journey of life and death and how life can be viewed as a ‘journey’.</a:t>
            </a:r>
          </a:p>
          <a:p>
            <a:endParaRPr lang="en-GB" sz="1200" dirty="0">
              <a:latin typeface="Comic Sans MS" panose="030F0702030302020204" pitchFamily="66" charset="0"/>
            </a:endParaRPr>
          </a:p>
          <a:p>
            <a:r>
              <a:rPr lang="en-GB" sz="1200" dirty="0">
                <a:latin typeface="Comic Sans MS" panose="030F0702030302020204" pitchFamily="66" charset="0"/>
              </a:rPr>
              <a:t>In DT, we will be creating an interactive model to show how the digestive system works, linking to our English topic!</a:t>
            </a:r>
            <a:endParaRPr lang="en-GB" sz="1200" dirty="0">
              <a:latin typeface="Comic Sans MS"/>
            </a:endParaRPr>
          </a:p>
        </p:txBody>
      </p:sp>
      <p:sp>
        <p:nvSpPr>
          <p:cNvPr id="40" name="TextBox 39">
            <a:extLst>
              <a:ext uri="{FF2B5EF4-FFF2-40B4-BE49-F238E27FC236}">
                <a16:creationId xmlns:a16="http://schemas.microsoft.com/office/drawing/2014/main" id="{5A4E2B16-EDEF-DF61-8E55-847787C7DE2A}"/>
              </a:ext>
            </a:extLst>
          </p:cNvPr>
          <p:cNvSpPr txBox="1"/>
          <p:nvPr/>
        </p:nvSpPr>
        <p:spPr>
          <a:xfrm>
            <a:off x="257463" y="11727712"/>
            <a:ext cx="6443330" cy="307777"/>
          </a:xfrm>
          <a:prstGeom prst="rect">
            <a:avLst/>
          </a:prstGeom>
          <a:noFill/>
        </p:spPr>
        <p:txBody>
          <a:bodyPr wrap="square" rtlCol="0">
            <a:spAutoFit/>
          </a:bodyPr>
          <a:lstStyle/>
          <a:p>
            <a:pPr algn="ctr"/>
            <a:r>
              <a:rPr lang="en-GB" sz="1400" dirty="0">
                <a:latin typeface="Comic Sans MS" panose="030F0702030302020204" pitchFamily="66" charset="0"/>
              </a:rPr>
              <a:t>We look forward to sharing our learning with you this term.</a:t>
            </a:r>
          </a:p>
        </p:txBody>
      </p:sp>
      <p:pic>
        <p:nvPicPr>
          <p:cNvPr id="11" name="Picture 10" descr="TEMA Launches TT Rock Stars - TEMA">
            <a:extLst>
              <a:ext uri="{FF2B5EF4-FFF2-40B4-BE49-F238E27FC236}">
                <a16:creationId xmlns:a16="http://schemas.microsoft.com/office/drawing/2014/main" id="{98AA4ABF-CFE1-0DEE-9AD3-7C977FFFD006}"/>
              </a:ext>
            </a:extLst>
          </p:cNvPr>
          <p:cNvPicPr>
            <a:picLocks noChangeAspect="1"/>
          </p:cNvPicPr>
          <p:nvPr/>
        </p:nvPicPr>
        <p:blipFill>
          <a:blip r:embed="rId2"/>
          <a:stretch>
            <a:fillRect/>
          </a:stretch>
        </p:blipFill>
        <p:spPr>
          <a:xfrm>
            <a:off x="970060" y="7047801"/>
            <a:ext cx="1442520" cy="684922"/>
          </a:xfrm>
          <a:prstGeom prst="rect">
            <a:avLst/>
          </a:prstGeom>
        </p:spPr>
      </p:pic>
      <p:pic>
        <p:nvPicPr>
          <p:cNvPr id="5" name="Picture 4">
            <a:extLst>
              <a:ext uri="{FF2B5EF4-FFF2-40B4-BE49-F238E27FC236}">
                <a16:creationId xmlns:a16="http://schemas.microsoft.com/office/drawing/2014/main" id="{90F8F1D7-A5F8-0665-56E7-11CB9529E3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4724" y="1600866"/>
            <a:ext cx="1355840" cy="1780347"/>
          </a:xfrm>
          <a:prstGeom prst="rect">
            <a:avLst/>
          </a:prstGeom>
        </p:spPr>
      </p:pic>
      <p:pic>
        <p:nvPicPr>
          <p:cNvPr id="14" name="Picture 13">
            <a:extLst>
              <a:ext uri="{FF2B5EF4-FFF2-40B4-BE49-F238E27FC236}">
                <a16:creationId xmlns:a16="http://schemas.microsoft.com/office/drawing/2014/main" id="{E68D7736-BD08-03A2-F25B-5DAE4A2BD2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84724" y="3466815"/>
            <a:ext cx="1355840" cy="2079803"/>
          </a:xfrm>
          <a:prstGeom prst="rect">
            <a:avLst/>
          </a:prstGeom>
        </p:spPr>
      </p:pic>
      <p:pic>
        <p:nvPicPr>
          <p:cNvPr id="1026" name="Picture 2" descr="Teach child how to read: Teach Your Child How To Read A Clock">
            <a:extLst>
              <a:ext uri="{FF2B5EF4-FFF2-40B4-BE49-F238E27FC236}">
                <a16:creationId xmlns:a16="http://schemas.microsoft.com/office/drawing/2014/main" id="{F71A0EBE-6D17-6F6F-2ECF-C9484F0B208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7436" y="5357043"/>
            <a:ext cx="1666217" cy="159611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ood, Glorious Food - The Old Schoolhouse">
            <a:extLst>
              <a:ext uri="{FF2B5EF4-FFF2-40B4-BE49-F238E27FC236}">
                <a16:creationId xmlns:a16="http://schemas.microsoft.com/office/drawing/2014/main" id="{4BCC59D2-BB72-89AD-EE3E-4C8B2BA759E8}"/>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8116" t="4242" r="11884" b="11393"/>
          <a:stretch/>
        </p:blipFill>
        <p:spPr bwMode="auto">
          <a:xfrm>
            <a:off x="154607" y="1096182"/>
            <a:ext cx="1829046" cy="120553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5B8C69F7-36DD-F437-51C8-81623A9837F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057022" y="7992686"/>
            <a:ext cx="930386" cy="610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Argentina Flag Wallpaper (62+ pictures) - WallpaperSet">
            <a:extLst>
              <a:ext uri="{FF2B5EF4-FFF2-40B4-BE49-F238E27FC236}">
                <a16:creationId xmlns:a16="http://schemas.microsoft.com/office/drawing/2014/main" id="{A048EDBB-80A4-D07C-2157-5B595D36941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22215" y="8671078"/>
            <a:ext cx="1139344" cy="73071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uman Digestive System - Evidence of Design">
            <a:extLst>
              <a:ext uri="{FF2B5EF4-FFF2-40B4-BE49-F238E27FC236}">
                <a16:creationId xmlns:a16="http://schemas.microsoft.com/office/drawing/2014/main" id="{F01826ED-35C0-F6FA-A71E-AE0A8204341D}"/>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6475" r="10483" b="3867"/>
          <a:stretch/>
        </p:blipFill>
        <p:spPr bwMode="auto">
          <a:xfrm>
            <a:off x="5011825" y="9761086"/>
            <a:ext cx="1686687" cy="1660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9" ma:contentTypeDescription="Create a new document." ma:contentTypeScope="" ma:versionID="50b55327f4dd6c053fecbada356e7d4a">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d6eb83c42c69189f3d1f4b6614ca23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43CF3E6-E8A6-4977-B88C-42F1193CC6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6DEF2E-5413-4A2C-B459-9EC1BCCA51FE}">
  <ds:schemaRefs>
    <ds:schemaRef ds:uri="http://schemas.microsoft.com/sharepoint/v3/contenttype/forms"/>
  </ds:schemaRefs>
</ds:datastoreItem>
</file>

<file path=customXml/itemProps3.xml><?xml version="1.0" encoding="utf-8"?>
<ds:datastoreItem xmlns:ds="http://schemas.openxmlformats.org/officeDocument/2006/customXml" ds:itemID="{4ED516E5-9CB3-4AA3-BD46-821FFFC16371}">
  <ds:schemaRefs>
    <ds:schemaRef ds:uri="http://schemas.openxmlformats.org/package/2006/metadata/core-properties"/>
    <ds:schemaRef ds:uri="http://purl.org/dc/terms/"/>
    <ds:schemaRef ds:uri="fbdaa650-8cd8-42f6-940f-8c4192b28714"/>
    <ds:schemaRef ds:uri="http://purl.org/dc/dcmitype/"/>
    <ds:schemaRef ds:uri="http://schemas.microsoft.com/office/2006/metadata/properties"/>
    <ds:schemaRef ds:uri="http://schemas.microsoft.com/office/2006/documentManagement/types"/>
    <ds:schemaRef ds:uri="http://purl.org/dc/elements/1.1/"/>
    <ds:schemaRef ds:uri="http://schemas.microsoft.com/office/infopath/2007/PartnerControls"/>
    <ds:schemaRef ds:uri="8b73fee4-4ac8-4f88-ad2e-4ab6413e1b1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1745</TotalTime>
  <Words>403</Words>
  <Application>Microsoft Office PowerPoint</Application>
  <PresentationFormat>Widescreen</PresentationFormat>
  <Paragraphs>24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L Beldham</cp:lastModifiedBy>
  <cp:revision>131</cp:revision>
  <dcterms:created xsi:type="dcterms:W3CDTF">2024-11-10T15:04:07Z</dcterms:created>
  <dcterms:modified xsi:type="dcterms:W3CDTF">2025-05-06T13:26:37Z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0x010100F3E5687FBB17144BBF058BF3091118F4</vt:lpwstr>
  </property>
  <property fmtid="{D5CDD505-2E9C-101B-9397-08002B2CF9AE}" pid="3" name="MSIP_Label_f9d133d5-5401-4903-95cd-de83b334d2cb_Enabled">
    <vt:lpwstr>true</vt:lpwstr>
  </property>
  <property fmtid="{D5CDD505-2E9C-101B-9397-08002B2CF9AE}" pid="4" name="MSIP_Label_f9d133d5-5401-4903-95cd-de83b334d2cb_SetDate">
    <vt:lpwstr>2024-11-10T15:04:26Z</vt:lpwstr>
  </property>
  <property fmtid="{D5CDD505-2E9C-101B-9397-08002B2CF9AE}" pid="5" name="MSIP_Label_f9d133d5-5401-4903-95cd-de83b334d2cb_Method">
    <vt:lpwstr>Privileged</vt:lpwstr>
  </property>
  <property fmtid="{D5CDD505-2E9C-101B-9397-08002B2CF9AE}" pid="6" name="MSIP_Label_f9d133d5-5401-4903-95cd-de83b334d2cb_Name">
    <vt:lpwstr>f9d133d5-5401-4903-95cd-de83b334d2cb</vt:lpwstr>
  </property>
  <property fmtid="{D5CDD505-2E9C-101B-9397-08002B2CF9AE}" pid="7" name="MSIP_Label_f9d133d5-5401-4903-95cd-de83b334d2cb_SiteId">
    <vt:lpwstr>a091745a-b7d8-4d7a-b2a6-1359053d4510</vt:lpwstr>
  </property>
  <property fmtid="{D5CDD505-2E9C-101B-9397-08002B2CF9AE}" pid="8" name="MSIP_Label_f9d133d5-5401-4903-95cd-de83b334d2cb_ActionId">
    <vt:lpwstr>c7cf2dcd-7188-4831-abd2-47d2d14d2b48</vt:lpwstr>
  </property>
  <property fmtid="{D5CDD505-2E9C-101B-9397-08002B2CF9AE}" pid="9" name="MSIP_Label_f9d133d5-5401-4903-95cd-de83b334d2cb_ContentBits">
    <vt:lpwstr>0</vt:lpwstr>
  </property>
  <property fmtid="{D5CDD505-2E9C-101B-9397-08002B2CF9AE}" pid="10" name="MediaServiceImageTags">
    <vt:lpwstr/>
  </property>
</Properties>
</file>