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Lst>
  <p:sldSz cx="6858000" cy="12192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4" d="100"/>
          <a:sy n="34" d="100"/>
        </p:scale>
        <p:origin x="246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57250" y="1995312"/>
            <a:ext cx="5143500" cy="4244622"/>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857250" y="6403623"/>
            <a:ext cx="5143500" cy="2943577"/>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5"/>
            <a:ext cx="5915025" cy="5071532"/>
          </a:xfrm>
        </p:spPr>
        <p:txBody>
          <a:bodyPr anchor="b"/>
          <a:lstStyle>
            <a:lvl1pPr>
              <a:defRPr sz="3375"/>
            </a:lvl1pPr>
          </a:lstStyle>
          <a:p>
            <a:r>
              <a:rPr lang="en-US"/>
              <a:t>Click to edit Master title style</a:t>
            </a:r>
          </a:p>
        </p:txBody>
      </p:sp>
      <p:sp>
        <p:nvSpPr>
          <p:cNvPr id="3" name="Text Placeholder 2"/>
          <p:cNvSpPr>
            <a:spLocks noGrp="1"/>
          </p:cNvSpPr>
          <p:nvPr>
            <p:ph type="body" idx="1"/>
          </p:nvPr>
        </p:nvSpPr>
        <p:spPr>
          <a:xfrm>
            <a:off x="467916" y="8159046"/>
            <a:ext cx="5915025" cy="2666999"/>
          </a:xfrm>
        </p:spPr>
        <p:txBody>
          <a:bodyPr/>
          <a:lstStyle>
            <a:lvl1pPr marL="0" indent="0">
              <a:buNone/>
              <a:defRPr sz="1350">
                <a:solidFill>
                  <a:schemeClr val="tx1">
                    <a:tint val="82000"/>
                  </a:schemeClr>
                </a:solidFill>
              </a:defRPr>
            </a:lvl1pPr>
            <a:lvl2pPr marL="257175" indent="0">
              <a:buNone/>
              <a:defRPr sz="1125">
                <a:solidFill>
                  <a:schemeClr val="tx1">
                    <a:tint val="82000"/>
                  </a:schemeClr>
                </a:solidFill>
              </a:defRPr>
            </a:lvl2pPr>
            <a:lvl3pPr marL="514350" indent="0">
              <a:buNone/>
              <a:defRPr sz="1013">
                <a:solidFill>
                  <a:schemeClr val="tx1">
                    <a:tint val="82000"/>
                  </a:schemeClr>
                </a:solidFill>
              </a:defRPr>
            </a:lvl3pPr>
            <a:lvl4pPr marL="771525" indent="0">
              <a:buNone/>
              <a:defRPr sz="900">
                <a:solidFill>
                  <a:schemeClr val="tx1">
                    <a:tint val="82000"/>
                  </a:schemeClr>
                </a:solidFill>
              </a:defRPr>
            </a:lvl4pPr>
            <a:lvl5pPr marL="1028700" indent="0">
              <a:buNone/>
              <a:defRPr sz="900">
                <a:solidFill>
                  <a:schemeClr val="tx1">
                    <a:tint val="82000"/>
                  </a:schemeClr>
                </a:solidFill>
              </a:defRPr>
            </a:lvl5pPr>
            <a:lvl6pPr marL="1285875" indent="0">
              <a:buNone/>
              <a:defRPr sz="900">
                <a:solidFill>
                  <a:schemeClr val="tx1">
                    <a:tint val="82000"/>
                  </a:schemeClr>
                </a:solidFill>
              </a:defRPr>
            </a:lvl6pPr>
            <a:lvl7pPr marL="1543050" indent="0">
              <a:buNone/>
              <a:defRPr sz="900">
                <a:solidFill>
                  <a:schemeClr val="tx1">
                    <a:tint val="82000"/>
                  </a:schemeClr>
                </a:solidFill>
              </a:defRPr>
            </a:lvl7pPr>
            <a:lvl8pPr marL="1800225" indent="0">
              <a:buNone/>
              <a:defRPr sz="900">
                <a:solidFill>
                  <a:schemeClr val="tx1">
                    <a:tint val="82000"/>
                  </a:schemeClr>
                </a:solidFill>
              </a:defRPr>
            </a:lvl8pPr>
            <a:lvl9pPr marL="2057400" indent="0">
              <a:buNone/>
              <a:defRPr sz="9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5/6/2025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2"/>
            <a:ext cx="5915025" cy="2356556"/>
          </a:xfrm>
        </p:spPr>
        <p:txBody>
          <a:bodyPr/>
          <a:lstStyle/>
          <a:p>
            <a:r>
              <a:rPr lang="en-US"/>
              <a:t>Click to edit Master title style</a:t>
            </a:r>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5/6/2025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5/6/2025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5/6/2025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3" cy="2844800"/>
          </a:xfrm>
        </p:spPr>
        <p:txBody>
          <a:bodyPr anchor="b"/>
          <a:lstStyle>
            <a:lvl1pPr>
              <a:defRPr sz="1800"/>
            </a:lvl1pPr>
          </a:lstStyle>
          <a:p>
            <a:r>
              <a:rPr lang="en-US"/>
              <a:t>Click to edit Master title style</a:t>
            </a:r>
          </a:p>
        </p:txBody>
      </p:sp>
      <p:sp>
        <p:nvSpPr>
          <p:cNvPr id="3" name="Content Placeholder 2"/>
          <p:cNvSpPr>
            <a:spLocks noGrp="1"/>
          </p:cNvSpPr>
          <p:nvPr>
            <p:ph idx="1"/>
          </p:nvPr>
        </p:nvSpPr>
        <p:spPr>
          <a:xfrm>
            <a:off x="2915543" y="1755423"/>
            <a:ext cx="3471863" cy="8664222"/>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3657600"/>
            <a:ext cx="2211883" cy="6776156"/>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3" cy="2844800"/>
          </a:xfrm>
        </p:spPr>
        <p:txBody>
          <a:bodyPr anchor="b"/>
          <a:lstStyle>
            <a:lvl1pPr>
              <a:defRPr sz="1800"/>
            </a:lvl1pPr>
          </a:lstStyle>
          <a:p>
            <a:r>
              <a:rPr lang="en-US"/>
              <a:t>Click to edit Master title style</a:t>
            </a:r>
          </a:p>
        </p:txBody>
      </p:sp>
      <p:sp>
        <p:nvSpPr>
          <p:cNvPr id="3" name="Picture Placeholder 2"/>
          <p:cNvSpPr>
            <a:spLocks noGrp="1" noChangeAspect="1"/>
          </p:cNvSpPr>
          <p:nvPr>
            <p:ph type="pic" idx="1"/>
          </p:nvPr>
        </p:nvSpPr>
        <p:spPr>
          <a:xfrm>
            <a:off x="2915543" y="1755423"/>
            <a:ext cx="3471863" cy="8664222"/>
          </a:xfrm>
        </p:spPr>
        <p:txBody>
          <a:bodyPr anchor="t"/>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US"/>
              <a:t>Click icon to add picture</a:t>
            </a:r>
          </a:p>
        </p:txBody>
      </p:sp>
      <p:sp>
        <p:nvSpPr>
          <p:cNvPr id="4" name="Text Placeholder 3"/>
          <p:cNvSpPr>
            <a:spLocks noGrp="1"/>
          </p:cNvSpPr>
          <p:nvPr>
            <p:ph type="body" sz="half" idx="2"/>
          </p:nvPr>
        </p:nvSpPr>
        <p:spPr>
          <a:xfrm>
            <a:off x="472381" y="3657600"/>
            <a:ext cx="2211883" cy="6776156"/>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6" y="649111"/>
            <a:ext cx="1478756" cy="1033215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7" y="649111"/>
            <a:ext cx="4350544" cy="103321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2"/>
            <a:ext cx="5915025" cy="235655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11300179"/>
            <a:ext cx="1543050" cy="649111"/>
          </a:xfrm>
          <a:prstGeom prst="rect">
            <a:avLst/>
          </a:prstGeom>
        </p:spPr>
        <p:txBody>
          <a:bodyPr vert="horz" lIns="91440" tIns="45720" rIns="91440" bIns="45720" rtlCol="0" anchor="ctr"/>
          <a:lstStyle>
            <a:lvl1pPr algn="l">
              <a:defRPr sz="675">
                <a:solidFill>
                  <a:schemeClr val="tx1">
                    <a:tint val="82000"/>
                  </a:schemeClr>
                </a:solidFill>
              </a:defRPr>
            </a:lvl1pPr>
          </a:lstStyle>
          <a:p>
            <a:fld id="{846CE7D5-CF57-46EF-B807-FDD0502418D4}" type="datetimeFigureOut">
              <a:rPr lang="en-US" smtClean="0"/>
              <a:t>5/6/2025</a:t>
            </a:fld>
            <a:endParaRPr lang="en-US"/>
          </a:p>
        </p:txBody>
      </p:sp>
      <p:sp>
        <p:nvSpPr>
          <p:cNvPr id="5" name="Footer Placeholder 4"/>
          <p:cNvSpPr>
            <a:spLocks noGrp="1"/>
          </p:cNvSpPr>
          <p:nvPr>
            <p:ph type="ftr" sz="quarter" idx="3"/>
          </p:nvPr>
        </p:nvSpPr>
        <p:spPr>
          <a:xfrm>
            <a:off x="2271713" y="11300179"/>
            <a:ext cx="2314575" cy="649111"/>
          </a:xfrm>
          <a:prstGeom prst="rect">
            <a:avLst/>
          </a:prstGeom>
        </p:spPr>
        <p:txBody>
          <a:bodyPr vert="horz" lIns="91440" tIns="45720" rIns="91440" bIns="45720" rtlCol="0" anchor="ctr"/>
          <a:lstStyle>
            <a:lvl1pPr algn="ctr">
              <a:defRPr sz="675">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843463" y="11300179"/>
            <a:ext cx="1543050" cy="649111"/>
          </a:xfrm>
          <a:prstGeom prst="rect">
            <a:avLst/>
          </a:prstGeom>
        </p:spPr>
        <p:txBody>
          <a:bodyPr vert="horz" lIns="91440" tIns="45720" rIns="91440" bIns="45720" rtlCol="0" anchor="ctr"/>
          <a:lstStyle>
            <a:lvl1pPr algn="r">
              <a:defRPr sz="675">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3FF3F-60D4-59D0-9BF0-9260A8DAF45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75589C9-62E3-3007-4BEB-393D863C5CD6}"/>
              </a:ext>
            </a:extLst>
          </p:cNvPr>
          <p:cNvSpPr/>
          <p:nvPr/>
        </p:nvSpPr>
        <p:spPr>
          <a:xfrm>
            <a:off x="-161986" y="0"/>
            <a:ext cx="7148111" cy="1107996"/>
          </a:xfrm>
          <a:prstGeom prst="rect">
            <a:avLst/>
          </a:prstGeom>
          <a:noFill/>
        </p:spPr>
        <p:txBody>
          <a:bodyPr wrap="none" lIns="91440" tIns="45720" rIns="91440" bIns="45720">
            <a:spAutoFit/>
          </a:bodyPr>
          <a:lstStyle/>
          <a:p>
            <a:pPr algn="ctr"/>
            <a:r>
              <a:rPr lang="en-US" sz="6600" b="0" cap="none" spc="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omic Sans MS" panose="030F0702030302020204" pitchFamily="66" charset="0"/>
              </a:rPr>
              <a:t>Year :6 Summer 1</a:t>
            </a:r>
          </a:p>
        </p:txBody>
      </p:sp>
      <p:sp>
        <p:nvSpPr>
          <p:cNvPr id="3" name="TextBox 2">
            <a:extLst>
              <a:ext uri="{FF2B5EF4-FFF2-40B4-BE49-F238E27FC236}">
                <a16:creationId xmlns:a16="http://schemas.microsoft.com/office/drawing/2014/main" id="{C25ECA4D-91B1-8972-88C4-E794E029BF1F}"/>
              </a:ext>
            </a:extLst>
          </p:cNvPr>
          <p:cNvSpPr txBox="1"/>
          <p:nvPr/>
        </p:nvSpPr>
        <p:spPr>
          <a:xfrm>
            <a:off x="1038773" y="1322906"/>
            <a:ext cx="4600697" cy="646331"/>
          </a:xfrm>
          <a:prstGeom prst="rect">
            <a:avLst/>
          </a:prstGeom>
          <a:noFill/>
        </p:spPr>
        <p:txBody>
          <a:bodyPr wrap="square" rtlCol="0">
            <a:spAutoFit/>
          </a:bodyPr>
          <a:lstStyle/>
          <a:p>
            <a:pPr algn="ctr"/>
            <a:r>
              <a:rPr lang="en-GB" sz="1200">
                <a:latin typeface="Comic Sans MS" panose="030F0702030302020204" pitchFamily="66" charset="0"/>
              </a:rPr>
              <a:t>In this term, our curriculum driver is Adapting and Evolving, as the children will be researching Charles Darwin’s theory of natural selection. </a:t>
            </a:r>
          </a:p>
        </p:txBody>
      </p:sp>
      <p:sp>
        <p:nvSpPr>
          <p:cNvPr id="7" name="TextBox 6">
            <a:extLst>
              <a:ext uri="{FF2B5EF4-FFF2-40B4-BE49-F238E27FC236}">
                <a16:creationId xmlns:a16="http://schemas.microsoft.com/office/drawing/2014/main" id="{201E680C-13E1-FA7F-74EB-A0042FF748D7}"/>
              </a:ext>
            </a:extLst>
          </p:cNvPr>
          <p:cNvSpPr txBox="1"/>
          <p:nvPr/>
        </p:nvSpPr>
        <p:spPr>
          <a:xfrm>
            <a:off x="157011" y="2003693"/>
            <a:ext cx="6423443" cy="3600986"/>
          </a:xfrm>
          <a:prstGeom prst="rect">
            <a:avLst/>
          </a:prstGeom>
          <a:noFill/>
          <a:ln>
            <a:solidFill>
              <a:schemeClr val="tx1"/>
            </a:solidFill>
          </a:ln>
        </p:spPr>
        <p:txBody>
          <a:bodyPr wrap="square" rtlCol="0">
            <a:spAutoFit/>
          </a:bodyPr>
          <a:lstStyle/>
          <a:p>
            <a:r>
              <a:rPr lang="en-GB" sz="1200" b="1" u="sng" dirty="0">
                <a:latin typeface="Comic Sans MS" panose="030F0702030302020204" pitchFamily="66" charset="0"/>
              </a:rPr>
              <a:t>English</a:t>
            </a:r>
          </a:p>
          <a:p>
            <a:endParaRPr lang="en-GB" sz="1200" dirty="0">
              <a:latin typeface="Comic Sans MS" panose="030F0702030302020204" pitchFamily="66" charset="0"/>
            </a:endParaRPr>
          </a:p>
          <a:p>
            <a:r>
              <a:rPr lang="en-GB" sz="1200">
                <a:latin typeface="Comic Sans MS" panose="030F0702030302020204" pitchFamily="66" charset="0"/>
              </a:rPr>
              <a:t>In English, the children will be focussing on grammatical features, such as  using brackets, dashes and commas for parenthesis; punctuating speech correctly with inverted commas; identifying passive and active voice; identifying possessive pronouns; differentiating between nouns, adjectives, verbs and adverbs; using subordinating and coordinating conjunctions and identifying noun phrases. </a:t>
            </a:r>
            <a:r>
              <a:rPr lang="en-GB" sz="1200" dirty="0">
                <a:latin typeface="Comic Sans MS" panose="030F0702030302020204" pitchFamily="66" charset="0"/>
              </a:rPr>
              <a:t>The children will be given a variety of opportunities to apply these grammatical features in a descriptive sentence or scene setting. We will then be moving onto writing a non-chronological report on Charles Darwin’s theory of natural selection, using subheadings, facts and fronted adverbials. </a:t>
            </a:r>
          </a:p>
          <a:p>
            <a:r>
              <a:rPr lang="en-GB" sz="1200" dirty="0">
                <a:latin typeface="Comic Sans MS" panose="030F0702030302020204" pitchFamily="66" charset="0"/>
              </a:rPr>
              <a:t>	</a:t>
            </a:r>
          </a:p>
          <a:p>
            <a:endParaRPr lang="en-GB" sz="1200" dirty="0">
              <a:latin typeface="Comic Sans MS" panose="030F0702030302020204" pitchFamily="66" charset="0"/>
            </a:endParaRPr>
          </a:p>
          <a:p>
            <a:endParaRPr lang="en-GB" sz="1200" dirty="0">
              <a:latin typeface="Comic Sans MS" panose="030F0702030302020204" pitchFamily="66" charset="0"/>
            </a:endParaRPr>
          </a:p>
          <a:p>
            <a:endParaRPr lang="en-GB" sz="1200" dirty="0">
              <a:latin typeface="Comic Sans MS" panose="030F0702030302020204" pitchFamily="66" charset="0"/>
            </a:endParaRPr>
          </a:p>
          <a:p>
            <a:endParaRPr lang="en-GB" sz="1200" dirty="0">
              <a:latin typeface="Comic Sans MS" panose="030F0702030302020204" pitchFamily="66" charset="0"/>
            </a:endParaRPr>
          </a:p>
          <a:p>
            <a:endParaRPr lang="en-GB" sz="1200" dirty="0">
              <a:latin typeface="Comic Sans MS" panose="030F0702030302020204" pitchFamily="66" charset="0"/>
            </a:endParaRPr>
          </a:p>
          <a:p>
            <a:endParaRPr lang="en-GB" sz="1200" dirty="0">
              <a:latin typeface="Comic Sans MS" panose="030F0702030302020204" pitchFamily="66" charset="0"/>
            </a:endParaRPr>
          </a:p>
          <a:p>
            <a:endParaRPr lang="en-GB" sz="1200" dirty="0">
              <a:latin typeface="Comic Sans MS" panose="030F0702030302020204" pitchFamily="66" charset="0"/>
            </a:endParaRPr>
          </a:p>
        </p:txBody>
      </p:sp>
      <p:pic>
        <p:nvPicPr>
          <p:cNvPr id="27" name="Picture 26">
            <a:extLst>
              <a:ext uri="{FF2B5EF4-FFF2-40B4-BE49-F238E27FC236}">
                <a16:creationId xmlns:a16="http://schemas.microsoft.com/office/drawing/2014/main" id="{CC20CE05-DF20-06CF-BE25-DAD6850FD67B}"/>
              </a:ext>
            </a:extLst>
          </p:cNvPr>
          <p:cNvPicPr>
            <a:picLocks noChangeAspect="1"/>
          </p:cNvPicPr>
          <p:nvPr/>
        </p:nvPicPr>
        <p:blipFill>
          <a:blip r:embed="rId2"/>
          <a:stretch>
            <a:fillRect/>
          </a:stretch>
        </p:blipFill>
        <p:spPr>
          <a:xfrm>
            <a:off x="901523" y="1969237"/>
            <a:ext cx="430072" cy="449620"/>
          </a:xfrm>
          <a:prstGeom prst="rect">
            <a:avLst/>
          </a:prstGeom>
        </p:spPr>
      </p:pic>
      <p:sp>
        <p:nvSpPr>
          <p:cNvPr id="28" name="TextBox 27">
            <a:extLst>
              <a:ext uri="{FF2B5EF4-FFF2-40B4-BE49-F238E27FC236}">
                <a16:creationId xmlns:a16="http://schemas.microsoft.com/office/drawing/2014/main" id="{17865630-F82D-E6E8-849E-FC630D8CAFFB}"/>
              </a:ext>
            </a:extLst>
          </p:cNvPr>
          <p:cNvSpPr txBox="1"/>
          <p:nvPr/>
        </p:nvSpPr>
        <p:spPr>
          <a:xfrm>
            <a:off x="164516" y="5732066"/>
            <a:ext cx="6423443" cy="2308324"/>
          </a:xfrm>
          <a:prstGeom prst="rect">
            <a:avLst/>
          </a:prstGeom>
          <a:noFill/>
          <a:ln>
            <a:solidFill>
              <a:schemeClr val="tx1"/>
            </a:solidFill>
          </a:ln>
        </p:spPr>
        <p:txBody>
          <a:bodyPr wrap="square" rtlCol="0">
            <a:spAutoFit/>
          </a:bodyPr>
          <a:lstStyle/>
          <a:p>
            <a:r>
              <a:rPr lang="en-GB" sz="1200" u="sng" dirty="0">
                <a:latin typeface="Comic Sans MS" panose="030F0702030302020204" pitchFamily="66" charset="0"/>
              </a:rPr>
              <a:t>Maths</a:t>
            </a:r>
          </a:p>
          <a:p>
            <a:endParaRPr lang="en-GB" sz="1200" dirty="0">
              <a:solidFill>
                <a:srgbClr val="FF0000"/>
              </a:solidFill>
              <a:latin typeface="Comic Sans MS" panose="030F0702030302020204" pitchFamily="66" charset="0"/>
            </a:endParaRPr>
          </a:p>
          <a:p>
            <a:pPr algn="l">
              <a:buNone/>
            </a:pPr>
            <a:r>
              <a:rPr lang="en-US" sz="1200" b="0" i="0" dirty="0">
                <a:solidFill>
                  <a:srgbClr val="242424"/>
                </a:solidFill>
                <a:effectLst/>
                <a:latin typeface="Comic Sans MS" panose="030F0702030302020204" pitchFamily="66" charset="0"/>
              </a:rPr>
              <a:t>With SATs approaching at the end of this half term, the children will use the time leading up to their exams to revisit and consolidate the units they have covered so far this year.  While all units will be reviewed, there will be a greater</a:t>
            </a:r>
          </a:p>
          <a:p>
            <a:pPr algn="l">
              <a:buNone/>
            </a:pPr>
            <a:r>
              <a:rPr lang="en-US" sz="1200" b="0" i="0" dirty="0">
                <a:solidFill>
                  <a:srgbClr val="242424"/>
                </a:solidFill>
                <a:effectLst/>
                <a:latin typeface="Comic Sans MS" panose="030F0702030302020204" pitchFamily="66" charset="0"/>
              </a:rPr>
              <a:t>emphasis on the four operations (addition, subtraction, multiplication</a:t>
            </a:r>
          </a:p>
          <a:p>
            <a:pPr algn="l">
              <a:buNone/>
            </a:pPr>
            <a:r>
              <a:rPr lang="en-US" sz="1200" b="0" i="0" dirty="0">
                <a:solidFill>
                  <a:srgbClr val="242424"/>
                </a:solidFill>
                <a:effectLst/>
                <a:latin typeface="Comic Sans MS" panose="030F0702030302020204" pitchFamily="66" charset="0"/>
              </a:rPr>
              <a:t>and division) as well as fractions, decimals, and percentages.</a:t>
            </a:r>
          </a:p>
          <a:p>
            <a:pPr algn="l">
              <a:buNone/>
            </a:pPr>
            <a:endParaRPr lang="en-US" sz="1200" b="0" i="0" dirty="0">
              <a:solidFill>
                <a:srgbClr val="242424"/>
              </a:solidFill>
              <a:effectLst/>
              <a:latin typeface="Comic Sans MS" panose="030F0702030302020204" pitchFamily="66" charset="0"/>
            </a:endParaRPr>
          </a:p>
          <a:p>
            <a:pPr algn="l"/>
            <a:r>
              <a:rPr lang="en-US" sz="1200" b="0" i="0" dirty="0">
                <a:solidFill>
                  <a:srgbClr val="242424"/>
                </a:solidFill>
                <a:effectLst/>
                <a:latin typeface="Comic Sans MS" panose="030F0702030302020204" pitchFamily="66" charset="0"/>
              </a:rPr>
              <a:t>                           </a:t>
            </a:r>
          </a:p>
          <a:p>
            <a:pPr algn="l"/>
            <a:endParaRPr lang="en-US" sz="1200" b="0" i="0" dirty="0">
              <a:solidFill>
                <a:srgbClr val="242424"/>
              </a:solidFill>
              <a:effectLst/>
              <a:latin typeface="Comic Sans MS" panose="030F0702030302020204" pitchFamily="66" charset="0"/>
            </a:endParaRPr>
          </a:p>
          <a:p>
            <a:pPr algn="l"/>
            <a:r>
              <a:rPr lang="en-US" sz="1200" b="0" i="0" dirty="0">
                <a:solidFill>
                  <a:srgbClr val="242424"/>
                </a:solidFill>
                <a:effectLst/>
                <a:latin typeface="Comic Sans MS" panose="030F0702030302020204" pitchFamily="66" charset="0"/>
              </a:rPr>
              <a:t>Please ensure that your child spends time completing their weekly homework on LBQ and TTRS, as this is checked by their class teacher every week.</a:t>
            </a:r>
          </a:p>
        </p:txBody>
      </p:sp>
      <p:pic>
        <p:nvPicPr>
          <p:cNvPr id="32" name="Picture 31">
            <a:extLst>
              <a:ext uri="{FF2B5EF4-FFF2-40B4-BE49-F238E27FC236}">
                <a16:creationId xmlns:a16="http://schemas.microsoft.com/office/drawing/2014/main" id="{CEF29FDD-B35E-1C04-D1B6-0C3D24AB01C9}"/>
              </a:ext>
            </a:extLst>
          </p:cNvPr>
          <p:cNvPicPr>
            <a:picLocks noChangeAspect="1"/>
          </p:cNvPicPr>
          <p:nvPr/>
        </p:nvPicPr>
        <p:blipFill>
          <a:blip r:embed="rId3"/>
          <a:stretch>
            <a:fillRect/>
          </a:stretch>
        </p:blipFill>
        <p:spPr>
          <a:xfrm>
            <a:off x="5245963" y="6500377"/>
            <a:ext cx="1263377" cy="878116"/>
          </a:xfrm>
          <a:prstGeom prst="rect">
            <a:avLst/>
          </a:prstGeom>
        </p:spPr>
      </p:pic>
      <p:sp>
        <p:nvSpPr>
          <p:cNvPr id="40" name="TextBox 39">
            <a:extLst>
              <a:ext uri="{FF2B5EF4-FFF2-40B4-BE49-F238E27FC236}">
                <a16:creationId xmlns:a16="http://schemas.microsoft.com/office/drawing/2014/main" id="{B51D3C8E-8643-3C95-82DC-8F4AC555D81C}"/>
              </a:ext>
            </a:extLst>
          </p:cNvPr>
          <p:cNvSpPr txBox="1"/>
          <p:nvPr/>
        </p:nvSpPr>
        <p:spPr>
          <a:xfrm>
            <a:off x="190404" y="11861057"/>
            <a:ext cx="6443330" cy="307777"/>
          </a:xfrm>
          <a:prstGeom prst="rect">
            <a:avLst/>
          </a:prstGeom>
          <a:noFill/>
        </p:spPr>
        <p:txBody>
          <a:bodyPr wrap="square" rtlCol="0">
            <a:spAutoFit/>
          </a:bodyPr>
          <a:lstStyle/>
          <a:p>
            <a:pPr algn="ctr"/>
            <a:r>
              <a:rPr lang="en-GB" sz="1400">
                <a:latin typeface="Comic Sans MS" panose="030F0702030302020204" pitchFamily="66" charset="0"/>
              </a:rPr>
              <a:t>We look forward to sharing our learning with you next term.</a:t>
            </a:r>
          </a:p>
        </p:txBody>
      </p:sp>
      <p:sp>
        <p:nvSpPr>
          <p:cNvPr id="9" name="TextBox 8">
            <a:extLst>
              <a:ext uri="{FF2B5EF4-FFF2-40B4-BE49-F238E27FC236}">
                <a16:creationId xmlns:a16="http://schemas.microsoft.com/office/drawing/2014/main" id="{C7D298E4-7432-2CC8-7C22-C84B0C46D436}"/>
              </a:ext>
            </a:extLst>
          </p:cNvPr>
          <p:cNvSpPr txBox="1"/>
          <p:nvPr/>
        </p:nvSpPr>
        <p:spPr>
          <a:xfrm>
            <a:off x="1243149" y="4139981"/>
            <a:ext cx="5433137" cy="1938992"/>
          </a:xfrm>
          <a:prstGeom prst="rect">
            <a:avLst/>
          </a:prstGeom>
          <a:noFill/>
        </p:spPr>
        <p:txBody>
          <a:bodyPr wrap="square" rtlCol="0">
            <a:spAutoFit/>
          </a:bodyPr>
          <a:lstStyle/>
          <a:p>
            <a:r>
              <a:rPr lang="en-GB" sz="1200">
                <a:latin typeface="Comic Sans MS" panose="030F0702030302020204" pitchFamily="66" charset="0"/>
              </a:rPr>
              <a:t>This term, the children’s class book is ‘Nightfall in New York’ by Katherine </a:t>
            </a:r>
            <a:r>
              <a:rPr lang="en-GB" sz="1200" err="1">
                <a:latin typeface="Comic Sans MS" panose="030F0702030302020204" pitchFamily="66" charset="0"/>
              </a:rPr>
              <a:t>Woodfine</a:t>
            </a:r>
            <a:r>
              <a:rPr lang="en-GB" sz="1200">
                <a:latin typeface="Comic Sans MS" panose="030F0702030302020204" pitchFamily="66" charset="0"/>
              </a:rPr>
              <a:t>. We will also be continuing to develop our understanding of vocabulary within different contexts, our ability to retrieve information from across a range of different texts; and we will be inferring information from the text, providing evidence to support our viewpoints. Another focus of our daily reading sessions will be reading fluency – developing our stamina to read at length.</a:t>
            </a:r>
            <a:endParaRPr lang="en-GB" sz="1800">
              <a:latin typeface="Comic Sans MS" panose="030F0702030302020204" pitchFamily="66" charset="0"/>
            </a:endParaRPr>
          </a:p>
          <a:p>
            <a:endParaRPr lang="en-GB">
              <a:latin typeface="Comic Sans MS" panose="030F0702030302020204" pitchFamily="66" charset="0"/>
            </a:endParaRPr>
          </a:p>
          <a:p>
            <a:endParaRPr lang="en-GB">
              <a:latin typeface="Comic Sans MS" panose="030F0702030302020204" pitchFamily="66" charset="0"/>
            </a:endParaRPr>
          </a:p>
        </p:txBody>
      </p:sp>
      <p:sp>
        <p:nvSpPr>
          <p:cNvPr id="4" name="TextBox 3">
            <a:extLst>
              <a:ext uri="{FF2B5EF4-FFF2-40B4-BE49-F238E27FC236}">
                <a16:creationId xmlns:a16="http://schemas.microsoft.com/office/drawing/2014/main" id="{FF687E66-B787-7A74-3B41-D6D7B3A0ABA2}"/>
              </a:ext>
            </a:extLst>
          </p:cNvPr>
          <p:cNvSpPr txBox="1"/>
          <p:nvPr/>
        </p:nvSpPr>
        <p:spPr>
          <a:xfrm>
            <a:off x="157011" y="8098178"/>
            <a:ext cx="6423444" cy="3785652"/>
          </a:xfrm>
          <a:prstGeom prst="rect">
            <a:avLst/>
          </a:prstGeom>
          <a:noFill/>
          <a:ln>
            <a:solidFill>
              <a:schemeClr val="tx1"/>
            </a:solidFill>
          </a:ln>
        </p:spPr>
        <p:txBody>
          <a:bodyPr wrap="square" rtlCol="0">
            <a:spAutoFit/>
          </a:bodyPr>
          <a:lstStyle/>
          <a:p>
            <a:r>
              <a:rPr lang="en-GB" sz="1200" u="sng" dirty="0">
                <a:latin typeface="Comic Sans MS" panose="030F0702030302020204" pitchFamily="66" charset="0"/>
              </a:rPr>
              <a:t>Science and Foundation subjects</a:t>
            </a:r>
          </a:p>
          <a:p>
            <a:endParaRPr lang="en-GB" sz="1200" u="sng" dirty="0">
              <a:latin typeface="Comic Sans MS" panose="030F0702030302020204" pitchFamily="66" charset="0"/>
            </a:endParaRPr>
          </a:p>
          <a:p>
            <a:r>
              <a:rPr lang="en-GB" sz="1200" dirty="0">
                <a:latin typeface="Comic Sans MS" panose="030F0702030302020204" pitchFamily="66" charset="0"/>
              </a:rPr>
              <a:t>In Science, the children will be continuing their about </a:t>
            </a:r>
          </a:p>
          <a:p>
            <a:r>
              <a:rPr lang="en-GB" sz="1200" dirty="0">
                <a:latin typeface="Comic Sans MS" panose="030F0702030302020204" pitchFamily="66" charset="0"/>
              </a:rPr>
              <a:t>evolution and inheritance. During these lessons, children</a:t>
            </a:r>
          </a:p>
          <a:p>
            <a:r>
              <a:rPr lang="en-GB" sz="1200" dirty="0">
                <a:latin typeface="Comic Sans MS" panose="030F0702030302020204" pitchFamily="66" charset="0"/>
              </a:rPr>
              <a:t>will explore how different species have evolved over time,</a:t>
            </a:r>
          </a:p>
          <a:p>
            <a:r>
              <a:rPr lang="en-GB" sz="1200" dirty="0">
                <a:latin typeface="Comic Sans MS" panose="030F0702030302020204" pitchFamily="66" charset="0"/>
              </a:rPr>
              <a:t>as well as exploring different features that offspring</a:t>
            </a:r>
          </a:p>
          <a:p>
            <a:r>
              <a:rPr lang="en-GB" sz="1200" dirty="0">
                <a:latin typeface="Comic Sans MS" panose="030F0702030302020204" pitchFamily="66" charset="0"/>
              </a:rPr>
              <a:t>inherit from their parents.</a:t>
            </a:r>
          </a:p>
          <a:p>
            <a:endParaRPr lang="en-GB" sz="1200" dirty="0">
              <a:solidFill>
                <a:srgbClr val="FF0000"/>
              </a:solidFill>
              <a:latin typeface="Comic Sans MS" panose="030F0702030302020204" pitchFamily="66" charset="0"/>
            </a:endParaRPr>
          </a:p>
          <a:p>
            <a:pPr lvl="5"/>
            <a:endParaRPr lang="en-GB" sz="1200" dirty="0">
              <a:latin typeface="Comic Sans MS" panose="030F0702030302020204" pitchFamily="66" charset="0"/>
            </a:endParaRPr>
          </a:p>
          <a:p>
            <a:pPr lvl="5"/>
            <a:r>
              <a:rPr lang="en-GB" sz="1200" dirty="0">
                <a:latin typeface="Comic Sans MS" panose="030F0702030302020204" pitchFamily="66" charset="0"/>
              </a:rPr>
              <a:t>During our Geography lessons, the children will be widening their locational knowledge and using this to draw comparisons.</a:t>
            </a:r>
          </a:p>
          <a:p>
            <a:endParaRPr lang="en-GB" sz="1200" dirty="0">
              <a:solidFill>
                <a:srgbClr val="FF0000"/>
              </a:solidFill>
              <a:latin typeface="Comic Sans MS" panose="030F0702030302020204" pitchFamily="66" charset="0"/>
            </a:endParaRPr>
          </a:p>
          <a:p>
            <a:endParaRPr lang="en-GB" sz="1200" dirty="0">
              <a:solidFill>
                <a:srgbClr val="FF0000"/>
              </a:solidFill>
              <a:latin typeface="Comic Sans MS" panose="030F0702030302020204" pitchFamily="66" charset="0"/>
            </a:endParaRPr>
          </a:p>
          <a:p>
            <a:r>
              <a:rPr lang="en-GB" sz="1200" dirty="0">
                <a:latin typeface="Comic Sans MS" panose="030F0702030302020204" pitchFamily="66" charset="0"/>
              </a:rPr>
              <a:t>During RE, our learning will be focussed on Islam and Christianity. The children will be learning about Religion, Worldviews, Family and Community, to understand the contributions that religions make to local life in Nottingham City and Nottinghamshire. We will also be considering how we can make Nottingham City and Nottinghamshire a place of tolerance and respect.</a:t>
            </a:r>
          </a:p>
          <a:p>
            <a:endParaRPr lang="en-GB" sz="1200" dirty="0">
              <a:latin typeface="Comic Sans MS" panose="030F0702030302020204" pitchFamily="66" charset="0"/>
            </a:endParaRPr>
          </a:p>
        </p:txBody>
      </p:sp>
      <p:pic>
        <p:nvPicPr>
          <p:cNvPr id="12" name="Picture 12" descr="Islamic Symbol transparent PNG - StickPNG">
            <a:extLst>
              <a:ext uri="{FF2B5EF4-FFF2-40B4-BE49-F238E27FC236}">
                <a16:creationId xmlns:a16="http://schemas.microsoft.com/office/drawing/2014/main" id="{AA23F8ED-6AF6-3DAC-01E9-84A190C4801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55042" y="11420765"/>
            <a:ext cx="408168" cy="44029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6" descr="Christian Cross Symbol">
            <a:extLst>
              <a:ext uri="{FF2B5EF4-FFF2-40B4-BE49-F238E27FC236}">
                <a16:creationId xmlns:a16="http://schemas.microsoft.com/office/drawing/2014/main" id="{2A1AD955-3925-701F-FF16-8DEFE2FBF72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75028" y="11420764"/>
            <a:ext cx="315396" cy="44029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Image result for origin of species">
            <a:extLst>
              <a:ext uri="{FF2B5EF4-FFF2-40B4-BE49-F238E27FC236}">
                <a16:creationId xmlns:a16="http://schemas.microsoft.com/office/drawing/2014/main" id="{E05F75DC-639D-450C-8870-EF5C4B27E20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39470" y="1083568"/>
            <a:ext cx="1036816" cy="131398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Picture 34, Picture">
            <a:extLst>
              <a:ext uri="{FF2B5EF4-FFF2-40B4-BE49-F238E27FC236}">
                <a16:creationId xmlns:a16="http://schemas.microsoft.com/office/drawing/2014/main" id="{0A11BEE3-539F-3DEE-0AE2-BE47850BB36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7547" y="4173358"/>
            <a:ext cx="761226" cy="127149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descr="Evolution of The Theory of Evolution">
            <a:extLst>
              <a:ext uri="{FF2B5EF4-FFF2-40B4-BE49-F238E27FC236}">
                <a16:creationId xmlns:a16="http://schemas.microsoft.com/office/drawing/2014/main" id="{A4139EB6-6354-C970-3E58-8FD8E3CC85C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0041" y="1124142"/>
            <a:ext cx="718604" cy="874135"/>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Meanings of All Math Symbols ...">
            <a:extLst>
              <a:ext uri="{FF2B5EF4-FFF2-40B4-BE49-F238E27FC236}">
                <a16:creationId xmlns:a16="http://schemas.microsoft.com/office/drawing/2014/main" id="{3152F5D0-AE5D-4420-6211-E078626F39C1}"/>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t="26018" b="26958"/>
          <a:stretch/>
        </p:blipFill>
        <p:spPr bwMode="auto">
          <a:xfrm>
            <a:off x="270041" y="7135308"/>
            <a:ext cx="1428615" cy="38099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descr="Image result for northern and southern hemisphere">
            <a:extLst>
              <a:ext uri="{FF2B5EF4-FFF2-40B4-BE49-F238E27FC236}">
                <a16:creationId xmlns:a16="http://schemas.microsoft.com/office/drawing/2014/main" id="{C6150C29-4E29-4990-F104-DD23BBB01343}"/>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b="-398"/>
          <a:stretch/>
        </p:blipFill>
        <p:spPr bwMode="auto">
          <a:xfrm>
            <a:off x="480909" y="9424208"/>
            <a:ext cx="1701372" cy="124393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nherited Traits &amp; Genetics - Year 6 - Evolution - Tanglin LibGuides at  Tanglin Trust School">
            <a:extLst>
              <a:ext uri="{FF2B5EF4-FFF2-40B4-BE49-F238E27FC236}">
                <a16:creationId xmlns:a16="http://schemas.microsoft.com/office/drawing/2014/main" id="{910312BA-7525-8B92-CF42-2474228B5E46}"/>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422062" y="8571406"/>
            <a:ext cx="2087278" cy="611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93908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9" ma:contentTypeDescription="Create a new document." ma:contentTypeScope="" ma:versionID="50b55327f4dd6c053fecbada356e7d4a">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d6eb83c42c69189f3d1f4b6614ca23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9403A7B-D93A-48FC-BFBF-F8A05D25A523}">
  <ds:schemaRefs>
    <ds:schemaRef ds:uri="8b73fee4-4ac8-4f88-ad2e-4ab6413e1b1c"/>
    <ds:schemaRef ds:uri="fbdaa650-8cd8-42f6-940f-8c4192b2871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ED516E5-9CB3-4AA3-BD46-821FFFC16371}">
  <ds:schemaRefs>
    <ds:schemaRef ds:uri="http://purl.org/dc/elements/1.1/"/>
    <ds:schemaRef ds:uri="http://schemas.openxmlformats.org/package/2006/metadata/core-properties"/>
    <ds:schemaRef ds:uri="http://schemas.microsoft.com/office/infopath/2007/PartnerControls"/>
    <ds:schemaRef ds:uri="http://purl.org/dc/terms/"/>
    <ds:schemaRef ds:uri="fbdaa650-8cd8-42f6-940f-8c4192b28714"/>
    <ds:schemaRef ds:uri="8b73fee4-4ac8-4f88-ad2e-4ab6413e1b1c"/>
    <ds:schemaRef ds:uri="http://schemas.microsoft.com/office/2006/documentManagement/types"/>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AA6DEF2E-5413-4A2C-B459-9EC1BCCA51F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13</TotalTime>
  <Words>465</Words>
  <Application>Microsoft Office PowerPoint</Application>
  <PresentationFormat>Widescreen</PresentationFormat>
  <Paragraphs>35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Wharton</dc:creator>
  <cp:lastModifiedBy>L Beldham</cp:lastModifiedBy>
  <cp:revision>2</cp:revision>
  <dcterms:created xsi:type="dcterms:W3CDTF">2024-11-10T15:04:07Z</dcterms:created>
  <dcterms:modified xsi:type="dcterms:W3CDTF">2025-05-06T13:23:15Z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0x010100F3E5687FBB17144BBF058BF3091118F4</vt:lpwstr>
  </property>
  <property fmtid="{D5CDD505-2E9C-101B-9397-08002B2CF9AE}" pid="3" name="MSIP_Label_f9d133d5-5401-4903-95cd-de83b334d2cb_Enabled">
    <vt:lpwstr>true</vt:lpwstr>
  </property>
  <property fmtid="{D5CDD505-2E9C-101B-9397-08002B2CF9AE}" pid="4" name="MSIP_Label_f9d133d5-5401-4903-95cd-de83b334d2cb_SetDate">
    <vt:lpwstr>2024-11-10T15:04:26Z</vt:lpwstr>
  </property>
  <property fmtid="{D5CDD505-2E9C-101B-9397-08002B2CF9AE}" pid="5" name="MSIP_Label_f9d133d5-5401-4903-95cd-de83b334d2cb_Method">
    <vt:lpwstr>Privileged</vt:lpwstr>
  </property>
  <property fmtid="{D5CDD505-2E9C-101B-9397-08002B2CF9AE}" pid="6" name="MSIP_Label_f9d133d5-5401-4903-95cd-de83b334d2cb_Name">
    <vt:lpwstr>f9d133d5-5401-4903-95cd-de83b334d2cb</vt:lpwstr>
  </property>
  <property fmtid="{D5CDD505-2E9C-101B-9397-08002B2CF9AE}" pid="7" name="MSIP_Label_f9d133d5-5401-4903-95cd-de83b334d2cb_SiteId">
    <vt:lpwstr>a091745a-b7d8-4d7a-b2a6-1359053d4510</vt:lpwstr>
  </property>
  <property fmtid="{D5CDD505-2E9C-101B-9397-08002B2CF9AE}" pid="8" name="MSIP_Label_f9d133d5-5401-4903-95cd-de83b334d2cb_ActionId">
    <vt:lpwstr>c7cf2dcd-7188-4831-abd2-47d2d14d2b48</vt:lpwstr>
  </property>
  <property fmtid="{D5CDD505-2E9C-101B-9397-08002B2CF9AE}" pid="9" name="MSIP_Label_f9d133d5-5401-4903-95cd-de83b334d2cb_ContentBits">
    <vt:lpwstr>0</vt:lpwstr>
  </property>
  <property fmtid="{D5CDD505-2E9C-101B-9397-08002B2CF9AE}" pid="10" name="MediaServiceImageTags">
    <vt:lpwstr/>
  </property>
</Properties>
</file>