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65" r:id="rId4"/>
  </p:sldMasterIdLst>
  <p:sldIdLst>
    <p:sldId id="256" r:id="rId5"/>
    <p:sldId id="257" r:id="rId6"/>
    <p:sldId id="261" r:id="rId7"/>
    <p:sldId id="263" r:id="rId8"/>
    <p:sldId id="262" r:id="rId9"/>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3792" autoAdjust="0"/>
  </p:normalViewPr>
  <p:slideViewPr>
    <p:cSldViewPr snapToGrid="0">
      <p:cViewPr varScale="1">
        <p:scale>
          <a:sx n="67" d="100"/>
          <a:sy n="67" d="100"/>
        </p:scale>
        <p:origin x="620" y="4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tableStyles" Target="tableStyle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theme" Target="theme/theme1.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viewProps" Target="viewProps.xml"/><Relationship Id="rId5" Type="http://schemas.openxmlformats.org/officeDocument/2006/relationships/slide" Target="slides/slide1.xml"/><Relationship Id="rId10"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461558AE-FEDC-48C1-BE0C-0E2E518F8B3F}" type="datetimeFigureOut">
              <a:rPr lang="en-GB" smtClean="0"/>
              <a:t>04/06/2024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2CBC955-819F-44E1-83F7-67804025D72A}" type="slidenum">
              <a:rPr lang="en-GB" smtClean="0"/>
              <a:t>‹#›</a:t>
            </a:fld>
            <a:endParaRPr lang="en-GB"/>
          </a:p>
        </p:txBody>
      </p:sp>
    </p:spTree>
    <p:extLst>
      <p:ext uri="{BB962C8B-B14F-4D97-AF65-F5344CB8AC3E}">
        <p14:creationId xmlns:p14="http://schemas.microsoft.com/office/powerpoint/2010/main" val="260961174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461558AE-FEDC-48C1-BE0C-0E2E518F8B3F}" type="datetimeFigureOut">
              <a:rPr lang="en-GB" smtClean="0"/>
              <a:t>04/06/2024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2CBC955-819F-44E1-83F7-67804025D72A}" type="slidenum">
              <a:rPr lang="en-GB" smtClean="0"/>
              <a:t>‹#›</a:t>
            </a:fld>
            <a:endParaRPr lang="en-GB"/>
          </a:p>
        </p:txBody>
      </p:sp>
    </p:spTree>
    <p:extLst>
      <p:ext uri="{BB962C8B-B14F-4D97-AF65-F5344CB8AC3E}">
        <p14:creationId xmlns:p14="http://schemas.microsoft.com/office/powerpoint/2010/main" val="18817164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61558AE-FEDC-48C1-BE0C-0E2E518F8B3F}" type="datetimeFigureOut">
              <a:rPr lang="en-GB" smtClean="0"/>
              <a:t>04/06/2024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2CBC955-819F-44E1-83F7-67804025D72A}" type="slidenum">
              <a:rPr lang="en-GB" smtClean="0"/>
              <a:t>‹#›</a:t>
            </a:fld>
            <a:endParaRPr lang="en-GB"/>
          </a:p>
        </p:txBody>
      </p:sp>
    </p:spTree>
    <p:extLst>
      <p:ext uri="{BB962C8B-B14F-4D97-AF65-F5344CB8AC3E}">
        <p14:creationId xmlns:p14="http://schemas.microsoft.com/office/powerpoint/2010/main" val="39927741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461558AE-FEDC-48C1-BE0C-0E2E518F8B3F}" type="datetimeFigureOut">
              <a:rPr lang="en-GB" smtClean="0"/>
              <a:t>04/06/2024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2CBC955-819F-44E1-83F7-67804025D72A}" type="slidenum">
              <a:rPr lang="en-GB" smtClean="0"/>
              <a:t>‹#›</a:t>
            </a:fld>
            <a:endParaRPr lang="en-GB"/>
          </a:p>
        </p:txBody>
      </p:sp>
    </p:spTree>
    <p:extLst>
      <p:ext uri="{BB962C8B-B14F-4D97-AF65-F5344CB8AC3E}">
        <p14:creationId xmlns:p14="http://schemas.microsoft.com/office/powerpoint/2010/main" val="329174111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461558AE-FEDC-48C1-BE0C-0E2E518F8B3F}" type="datetimeFigureOut">
              <a:rPr lang="en-GB" smtClean="0"/>
              <a:t>04/06/2024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F2CBC955-819F-44E1-83F7-67804025D72A}" type="slidenum">
              <a:rPr lang="en-GB" smtClean="0"/>
              <a:t>‹#›</a:t>
            </a:fld>
            <a:endParaRPr lang="en-GB"/>
          </a:p>
        </p:txBody>
      </p:sp>
    </p:spTree>
    <p:extLst>
      <p:ext uri="{BB962C8B-B14F-4D97-AF65-F5344CB8AC3E}">
        <p14:creationId xmlns:p14="http://schemas.microsoft.com/office/powerpoint/2010/main" val="400531761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p>
        </p:txBody>
      </p:sp>
      <p:sp>
        <p:nvSpPr>
          <p:cNvPr id="3" name="Date Placeholder 2"/>
          <p:cNvSpPr>
            <a:spLocks noGrp="1"/>
          </p:cNvSpPr>
          <p:nvPr>
            <p:ph type="dt" sz="half" idx="10"/>
          </p:nvPr>
        </p:nvSpPr>
        <p:spPr/>
        <p:txBody>
          <a:bodyPr/>
          <a:lstStyle/>
          <a:p>
            <a:fld id="{461558AE-FEDC-48C1-BE0C-0E2E518F8B3F}" type="datetimeFigureOut">
              <a:rPr lang="en-GB" smtClean="0"/>
              <a:t>04/06/2024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F2CBC955-819F-44E1-83F7-67804025D72A}" type="slidenum">
              <a:rPr lang="en-GB" smtClean="0"/>
              <a:t>‹#›</a:t>
            </a:fld>
            <a:endParaRPr lang="en-GB"/>
          </a:p>
        </p:txBody>
      </p:sp>
    </p:spTree>
    <p:extLst>
      <p:ext uri="{BB962C8B-B14F-4D97-AF65-F5344CB8AC3E}">
        <p14:creationId xmlns:p14="http://schemas.microsoft.com/office/powerpoint/2010/main" val="253512785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61558AE-FEDC-48C1-BE0C-0E2E518F8B3F}" type="datetimeFigureOut">
              <a:rPr lang="en-GB" smtClean="0"/>
              <a:t>04/06/2024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F2CBC955-819F-44E1-83F7-67804025D72A}" type="slidenum">
              <a:rPr lang="en-GB" smtClean="0"/>
              <a:t>‹#›</a:t>
            </a:fld>
            <a:endParaRPr lang="en-GB"/>
          </a:p>
        </p:txBody>
      </p:sp>
    </p:spTree>
    <p:extLst>
      <p:ext uri="{BB962C8B-B14F-4D97-AF65-F5344CB8AC3E}">
        <p14:creationId xmlns:p14="http://schemas.microsoft.com/office/powerpoint/2010/main" val="332007857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61558AE-FEDC-48C1-BE0C-0E2E518F8B3F}" type="datetimeFigureOut">
              <a:rPr lang="en-GB" smtClean="0"/>
              <a:t>04/06/2024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2CBC955-819F-44E1-83F7-67804025D72A}" type="slidenum">
              <a:rPr lang="en-GB" smtClean="0"/>
              <a:t>‹#›</a:t>
            </a:fld>
            <a:endParaRPr lang="en-GB"/>
          </a:p>
        </p:txBody>
      </p:sp>
    </p:spTree>
    <p:extLst>
      <p:ext uri="{BB962C8B-B14F-4D97-AF65-F5344CB8AC3E}">
        <p14:creationId xmlns:p14="http://schemas.microsoft.com/office/powerpoint/2010/main" val="228582877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61558AE-FEDC-48C1-BE0C-0E2E518F8B3F}" type="datetimeFigureOut">
              <a:rPr lang="en-GB" smtClean="0"/>
              <a:t>04/06/2024</a:t>
            </a:fld>
            <a:endParaRPr lang="en-GB"/>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2CBC955-819F-44E1-83F7-67804025D72A}" type="slidenum">
              <a:rPr lang="en-GB" smtClean="0"/>
              <a:t>‹#›</a:t>
            </a:fld>
            <a:endParaRPr lang="en-GB"/>
          </a:p>
        </p:txBody>
      </p:sp>
    </p:spTree>
    <p:extLst>
      <p:ext uri="{BB962C8B-B14F-4D97-AF65-F5344CB8AC3E}">
        <p14:creationId xmlns:p14="http://schemas.microsoft.com/office/powerpoint/2010/main" val="182396947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61558AE-FEDC-48C1-BE0C-0E2E518F8B3F}" type="datetimeFigureOut">
              <a:rPr lang="en-GB" smtClean="0"/>
              <a:t>04/06/2024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2CBC955-819F-44E1-83F7-67804025D72A}" type="slidenum">
              <a:rPr lang="en-GB" smtClean="0"/>
              <a:t>‹#›</a:t>
            </a:fld>
            <a:endParaRPr lang="en-GB"/>
          </a:p>
        </p:txBody>
      </p:sp>
    </p:spTree>
    <p:extLst>
      <p:ext uri="{BB962C8B-B14F-4D97-AF65-F5344CB8AC3E}">
        <p14:creationId xmlns:p14="http://schemas.microsoft.com/office/powerpoint/2010/main" val="45062373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61558AE-FEDC-48C1-BE0C-0E2E518F8B3F}" type="datetimeFigureOut">
              <a:rPr lang="en-GB" smtClean="0"/>
              <a:t>04/06/2024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2CBC955-819F-44E1-83F7-67804025D72A}" type="slidenum">
              <a:rPr lang="en-GB" smtClean="0"/>
              <a:t>‹#›</a:t>
            </a:fld>
            <a:endParaRPr lang="en-GB"/>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a:ln w="3175" cmpd="sng">
                  <a:noFill/>
                </a:ln>
                <a:solidFill>
                  <a:schemeClr val="accent1">
                    <a:lumMod val="60000"/>
                    <a:lumOff val="40000"/>
                  </a:schemeClr>
                </a:solidFill>
                <a:latin typeface="Arial"/>
              </a:rPr>
              <a:t>”</a:t>
            </a:r>
            <a:endParaRPr lang="en-US">
              <a:solidFill>
                <a:schemeClr val="accent1">
                  <a:lumMod val="60000"/>
                  <a:lumOff val="40000"/>
                </a:schemeClr>
              </a:solidFill>
              <a:latin typeface="Arial"/>
            </a:endParaRPr>
          </a:p>
        </p:txBody>
      </p:sp>
    </p:spTree>
    <p:extLst>
      <p:ext uri="{BB962C8B-B14F-4D97-AF65-F5344CB8AC3E}">
        <p14:creationId xmlns:p14="http://schemas.microsoft.com/office/powerpoint/2010/main" val="424519263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61558AE-FEDC-48C1-BE0C-0E2E518F8B3F}" type="datetimeFigureOut">
              <a:rPr lang="en-GB" smtClean="0"/>
              <a:t>04/06/2024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2CBC955-819F-44E1-83F7-67804025D72A}" type="slidenum">
              <a:rPr lang="en-GB" smtClean="0"/>
              <a:t>‹#›</a:t>
            </a:fld>
            <a:endParaRPr lang="en-GB"/>
          </a:p>
        </p:txBody>
      </p:sp>
    </p:spTree>
    <p:extLst>
      <p:ext uri="{BB962C8B-B14F-4D97-AF65-F5344CB8AC3E}">
        <p14:creationId xmlns:p14="http://schemas.microsoft.com/office/powerpoint/2010/main" val="187093239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61558AE-FEDC-48C1-BE0C-0E2E518F8B3F}" type="datetimeFigureOut">
              <a:rPr lang="en-GB" smtClean="0"/>
              <a:t>04/06/2024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2CBC955-819F-44E1-83F7-67804025D72A}"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161642603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61558AE-FEDC-48C1-BE0C-0E2E518F8B3F}" type="datetimeFigureOut">
              <a:rPr lang="en-GB" smtClean="0"/>
              <a:t>04/06/2024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2CBC955-819F-44E1-83F7-67804025D72A}" type="slidenum">
              <a:rPr lang="en-GB" smtClean="0"/>
              <a:t>‹#›</a:t>
            </a:fld>
            <a:endParaRPr lang="en-GB"/>
          </a:p>
        </p:txBody>
      </p:sp>
    </p:spTree>
    <p:extLst>
      <p:ext uri="{BB962C8B-B14F-4D97-AF65-F5344CB8AC3E}">
        <p14:creationId xmlns:p14="http://schemas.microsoft.com/office/powerpoint/2010/main" val="403669581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461558AE-FEDC-48C1-BE0C-0E2E518F8B3F}" type="datetimeFigureOut">
              <a:rPr lang="en-GB" smtClean="0"/>
              <a:t>04/06/2024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2CBC955-819F-44E1-83F7-67804025D72A}" type="slidenum">
              <a:rPr lang="en-GB" smtClean="0"/>
              <a:t>‹#›</a:t>
            </a:fld>
            <a:endParaRPr lang="en-GB"/>
          </a:p>
        </p:txBody>
      </p:sp>
    </p:spTree>
    <p:extLst>
      <p:ext uri="{BB962C8B-B14F-4D97-AF65-F5344CB8AC3E}">
        <p14:creationId xmlns:p14="http://schemas.microsoft.com/office/powerpoint/2010/main" val="258316605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461558AE-FEDC-48C1-BE0C-0E2E518F8B3F}" type="datetimeFigureOut">
              <a:rPr lang="en-GB" smtClean="0"/>
              <a:t>04/06/2024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2CBC955-819F-44E1-83F7-67804025D72A}" type="slidenum">
              <a:rPr lang="en-GB" smtClean="0"/>
              <a:t>‹#›</a:t>
            </a:fld>
            <a:endParaRPr lang="en-GB"/>
          </a:p>
        </p:txBody>
      </p:sp>
    </p:spTree>
    <p:extLst>
      <p:ext uri="{BB962C8B-B14F-4D97-AF65-F5344CB8AC3E}">
        <p14:creationId xmlns:p14="http://schemas.microsoft.com/office/powerpoint/2010/main" val="216966316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461558AE-FEDC-48C1-BE0C-0E2E518F8B3F}" type="datetimeFigureOut">
              <a:rPr lang="en-GB" smtClean="0"/>
              <a:t>04/06/2024</a:t>
            </a:fld>
            <a:endParaRPr lang="en-GB"/>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F2CBC955-819F-44E1-83F7-67804025D72A}" type="slidenum">
              <a:rPr lang="en-GB" smtClean="0"/>
              <a:t>‹#›</a:t>
            </a:fld>
            <a:endParaRPr lang="en-GB"/>
          </a:p>
        </p:txBody>
      </p:sp>
    </p:spTree>
    <p:extLst>
      <p:ext uri="{BB962C8B-B14F-4D97-AF65-F5344CB8AC3E}">
        <p14:creationId xmlns:p14="http://schemas.microsoft.com/office/powerpoint/2010/main" val="2405372004"/>
      </p:ext>
    </p:extLst>
  </p:cSld>
  <p:clrMap bg1="lt1" tx1="dk1" bg2="lt2" tx2="dk2" accent1="accent1" accent2="accent2" accent3="accent3" accent4="accent4" accent5="accent5" accent6="accent6" hlink="hlink" folHlink="folHlink"/>
  <p:sldLayoutIdLst>
    <p:sldLayoutId id="2147483766" r:id="rId1"/>
    <p:sldLayoutId id="2147483767" r:id="rId2"/>
    <p:sldLayoutId id="2147483768" r:id="rId3"/>
    <p:sldLayoutId id="2147483769" r:id="rId4"/>
    <p:sldLayoutId id="2147483770" r:id="rId5"/>
    <p:sldLayoutId id="2147483771" r:id="rId6"/>
    <p:sldLayoutId id="2147483772" r:id="rId7"/>
    <p:sldLayoutId id="2147483773" r:id="rId8"/>
    <p:sldLayoutId id="2147483774" r:id="rId9"/>
    <p:sldLayoutId id="2147483775" r:id="rId10"/>
    <p:sldLayoutId id="2147483776" r:id="rId11"/>
    <p:sldLayoutId id="2147483777" r:id="rId12"/>
    <p:sldLayoutId id="2147483778" r:id="rId13"/>
    <p:sldLayoutId id="2147483779" r:id="rId14"/>
    <p:sldLayoutId id="2147483780" r:id="rId15"/>
    <p:sldLayoutId id="2147483781"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2.xml"/><Relationship Id="rId4" Type="http://schemas.openxmlformats.org/officeDocument/2006/relationships/image" Target="../media/image10.jpeg"/></Relationships>
</file>

<file path=ppt/slides/_rels/slide5.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png"/><Relationship Id="rId1" Type="http://schemas.openxmlformats.org/officeDocument/2006/relationships/slideLayout" Target="../slideLayouts/slideLayout2.xml"/><Relationship Id="rId4" Type="http://schemas.openxmlformats.org/officeDocument/2006/relationships/image" Target="../media/image13.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9" name="Picture 5" descr="Text Box">
            <a:extLst>
              <a:ext uri="{FF2B5EF4-FFF2-40B4-BE49-F238E27FC236}">
                <a16:creationId xmlns:a16="http://schemas.microsoft.com/office/drawing/2014/main" id="{96DF3772-F158-BFBC-5E91-8FD94A626F2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45942" y="2059036"/>
            <a:ext cx="9483587" cy="2068814"/>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a:extLst>
              <a:ext uri="{FF2B5EF4-FFF2-40B4-BE49-F238E27FC236}">
                <a16:creationId xmlns:a16="http://schemas.microsoft.com/office/drawing/2014/main" id="{A2CF4461-FDD5-E561-08ED-D9D5068277E5}"/>
              </a:ext>
            </a:extLst>
          </p:cNvPr>
          <p:cNvSpPr/>
          <p:nvPr/>
        </p:nvSpPr>
        <p:spPr>
          <a:xfrm>
            <a:off x="3533888" y="3666185"/>
            <a:ext cx="5866590" cy="1754326"/>
          </a:xfrm>
          <a:prstGeom prst="rect">
            <a:avLst/>
          </a:prstGeom>
          <a:noFill/>
        </p:spPr>
        <p:txBody>
          <a:bodyPr wrap="square" lIns="91440" tIns="45720" rIns="91440" bIns="45720" anchor="t">
            <a:spAutoFit/>
          </a:bodyPr>
          <a:lstStyle/>
          <a:p>
            <a:pPr algn="ctr"/>
            <a:r>
              <a:rPr lang="en-US" sz="5400" b="1" dirty="0">
                <a:ln w="9525">
                  <a:solidFill>
                    <a:prstClr val="white"/>
                  </a:solidFill>
                  <a:prstDash val="solid"/>
                </a:ln>
                <a:solidFill>
                  <a:srgbClr val="7030A0"/>
                </a:solidFill>
                <a:effectLst>
                  <a:outerShdw blurRad="12700" dist="38100" dir="2700000" algn="tl" rotWithShape="0">
                    <a:srgbClr val="84ACB6">
                      <a:lumMod val="60000"/>
                      <a:lumOff val="40000"/>
                    </a:srgbClr>
                  </a:outerShdw>
                </a:effectLst>
                <a:latin typeface="Britannic Bold"/>
              </a:rPr>
              <a:t>Year 4 </a:t>
            </a:r>
            <a:endParaRPr lang="en-US" dirty="0"/>
          </a:p>
          <a:p>
            <a:pPr algn="ctr"/>
            <a:r>
              <a:rPr lang="en-US" sz="5400" b="1" dirty="0">
                <a:ln w="9525">
                  <a:solidFill>
                    <a:prstClr val="white"/>
                  </a:solidFill>
                  <a:prstDash val="solid"/>
                </a:ln>
                <a:solidFill>
                  <a:srgbClr val="7030A0"/>
                </a:solidFill>
                <a:effectLst>
                  <a:outerShdw blurRad="12700" dist="38100" dir="2700000" algn="tl" rotWithShape="0">
                    <a:srgbClr val="84ACB6">
                      <a:lumMod val="60000"/>
                      <a:lumOff val="40000"/>
                    </a:srgbClr>
                  </a:outerShdw>
                </a:effectLst>
                <a:latin typeface="Britannic Bold"/>
              </a:rPr>
              <a:t>Music - Charanga</a:t>
            </a:r>
            <a:endParaRPr lang="en-US" sz="5400" b="1" cap="none" spc="0" dirty="0">
              <a:ln w="9525">
                <a:solidFill>
                  <a:prstClr val="white"/>
                </a:solidFill>
                <a:prstDash val="solid"/>
              </a:ln>
              <a:solidFill>
                <a:srgbClr val="7030A0"/>
              </a:solidFill>
              <a:effectLst>
                <a:outerShdw blurRad="12700" dist="38100" dir="2700000" algn="tl" rotWithShape="0">
                  <a:srgbClr val="84ACB6">
                    <a:lumMod val="60000"/>
                    <a:lumOff val="40000"/>
                  </a:srgbClr>
                </a:outerShdw>
              </a:effectLst>
              <a:latin typeface="Britannic Bold" panose="020B0903060703020204" pitchFamily="34" charset="0"/>
            </a:endParaRPr>
          </a:p>
        </p:txBody>
      </p:sp>
      <p:pic>
        <p:nvPicPr>
          <p:cNvPr id="6" name="Picture 5">
            <a:extLst>
              <a:ext uri="{FF2B5EF4-FFF2-40B4-BE49-F238E27FC236}">
                <a16:creationId xmlns:a16="http://schemas.microsoft.com/office/drawing/2014/main" id="{C5A7D128-58FB-AC8D-635A-EE04BAB3B953}"/>
              </a:ext>
            </a:extLst>
          </p:cNvPr>
          <p:cNvPicPr>
            <a:picLocks noChangeAspect="1"/>
          </p:cNvPicPr>
          <p:nvPr/>
        </p:nvPicPr>
        <p:blipFill>
          <a:blip r:embed="rId3"/>
          <a:stretch>
            <a:fillRect/>
          </a:stretch>
        </p:blipFill>
        <p:spPr>
          <a:xfrm>
            <a:off x="3204077" y="162560"/>
            <a:ext cx="5783846" cy="1979644"/>
          </a:xfrm>
          <a:prstGeom prst="rect">
            <a:avLst/>
          </a:prstGeom>
        </p:spPr>
      </p:pic>
    </p:spTree>
    <p:extLst>
      <p:ext uri="{BB962C8B-B14F-4D97-AF65-F5344CB8AC3E}">
        <p14:creationId xmlns:p14="http://schemas.microsoft.com/office/powerpoint/2010/main" val="299480650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Box 1">
            <a:extLst>
              <a:ext uri="{FF2B5EF4-FFF2-40B4-BE49-F238E27FC236}">
                <a16:creationId xmlns:a16="http://schemas.microsoft.com/office/drawing/2014/main" id="{9F6E11C7-7CE2-9B4E-8FFC-9D3CD504D062}"/>
              </a:ext>
            </a:extLst>
          </p:cNvPr>
          <p:cNvSpPr txBox="1"/>
          <p:nvPr/>
        </p:nvSpPr>
        <p:spPr>
          <a:xfrm>
            <a:off x="-1216840" y="88285"/>
            <a:ext cx="6921500" cy="665310"/>
          </a:xfrm>
          <a:prstGeom prst="rect">
            <a:avLst/>
          </a:prstGeom>
          <a:noFill/>
          <a:ln>
            <a:noFill/>
          </a:ln>
        </p:spPr>
        <p:txBody>
          <a:bodyPr rot="0" spcFirstLastPara="0" vert="horz" wrap="square" lIns="91440" tIns="45720" rIns="91440" bIns="45720" numCol="1" spcCol="0" rtlCol="0" fromWordArt="0" anchor="t" anchorCtr="0" forceAA="0" compatLnSpc="1">
            <a:prstTxWarp prst="textNoShape">
              <a:avLst/>
            </a:prstTxWarp>
            <a:spAutoFit/>
          </a:bodyPr>
          <a:lstStyle/>
          <a:p>
            <a:pPr algn="ctr">
              <a:lnSpc>
                <a:spcPct val="107000"/>
              </a:lnSpc>
              <a:spcAft>
                <a:spcPts val="800"/>
              </a:spcAft>
            </a:pPr>
            <a:r>
              <a:rPr lang="en-US" sz="3600" b="1">
                <a:ln w="9525" cap="flat" cmpd="sng" algn="ctr">
                  <a:solidFill>
                    <a:srgbClr val="FFFFFF"/>
                  </a:solidFill>
                  <a:prstDash val="solid"/>
                  <a:round/>
                </a:ln>
                <a:solidFill>
                  <a:srgbClr val="7030A0"/>
                </a:solidFill>
                <a:effectLst>
                  <a:outerShdw blurRad="12700" dist="38100" dir="2700000" algn="tl">
                    <a:schemeClr val="accent5">
                      <a:lumMod val="60000"/>
                      <a:lumOff val="40000"/>
                    </a:schemeClr>
                  </a:outerShdw>
                </a:effectLst>
                <a:latin typeface="Mystical Woods Rough Script" panose="02000500000000000000" pitchFamily="2" charset="0"/>
                <a:ea typeface="Calibri" panose="020F0502020204030204" pitchFamily="34" charset="0"/>
                <a:cs typeface="LilyUPC" panose="020B0604020202020204" pitchFamily="34" charset="-34"/>
              </a:rPr>
              <a:t>Sticky</a:t>
            </a:r>
            <a:r>
              <a:rPr lang="en-US" sz="3600" b="1">
                <a:ln w="9525" cap="flat" cmpd="sng" algn="ctr">
                  <a:solidFill>
                    <a:srgbClr val="FFFFFF"/>
                  </a:solidFill>
                  <a:prstDash val="solid"/>
                  <a:round/>
                </a:ln>
                <a:solidFill>
                  <a:srgbClr val="5B9BD5"/>
                </a:solidFill>
                <a:effectLst>
                  <a:outerShdw blurRad="12700" dist="38100" dir="2700000" algn="tl">
                    <a:schemeClr val="accent5">
                      <a:lumMod val="60000"/>
                      <a:lumOff val="40000"/>
                    </a:schemeClr>
                  </a:outerShdw>
                </a:effectLst>
                <a:latin typeface="Mystical Woods Rough Script" panose="02000500000000000000" pitchFamily="2" charset="0"/>
                <a:ea typeface="Calibri" panose="020F0502020204030204" pitchFamily="34" charset="0"/>
                <a:cs typeface="LilyUPC" panose="020B0604020202020204" pitchFamily="34" charset="-34"/>
              </a:rPr>
              <a:t> </a:t>
            </a:r>
            <a:r>
              <a:rPr lang="en-US" sz="3600" b="1">
                <a:ln w="9525" cap="flat" cmpd="sng" algn="ctr">
                  <a:solidFill>
                    <a:srgbClr val="FFFFFF"/>
                  </a:solidFill>
                  <a:prstDash val="solid"/>
                  <a:round/>
                </a:ln>
                <a:solidFill>
                  <a:srgbClr val="7030A0"/>
                </a:solidFill>
                <a:effectLst>
                  <a:outerShdw blurRad="12700" dist="38100" dir="2700000" algn="tl">
                    <a:schemeClr val="accent5">
                      <a:lumMod val="60000"/>
                      <a:lumOff val="40000"/>
                    </a:schemeClr>
                  </a:outerShdw>
                </a:effectLst>
                <a:latin typeface="Mystical Woods Rough Script" panose="02000500000000000000" pitchFamily="2" charset="0"/>
                <a:ea typeface="Calibri" panose="020F0502020204030204" pitchFamily="34" charset="0"/>
                <a:cs typeface="LilyUPC" panose="020B0604020202020204" pitchFamily="34" charset="-34"/>
              </a:rPr>
              <a:t>knowledge</a:t>
            </a:r>
            <a:r>
              <a:rPr lang="en-US" sz="3600" b="1">
                <a:ln w="9525" cap="flat" cmpd="sng" algn="ctr">
                  <a:solidFill>
                    <a:srgbClr val="FFFFFF"/>
                  </a:solidFill>
                  <a:prstDash val="solid"/>
                  <a:round/>
                </a:ln>
                <a:solidFill>
                  <a:srgbClr val="5B9BD5"/>
                </a:solidFill>
                <a:effectLst>
                  <a:outerShdw blurRad="12700" dist="38100" dir="2700000" algn="tl">
                    <a:schemeClr val="accent5">
                      <a:lumMod val="60000"/>
                      <a:lumOff val="40000"/>
                    </a:schemeClr>
                  </a:outerShdw>
                </a:effectLst>
                <a:latin typeface="Mystical Woods Rough Script" panose="02000500000000000000" pitchFamily="2" charset="0"/>
                <a:ea typeface="Calibri" panose="020F0502020204030204" pitchFamily="34" charset="0"/>
                <a:cs typeface="LilyUPC" panose="020B0604020202020204" pitchFamily="34" charset="-34"/>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p:txBody>
      </p:sp>
      <p:graphicFrame>
        <p:nvGraphicFramePr>
          <p:cNvPr id="12" name="Table 11">
            <a:extLst>
              <a:ext uri="{FF2B5EF4-FFF2-40B4-BE49-F238E27FC236}">
                <a16:creationId xmlns:a16="http://schemas.microsoft.com/office/drawing/2014/main" id="{10982FD2-2C32-E804-B331-0F0FC65E6E08}"/>
              </a:ext>
            </a:extLst>
          </p:cNvPr>
          <p:cNvGraphicFramePr>
            <a:graphicFrameLocks noGrp="1"/>
          </p:cNvGraphicFramePr>
          <p:nvPr>
            <p:extLst>
              <p:ext uri="{D42A27DB-BD31-4B8C-83A1-F6EECF244321}">
                <p14:modId xmlns:p14="http://schemas.microsoft.com/office/powerpoint/2010/main" val="1320866396"/>
              </p:ext>
            </p:extLst>
          </p:nvPr>
        </p:nvGraphicFramePr>
        <p:xfrm>
          <a:off x="374843" y="1571138"/>
          <a:ext cx="3120600" cy="5179577"/>
        </p:xfrm>
        <a:graphic>
          <a:graphicData uri="http://schemas.openxmlformats.org/drawingml/2006/table">
            <a:tbl>
              <a:tblPr firstRow="1" firstCol="1" bandRow="1"/>
              <a:tblGrid>
                <a:gridCol w="3120600">
                  <a:extLst>
                    <a:ext uri="{9D8B030D-6E8A-4147-A177-3AD203B41FA5}">
                      <a16:colId xmlns:a16="http://schemas.microsoft.com/office/drawing/2014/main" val="2046514649"/>
                    </a:ext>
                  </a:extLst>
                </a:gridCol>
              </a:tblGrid>
              <a:tr h="241817">
                <a:tc>
                  <a:txBody>
                    <a:bodyPr/>
                    <a:lstStyle/>
                    <a:p>
                      <a:pPr>
                        <a:lnSpc>
                          <a:spcPct val="107000"/>
                        </a:lnSpc>
                        <a:spcAft>
                          <a:spcPts val="800"/>
                        </a:spcAft>
                      </a:pPr>
                      <a:r>
                        <a:rPr lang="en-GB" sz="1400" b="1" dirty="0">
                          <a:solidFill>
                            <a:srgbClr val="7030A0"/>
                          </a:solidFill>
                          <a:effectLst/>
                          <a:latin typeface="Calibri"/>
                          <a:ea typeface="Calibri" panose="020F0502020204030204" pitchFamily="34" charset="0"/>
                          <a:cs typeface="Times New Roman"/>
                        </a:rPr>
                        <a:t>Key vocabulary and definitions:</a:t>
                      </a:r>
                      <a:endParaRPr lang="en-GB" sz="1400">
                        <a:effectLst/>
                        <a:latin typeface="Calibri"/>
                        <a:ea typeface="Calibri" panose="020F0502020204030204" pitchFamily="34" charset="0"/>
                        <a:cs typeface="Times New Roman"/>
                      </a:endParaRPr>
                    </a:p>
                  </a:txBody>
                  <a:tcPr marL="65818" marR="658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599609595"/>
                  </a:ext>
                </a:extLst>
              </a:tr>
              <a:tr h="4310053">
                <a:tc>
                  <a:txBody>
                    <a:bodyPr/>
                    <a:lstStyle/>
                    <a:p>
                      <a:r>
                        <a:rPr lang="en-US" sz="1200" b="1" i="0" u="none" strike="noStrike" kern="1200" baseline="0" dirty="0">
                          <a:solidFill>
                            <a:schemeClr val="tx1"/>
                          </a:solidFill>
                          <a:latin typeface="+mn-lt"/>
                          <a:ea typeface="+mn-ea"/>
                          <a:cs typeface="+mn-cs"/>
                        </a:rPr>
                        <a:t>Rock</a:t>
                      </a:r>
                      <a:r>
                        <a:rPr lang="en-US" sz="1200" b="0" i="0" u="none" strike="noStrike" kern="1200" baseline="0" dirty="0">
                          <a:solidFill>
                            <a:schemeClr val="tx1"/>
                          </a:solidFill>
                          <a:latin typeface="+mn-lt"/>
                          <a:ea typeface="+mn-ea"/>
                          <a:cs typeface="+mn-cs"/>
                        </a:rPr>
                        <a:t> – a form of music with a powerful rhythm and beat.</a:t>
                      </a:r>
                    </a:p>
                    <a:p>
                      <a:r>
                        <a:rPr lang="en-US" sz="1200" b="1" i="0" u="none" strike="noStrike" kern="1200" baseline="0" dirty="0">
                          <a:solidFill>
                            <a:schemeClr val="tx1"/>
                          </a:solidFill>
                          <a:latin typeface="+mn-lt"/>
                          <a:ea typeface="+mn-ea"/>
                          <a:cs typeface="+mn-cs"/>
                        </a:rPr>
                        <a:t>Structure</a:t>
                      </a:r>
                      <a:r>
                        <a:rPr lang="en-US" sz="1200" b="0" i="0" u="none" strike="noStrike" kern="1200" baseline="0" dirty="0">
                          <a:solidFill>
                            <a:schemeClr val="tx1"/>
                          </a:solidFill>
                          <a:latin typeface="+mn-lt"/>
                          <a:ea typeface="+mn-ea"/>
                          <a:cs typeface="+mn-cs"/>
                        </a:rPr>
                        <a:t> – the form of the music made up of verses and choruses .</a:t>
                      </a:r>
                    </a:p>
                    <a:p>
                      <a:r>
                        <a:rPr lang="en-US" sz="1200" b="1" i="0" u="none" strike="noStrike" kern="1200" baseline="0" dirty="0">
                          <a:solidFill>
                            <a:schemeClr val="tx1"/>
                          </a:solidFill>
                          <a:latin typeface="+mn-lt"/>
                          <a:ea typeface="+mn-ea"/>
                          <a:cs typeface="+mn-cs"/>
                        </a:rPr>
                        <a:t>Pulse</a:t>
                      </a:r>
                      <a:r>
                        <a:rPr lang="en-US" sz="1200" b="0" i="0" u="none" strike="noStrike" kern="1200" baseline="0" dirty="0">
                          <a:solidFill>
                            <a:schemeClr val="tx1"/>
                          </a:solidFill>
                          <a:latin typeface="+mn-lt"/>
                          <a:ea typeface="+mn-ea"/>
                          <a:cs typeface="+mn-cs"/>
                        </a:rPr>
                        <a:t> – </a:t>
                      </a:r>
                      <a:r>
                        <a:rPr lang="en-US" sz="1200" b="0" dirty="0"/>
                        <a:t>the regular heartbeat of the music; its steady beat.</a:t>
                      </a:r>
                    </a:p>
                    <a:p>
                      <a:r>
                        <a:rPr lang="en-US" sz="1200" b="1" i="0" u="none" strike="noStrike" kern="1200" baseline="0" dirty="0">
                          <a:solidFill>
                            <a:schemeClr val="tx1"/>
                          </a:solidFill>
                          <a:latin typeface="+mn-lt"/>
                          <a:ea typeface="+mn-ea"/>
                          <a:cs typeface="+mn-cs"/>
                        </a:rPr>
                        <a:t>Rhythm</a:t>
                      </a:r>
                      <a:r>
                        <a:rPr lang="en-US" sz="1200" b="0" i="0" u="none" strike="noStrike" kern="1200" baseline="0" dirty="0">
                          <a:solidFill>
                            <a:schemeClr val="tx1"/>
                          </a:solidFill>
                          <a:latin typeface="+mn-lt"/>
                          <a:ea typeface="+mn-ea"/>
                          <a:cs typeface="+mn-cs"/>
                        </a:rPr>
                        <a:t> – l</a:t>
                      </a:r>
                      <a:r>
                        <a:rPr lang="en-US" sz="1200" b="0" dirty="0"/>
                        <a:t>ong and short sounds or patterns that happen over the pulse. </a:t>
                      </a:r>
                    </a:p>
                    <a:p>
                      <a:r>
                        <a:rPr lang="en-US" sz="1200" b="1" i="0" u="none" strike="noStrike" kern="1200" baseline="0" dirty="0">
                          <a:solidFill>
                            <a:schemeClr val="tx1"/>
                          </a:solidFill>
                          <a:latin typeface="+mn-lt"/>
                          <a:ea typeface="+mn-ea"/>
                          <a:cs typeface="+mn-cs"/>
                        </a:rPr>
                        <a:t>Pitch</a:t>
                      </a:r>
                      <a:r>
                        <a:rPr lang="en-US" sz="1200" b="0" i="0" u="none" strike="noStrike" kern="1200" baseline="0" dirty="0">
                          <a:solidFill>
                            <a:schemeClr val="tx1"/>
                          </a:solidFill>
                          <a:latin typeface="+mn-lt"/>
                          <a:ea typeface="+mn-ea"/>
                          <a:cs typeface="+mn-cs"/>
                        </a:rPr>
                        <a:t> - </a:t>
                      </a:r>
                      <a:r>
                        <a:rPr lang="en-GB" sz="1200" b="0" dirty="0"/>
                        <a:t>high and low sounds</a:t>
                      </a:r>
                      <a:endParaRPr lang="en-US" sz="1200" b="0" i="0" u="none" strike="noStrike" kern="1200" baseline="0" dirty="0">
                        <a:solidFill>
                          <a:schemeClr val="tx1"/>
                        </a:solidFill>
                        <a:latin typeface="+mn-lt"/>
                        <a:ea typeface="+mn-ea"/>
                        <a:cs typeface="+mn-cs"/>
                      </a:endParaRPr>
                    </a:p>
                    <a:p>
                      <a:r>
                        <a:rPr lang="en-US" sz="1200" b="1" i="0" u="none" strike="noStrike" kern="1200" baseline="0" dirty="0">
                          <a:solidFill>
                            <a:schemeClr val="tx1"/>
                          </a:solidFill>
                          <a:latin typeface="+mn-lt"/>
                          <a:ea typeface="+mn-ea"/>
                          <a:cs typeface="+mn-cs"/>
                        </a:rPr>
                        <a:t>Bridge</a:t>
                      </a:r>
                      <a:r>
                        <a:rPr lang="en-US" sz="1200" b="0" i="0" u="none" strike="noStrike" kern="1200" baseline="0" dirty="0">
                          <a:solidFill>
                            <a:schemeClr val="tx1"/>
                          </a:solidFill>
                          <a:latin typeface="+mn-lt"/>
                          <a:ea typeface="+mn-ea"/>
                          <a:cs typeface="+mn-cs"/>
                        </a:rPr>
                        <a:t> – a fill section in-between the verse and chorus</a:t>
                      </a:r>
                    </a:p>
                    <a:p>
                      <a:r>
                        <a:rPr lang="en-US" sz="1200" b="1" i="0" u="none" strike="noStrike" kern="1200" baseline="0" dirty="0">
                          <a:solidFill>
                            <a:schemeClr val="tx1"/>
                          </a:solidFill>
                          <a:latin typeface="+mn-lt"/>
                          <a:ea typeface="+mn-ea"/>
                          <a:cs typeface="+mn-cs"/>
                        </a:rPr>
                        <a:t>Tempo</a:t>
                      </a:r>
                      <a:r>
                        <a:rPr lang="en-US" sz="1200" b="0" i="0" u="none" strike="noStrike" kern="1200" baseline="0" dirty="0">
                          <a:solidFill>
                            <a:schemeClr val="tx1"/>
                          </a:solidFill>
                          <a:latin typeface="+mn-lt"/>
                          <a:ea typeface="+mn-ea"/>
                          <a:cs typeface="+mn-cs"/>
                        </a:rPr>
                        <a:t> </a:t>
                      </a:r>
                      <a:r>
                        <a:rPr lang="en-US" sz="1200" b="0" dirty="0"/>
                        <a:t>– the speed of the music; fast or slow or in-between. </a:t>
                      </a:r>
                      <a:endParaRPr lang="en-US" sz="1200" b="0" i="0" u="none" strike="noStrike" kern="1200" baseline="0" dirty="0">
                        <a:solidFill>
                          <a:schemeClr val="tx1"/>
                        </a:solidFill>
                        <a:latin typeface="+mn-lt"/>
                        <a:ea typeface="+mn-ea"/>
                        <a:cs typeface="+mn-cs"/>
                      </a:endParaRPr>
                    </a:p>
                    <a:p>
                      <a:r>
                        <a:rPr lang="en-US" sz="1200" b="1" i="0" u="none" strike="noStrike" kern="1200" baseline="0" dirty="0">
                          <a:solidFill>
                            <a:schemeClr val="tx1"/>
                          </a:solidFill>
                          <a:latin typeface="+mn-lt"/>
                          <a:ea typeface="+mn-ea"/>
                          <a:cs typeface="+mn-cs"/>
                        </a:rPr>
                        <a:t>Texture</a:t>
                      </a:r>
                      <a:r>
                        <a:rPr lang="en-US" sz="1200" b="0" i="0" u="none" strike="noStrike" kern="1200" baseline="0" dirty="0">
                          <a:solidFill>
                            <a:schemeClr val="tx1"/>
                          </a:solidFill>
                          <a:latin typeface="+mn-lt"/>
                          <a:ea typeface="+mn-ea"/>
                          <a:cs typeface="+mn-cs"/>
                        </a:rPr>
                        <a:t> – </a:t>
                      </a:r>
                      <a:r>
                        <a:rPr lang="en-US" sz="1200" b="0" dirty="0"/>
                        <a:t>layers of sound working together.  </a:t>
                      </a:r>
                      <a:endParaRPr lang="en-US" sz="1200" b="0" i="0" u="none" strike="noStrike" kern="1200" baseline="0" dirty="0">
                        <a:solidFill>
                          <a:schemeClr val="tx1"/>
                        </a:solidFill>
                        <a:latin typeface="+mn-lt"/>
                        <a:ea typeface="+mn-ea"/>
                        <a:cs typeface="+mn-cs"/>
                      </a:endParaRPr>
                    </a:p>
                    <a:p>
                      <a:r>
                        <a:rPr lang="en-US" sz="1200" b="1" i="0" u="none" strike="noStrike" kern="1200" baseline="0" dirty="0">
                          <a:solidFill>
                            <a:schemeClr val="tx1"/>
                          </a:solidFill>
                          <a:latin typeface="+mn-lt"/>
                          <a:ea typeface="+mn-ea"/>
                          <a:cs typeface="+mn-cs"/>
                        </a:rPr>
                        <a:t>Dynamics</a:t>
                      </a:r>
                      <a:r>
                        <a:rPr lang="en-US" sz="1200" b="0" i="0" u="none" strike="noStrike" kern="1200" baseline="0" dirty="0">
                          <a:solidFill>
                            <a:schemeClr val="tx1"/>
                          </a:solidFill>
                          <a:latin typeface="+mn-lt"/>
                          <a:ea typeface="+mn-ea"/>
                          <a:cs typeface="+mn-cs"/>
                        </a:rPr>
                        <a:t> - </a:t>
                      </a:r>
                      <a:r>
                        <a:rPr lang="en-US" sz="1200" b="0" dirty="0"/>
                        <a:t>how loud or quiet the music is. </a:t>
                      </a:r>
                      <a:endParaRPr lang="en-US" sz="1200" b="0" i="0" u="none" strike="noStrike" kern="1200" baseline="0" dirty="0">
                        <a:solidFill>
                          <a:schemeClr val="tx1"/>
                        </a:solidFill>
                        <a:latin typeface="+mn-lt"/>
                        <a:ea typeface="+mn-ea"/>
                        <a:cs typeface="+mn-cs"/>
                      </a:endParaRPr>
                    </a:p>
                    <a:p>
                      <a:r>
                        <a:rPr lang="en-US" sz="1200" b="1" i="0" u="none" strike="noStrike" kern="1200" baseline="0" dirty="0">
                          <a:solidFill>
                            <a:schemeClr val="tx1"/>
                          </a:solidFill>
                          <a:latin typeface="+mn-lt"/>
                          <a:ea typeface="+mn-ea"/>
                          <a:cs typeface="+mn-cs"/>
                        </a:rPr>
                        <a:t>Chorus</a:t>
                      </a:r>
                      <a:r>
                        <a:rPr lang="en-US" sz="1200" b="0" i="0" u="none" strike="noStrike" kern="1200" baseline="0" dirty="0">
                          <a:solidFill>
                            <a:schemeClr val="tx1"/>
                          </a:solidFill>
                          <a:latin typeface="+mn-lt"/>
                          <a:ea typeface="+mn-ea"/>
                          <a:cs typeface="+mn-cs"/>
                        </a:rPr>
                        <a:t> – a repeating main theme of the song in-between each verse </a:t>
                      </a:r>
                    </a:p>
                    <a:p>
                      <a:r>
                        <a:rPr lang="en-US" sz="1200" b="1" i="0" u="none" strike="noStrike" kern="1200" baseline="0" dirty="0">
                          <a:solidFill>
                            <a:schemeClr val="tx1"/>
                          </a:solidFill>
                          <a:latin typeface="+mn-lt"/>
                          <a:ea typeface="+mn-ea"/>
                          <a:cs typeface="+mn-cs"/>
                        </a:rPr>
                        <a:t>Verse</a:t>
                      </a:r>
                      <a:r>
                        <a:rPr lang="en-US" sz="1200" b="0" i="0" u="none" strike="noStrike" kern="1200" baseline="0" dirty="0">
                          <a:solidFill>
                            <a:schemeClr val="tx1"/>
                          </a:solidFill>
                          <a:latin typeface="+mn-lt"/>
                          <a:ea typeface="+mn-ea"/>
                          <a:cs typeface="+mn-cs"/>
                        </a:rPr>
                        <a:t> – the main sections of the song with lyrics</a:t>
                      </a:r>
                    </a:p>
                    <a:p>
                      <a:r>
                        <a:rPr lang="en-US" sz="1200" b="1" i="0" u="none" strike="noStrike" kern="1200" baseline="0" dirty="0">
                          <a:solidFill>
                            <a:schemeClr val="tx1"/>
                          </a:solidFill>
                          <a:latin typeface="+mn-lt"/>
                          <a:ea typeface="+mn-ea"/>
                          <a:cs typeface="+mn-cs"/>
                        </a:rPr>
                        <a:t>Improvise</a:t>
                      </a:r>
                      <a:r>
                        <a:rPr lang="en-US" sz="1200" b="0" i="0" u="none" strike="noStrike" kern="1200" baseline="0" dirty="0">
                          <a:solidFill>
                            <a:schemeClr val="tx1"/>
                          </a:solidFill>
                          <a:latin typeface="+mn-lt"/>
                          <a:ea typeface="+mn-ea"/>
                          <a:cs typeface="+mn-cs"/>
                        </a:rPr>
                        <a:t> – where a melody line is made up to fit the chords of the song</a:t>
                      </a:r>
                    </a:p>
                    <a:p>
                      <a:r>
                        <a:rPr lang="en-US" sz="1200" b="1" i="0" u="none" strike="noStrike" kern="1200" baseline="0" dirty="0">
                          <a:solidFill>
                            <a:schemeClr val="tx1"/>
                          </a:solidFill>
                          <a:latin typeface="+mn-lt"/>
                          <a:ea typeface="+mn-ea"/>
                          <a:cs typeface="+mn-cs"/>
                        </a:rPr>
                        <a:t>Melody </a:t>
                      </a:r>
                      <a:r>
                        <a:rPr lang="en-US" sz="1200" b="0" i="0" u="none" strike="noStrike" kern="1200" baseline="0" dirty="0">
                          <a:solidFill>
                            <a:schemeClr val="tx1"/>
                          </a:solidFill>
                          <a:latin typeface="+mn-lt"/>
                          <a:ea typeface="+mn-ea"/>
                          <a:cs typeface="+mn-cs"/>
                        </a:rPr>
                        <a:t>– The main musical pattern of a piece of music.</a:t>
                      </a:r>
                    </a:p>
                    <a:p>
                      <a:r>
                        <a:rPr lang="en-US" sz="1200" b="1" i="0" u="none" strike="noStrike" kern="1200" baseline="0" dirty="0">
                          <a:solidFill>
                            <a:schemeClr val="tx1"/>
                          </a:solidFill>
                          <a:latin typeface="+mn-lt"/>
                          <a:ea typeface="+mn-ea"/>
                          <a:cs typeface="+mn-cs"/>
                        </a:rPr>
                        <a:t>Pentatonic Scale </a:t>
                      </a:r>
                      <a:r>
                        <a:rPr lang="en-US" sz="1200" b="0" i="0" u="none" strike="noStrike" kern="1200" baseline="0" dirty="0">
                          <a:solidFill>
                            <a:schemeClr val="tx1"/>
                          </a:solidFill>
                          <a:latin typeface="+mn-lt"/>
                          <a:ea typeface="+mn-ea"/>
                          <a:cs typeface="+mn-cs"/>
                        </a:rPr>
                        <a:t>– a 5 note scale</a:t>
                      </a:r>
                    </a:p>
                    <a:p>
                      <a:r>
                        <a:rPr lang="en-US" sz="1200" b="1" i="0" u="none" strike="noStrike" kern="1200" baseline="0" dirty="0">
                          <a:solidFill>
                            <a:schemeClr val="tx1"/>
                          </a:solidFill>
                          <a:latin typeface="+mn-lt"/>
                          <a:ea typeface="+mn-ea"/>
                          <a:cs typeface="+mn-cs"/>
                        </a:rPr>
                        <a:t>Unison </a:t>
                      </a:r>
                      <a:r>
                        <a:rPr lang="en-US" sz="1200" b="0" i="0" u="none" strike="noStrike" kern="1200" baseline="0" dirty="0">
                          <a:solidFill>
                            <a:schemeClr val="tx1"/>
                          </a:solidFill>
                          <a:latin typeface="+mn-lt"/>
                          <a:ea typeface="+mn-ea"/>
                          <a:cs typeface="+mn-cs"/>
                        </a:rPr>
                        <a:t>– when different parts play the same thing together</a:t>
                      </a:r>
                      <a:endParaRPr lang="en-US" sz="1200" b="1" i="0" u="none" strike="noStrike" kern="1200" baseline="0" dirty="0">
                        <a:solidFill>
                          <a:schemeClr val="tx1"/>
                        </a:solidFill>
                        <a:latin typeface="+mn-lt"/>
                        <a:ea typeface="+mn-ea"/>
                        <a:cs typeface="+mn-cs"/>
                      </a:endParaRPr>
                    </a:p>
                    <a:p>
                      <a:endParaRPr lang="en-US" sz="1200" b="0" i="0" u="none" strike="noStrike" kern="1200" baseline="0" dirty="0">
                        <a:solidFill>
                          <a:schemeClr val="tx1"/>
                        </a:solidFill>
                        <a:latin typeface="+mn-lt"/>
                        <a:ea typeface="+mn-ea"/>
                        <a:cs typeface="+mn-cs"/>
                      </a:endParaRPr>
                    </a:p>
                  </a:txBody>
                  <a:tcPr marL="65818" marR="658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2668549"/>
                  </a:ext>
                </a:extLst>
              </a:tr>
            </a:tbl>
          </a:graphicData>
        </a:graphic>
      </p:graphicFrame>
      <p:graphicFrame>
        <p:nvGraphicFramePr>
          <p:cNvPr id="2" name="Table 2">
            <a:extLst>
              <a:ext uri="{FF2B5EF4-FFF2-40B4-BE49-F238E27FC236}">
                <a16:creationId xmlns:a16="http://schemas.microsoft.com/office/drawing/2014/main" id="{C4AF6058-DDD6-C1BE-50F2-2CBF7FE47B07}"/>
              </a:ext>
            </a:extLst>
          </p:cNvPr>
          <p:cNvGraphicFramePr>
            <a:graphicFrameLocks noGrp="1"/>
          </p:cNvGraphicFramePr>
          <p:nvPr>
            <p:extLst>
              <p:ext uri="{D42A27DB-BD31-4B8C-83A1-F6EECF244321}">
                <p14:modId xmlns:p14="http://schemas.microsoft.com/office/powerpoint/2010/main" val="2356434448"/>
              </p:ext>
            </p:extLst>
          </p:nvPr>
        </p:nvGraphicFramePr>
        <p:xfrm>
          <a:off x="393131" y="751242"/>
          <a:ext cx="9239819" cy="676366"/>
        </p:xfrm>
        <a:graphic>
          <a:graphicData uri="http://schemas.openxmlformats.org/drawingml/2006/table">
            <a:tbl>
              <a:tblPr firstRow="1" bandRow="1">
                <a:tableStyleId>{5C22544A-7EE6-4342-B048-85BDC9FD1C3A}</a:tableStyleId>
              </a:tblPr>
              <a:tblGrid>
                <a:gridCol w="2085683">
                  <a:extLst>
                    <a:ext uri="{9D8B030D-6E8A-4147-A177-3AD203B41FA5}">
                      <a16:colId xmlns:a16="http://schemas.microsoft.com/office/drawing/2014/main" val="1701158635"/>
                    </a:ext>
                  </a:extLst>
                </a:gridCol>
                <a:gridCol w="4836386">
                  <a:extLst>
                    <a:ext uri="{9D8B030D-6E8A-4147-A177-3AD203B41FA5}">
                      <a16:colId xmlns:a16="http://schemas.microsoft.com/office/drawing/2014/main" val="3034589352"/>
                    </a:ext>
                  </a:extLst>
                </a:gridCol>
                <a:gridCol w="2317750">
                  <a:extLst>
                    <a:ext uri="{9D8B030D-6E8A-4147-A177-3AD203B41FA5}">
                      <a16:colId xmlns:a16="http://schemas.microsoft.com/office/drawing/2014/main" val="1922066720"/>
                    </a:ext>
                  </a:extLst>
                </a:gridCol>
              </a:tblGrid>
              <a:tr h="676366">
                <a:tc>
                  <a:txBody>
                    <a:bodyPr/>
                    <a:lstStyle/>
                    <a:p>
                      <a:r>
                        <a:rPr lang="en-US" dirty="0"/>
                        <a:t>Year group: 4</a:t>
                      </a:r>
                    </a:p>
                    <a:p>
                      <a:pPr lvl="0">
                        <a:buNone/>
                      </a:pPr>
                      <a:endParaRPr lang="en-US" dirty="0"/>
                    </a:p>
                  </a:txBody>
                  <a:tcPr/>
                </a:tc>
                <a:tc>
                  <a:txBody>
                    <a:bodyPr/>
                    <a:lstStyle/>
                    <a:p>
                      <a:r>
                        <a:rPr lang="en-US" dirty="0"/>
                        <a:t>Topic: </a:t>
                      </a:r>
                      <a:r>
                        <a:rPr lang="en-US" sz="1800" b="1" i="0" u="none" strike="noStrike" noProof="0" dirty="0">
                          <a:solidFill>
                            <a:schemeClr val="bg1"/>
                          </a:solidFill>
                          <a:latin typeface="Calibri"/>
                        </a:rPr>
                        <a:t>Mamma Mia (Pop)</a:t>
                      </a:r>
                    </a:p>
                  </a:txBody>
                  <a:tcPr/>
                </a:tc>
                <a:tc>
                  <a:txBody>
                    <a:bodyPr/>
                    <a:lstStyle/>
                    <a:p>
                      <a:r>
                        <a:rPr lang="en-US" dirty="0"/>
                        <a:t>Term: Autumn </a:t>
                      </a:r>
                    </a:p>
                  </a:txBody>
                  <a:tcPr/>
                </a:tc>
                <a:extLst>
                  <a:ext uri="{0D108BD9-81ED-4DB2-BD59-A6C34878D82A}">
                    <a16:rowId xmlns:a16="http://schemas.microsoft.com/office/drawing/2014/main" val="3581570372"/>
                  </a:ext>
                </a:extLst>
              </a:tr>
            </a:tbl>
          </a:graphicData>
        </a:graphic>
      </p:graphicFrame>
      <p:pic>
        <p:nvPicPr>
          <p:cNvPr id="1026" name="Picture 2" descr="Soprano Diatonic Glockenspiel - Heritage Music UK">
            <a:extLst>
              <a:ext uri="{FF2B5EF4-FFF2-40B4-BE49-F238E27FC236}">
                <a16:creationId xmlns:a16="http://schemas.microsoft.com/office/drawing/2014/main" id="{2C12E02A-BEC9-3E71-725A-8EBB4EDC4057}"/>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3698"/>
          <a:stretch/>
        </p:blipFill>
        <p:spPr bwMode="auto">
          <a:xfrm>
            <a:off x="9819109" y="2680126"/>
            <a:ext cx="2260566" cy="1743075"/>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13" name="Table 12">
            <a:extLst>
              <a:ext uri="{FF2B5EF4-FFF2-40B4-BE49-F238E27FC236}">
                <a16:creationId xmlns:a16="http://schemas.microsoft.com/office/drawing/2014/main" id="{1701605A-7494-8606-FDDE-A399A9F858DA}"/>
              </a:ext>
            </a:extLst>
          </p:cNvPr>
          <p:cNvGraphicFramePr>
            <a:graphicFrameLocks noGrp="1"/>
          </p:cNvGraphicFramePr>
          <p:nvPr>
            <p:extLst>
              <p:ext uri="{D42A27DB-BD31-4B8C-83A1-F6EECF244321}">
                <p14:modId xmlns:p14="http://schemas.microsoft.com/office/powerpoint/2010/main" val="1740491887"/>
              </p:ext>
            </p:extLst>
          </p:nvPr>
        </p:nvGraphicFramePr>
        <p:xfrm>
          <a:off x="3606459" y="1580811"/>
          <a:ext cx="6005243" cy="3876421"/>
        </p:xfrm>
        <a:graphic>
          <a:graphicData uri="http://schemas.openxmlformats.org/drawingml/2006/table">
            <a:tbl>
              <a:tblPr firstRow="1" firstCol="1" bandRow="1"/>
              <a:tblGrid>
                <a:gridCol w="6005243">
                  <a:extLst>
                    <a:ext uri="{9D8B030D-6E8A-4147-A177-3AD203B41FA5}">
                      <a16:colId xmlns:a16="http://schemas.microsoft.com/office/drawing/2014/main" val="3891409649"/>
                    </a:ext>
                  </a:extLst>
                </a:gridCol>
              </a:tblGrid>
              <a:tr h="220699">
                <a:tc>
                  <a:txBody>
                    <a:bodyPr/>
                    <a:lstStyle/>
                    <a:p>
                      <a:pPr>
                        <a:lnSpc>
                          <a:spcPct val="107000"/>
                        </a:lnSpc>
                        <a:spcAft>
                          <a:spcPts val="800"/>
                        </a:spcAft>
                      </a:pPr>
                      <a:r>
                        <a:rPr lang="en-GB" sz="1600" b="1" dirty="0">
                          <a:solidFill>
                            <a:srgbClr val="7030A0"/>
                          </a:solidFill>
                          <a:effectLst/>
                          <a:latin typeface="Calibri"/>
                          <a:ea typeface="Calibri" panose="020F0502020204030204" pitchFamily="34" charset="0"/>
                          <a:cs typeface="Times New Roman"/>
                        </a:rPr>
                        <a:t>Substantive Knowledge</a:t>
                      </a:r>
                      <a:endParaRPr lang="en-GB" sz="1100" dirty="0">
                        <a:effectLst/>
                        <a:latin typeface="Calibri"/>
                        <a:ea typeface="Calibri" panose="020F0502020204030204" pitchFamily="34" charset="0"/>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770717538"/>
                  </a:ext>
                </a:extLst>
              </a:tr>
              <a:tr h="2104681">
                <a:tc>
                  <a:txBody>
                    <a:bodyPr/>
                    <a:lstStyle/>
                    <a:p>
                      <a:pPr marL="171450" indent="-171450">
                        <a:buFont typeface="Arial" panose="020B0604020202020204" pitchFamily="34" charset="0"/>
                        <a:buChar char="•"/>
                      </a:pPr>
                      <a:r>
                        <a:rPr lang="en-US" sz="1400" b="0" i="0" u="none" strike="noStrike" kern="1200" baseline="0" dirty="0">
                          <a:solidFill>
                            <a:schemeClr val="tx1"/>
                          </a:solidFill>
                          <a:latin typeface="+mn-lt"/>
                          <a:ea typeface="+mn-ea"/>
                          <a:cs typeface="+mn-cs"/>
                        </a:rPr>
                        <a:t>Mamma Mia is a pop song written by the Swedish pop group ABBA formed in 1972.</a:t>
                      </a:r>
                      <a:endParaRPr lang="en-GB" sz="1400" b="0" i="0" u="none" strike="noStrike" kern="1200" baseline="0" dirty="0">
                        <a:solidFill>
                          <a:schemeClr val="tx1"/>
                        </a:solidFill>
                        <a:latin typeface="+mn-lt"/>
                        <a:ea typeface="+mn-ea"/>
                        <a:cs typeface="+mn-cs"/>
                      </a:endParaRPr>
                    </a:p>
                    <a:p>
                      <a:pPr marL="0" indent="0">
                        <a:buFont typeface="Arial" panose="020B0604020202020204" pitchFamily="34" charset="0"/>
                        <a:buNone/>
                      </a:pPr>
                      <a:endParaRPr lang="en-GB" sz="1400" b="0" i="0" u="none" strike="noStrike" kern="1200" baseline="0" dirty="0">
                        <a:solidFill>
                          <a:schemeClr val="tx1"/>
                        </a:solidFill>
                        <a:latin typeface="+mn-lt"/>
                        <a:ea typeface="+mn-ea"/>
                        <a:cs typeface="+mn-cs"/>
                      </a:endParaRPr>
                    </a:p>
                    <a:p>
                      <a:pPr marL="171450" indent="-171450">
                        <a:buFont typeface="Arial" panose="020B0604020202020204" pitchFamily="34" charset="0"/>
                        <a:buChar char="•"/>
                      </a:pPr>
                      <a:r>
                        <a:rPr lang="en-US" sz="1400" b="0" i="0" u="none" strike="noStrike" kern="1200" baseline="0" dirty="0">
                          <a:solidFill>
                            <a:schemeClr val="tx1"/>
                          </a:solidFill>
                          <a:latin typeface="+mn-lt"/>
                          <a:ea typeface="+mn-ea"/>
                          <a:cs typeface="+mn-cs"/>
                        </a:rPr>
                        <a:t>Abba songs feature lots of singing in unison.</a:t>
                      </a:r>
                    </a:p>
                    <a:p>
                      <a:pPr marL="171450" indent="-171450">
                        <a:buFont typeface="Arial" panose="020B0604020202020204" pitchFamily="34" charset="0"/>
                        <a:buChar char="•"/>
                      </a:pPr>
                      <a:endParaRPr lang="en-US" sz="1400" b="0" i="0" u="none" strike="noStrike" kern="1200" baseline="0" dirty="0">
                        <a:solidFill>
                          <a:schemeClr val="tx1"/>
                        </a:solidFill>
                        <a:latin typeface="+mn-lt"/>
                        <a:ea typeface="+mn-ea"/>
                        <a:cs typeface="+mn-cs"/>
                      </a:endParaRPr>
                    </a:p>
                    <a:p>
                      <a:pPr marL="171450" marR="0" lvl="0" indent="-1714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400" b="0" i="0" u="none" strike="noStrike" kern="1200" baseline="0" dirty="0">
                          <a:solidFill>
                            <a:schemeClr val="tx1"/>
                          </a:solidFill>
                          <a:latin typeface="+mn-lt"/>
                          <a:ea typeface="+mn-ea"/>
                          <a:cs typeface="+mn-cs"/>
                        </a:rPr>
                        <a:t>Other famous ABBA songs include Dancing Queen, The Winner Takes It All, Waterloo, Thank You For The Music.</a:t>
                      </a:r>
                    </a:p>
                    <a:p>
                      <a:pPr marL="171450" marR="0" lvl="0" indent="-1714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sz="1400" b="0" i="0" u="none" strike="noStrike" kern="1200" baseline="0" dirty="0">
                        <a:solidFill>
                          <a:schemeClr val="tx1"/>
                        </a:solidFill>
                        <a:latin typeface="+mn-lt"/>
                        <a:ea typeface="+mn-ea"/>
                        <a:cs typeface="+mn-cs"/>
                      </a:endParaRPr>
                    </a:p>
                    <a:p>
                      <a:pPr marL="171450" marR="0" lvl="0" indent="-1714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400" b="0" i="0" u="none" strike="noStrike" kern="1200" baseline="0" dirty="0">
                          <a:solidFill>
                            <a:schemeClr val="tx1"/>
                          </a:solidFill>
                          <a:latin typeface="+mn-lt"/>
                          <a:ea typeface="+mn-ea"/>
                          <a:cs typeface="+mn-cs"/>
                        </a:rPr>
                        <a:t>The instruments used are voices, keyboard, electronic strings, glockenspiel, guitar, bass and drums </a:t>
                      </a:r>
                    </a:p>
                    <a:p>
                      <a:pPr marL="171450" marR="0" lvl="0" indent="-1714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sz="1400" b="0" i="0" u="none" strike="noStrike" kern="1200" baseline="0" dirty="0">
                        <a:solidFill>
                          <a:schemeClr val="tx1"/>
                        </a:solidFill>
                        <a:latin typeface="+mn-lt"/>
                        <a:ea typeface="+mn-ea"/>
                        <a:cs typeface="+mn-cs"/>
                      </a:endParaRPr>
                    </a:p>
                    <a:p>
                      <a:pPr marL="171450" marR="0" lvl="0" indent="-1714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400" b="0" i="0" u="none" strike="noStrike" kern="1200" baseline="0" dirty="0">
                          <a:solidFill>
                            <a:schemeClr val="tx1"/>
                          </a:solidFill>
                          <a:latin typeface="+mn-lt"/>
                          <a:ea typeface="+mn-ea"/>
                          <a:cs typeface="+mn-cs"/>
                        </a:rPr>
                        <a:t>Pop songs are made up of a series of verses and choruses and linking sections called bridges. </a:t>
                      </a:r>
                    </a:p>
                    <a:p>
                      <a:pPr marL="171450" marR="0" lvl="0" indent="-1714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sz="1400" b="0" i="0" u="none" strike="noStrike" kern="1200" baseline="0" dirty="0">
                        <a:solidFill>
                          <a:schemeClr val="tx1"/>
                        </a:solidFill>
                        <a:latin typeface="+mn-lt"/>
                        <a:ea typeface="+mn-ea"/>
                        <a:cs typeface="+mn-cs"/>
                      </a:endParaRPr>
                    </a:p>
                    <a:p>
                      <a:pPr marL="171450" marR="0" lvl="0" indent="-1714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400" b="0" i="0" u="none" strike="noStrike" kern="1200" baseline="0" dirty="0">
                          <a:solidFill>
                            <a:schemeClr val="tx1"/>
                          </a:solidFill>
                          <a:latin typeface="+mn-lt"/>
                          <a:ea typeface="+mn-ea"/>
                          <a:cs typeface="+mn-cs"/>
                        </a:rPr>
                        <a:t>The structure of the song is intro, verse, bridge, chorus, intro, verse, bridge, chorus.</a:t>
                      </a:r>
                      <a:endParaRPr lang="en-GB" sz="1400" b="0" i="0" u="none" strike="noStrike" kern="1200" baseline="0" dirty="0">
                        <a:solidFill>
                          <a:schemeClr val="tx1"/>
                        </a:solidFill>
                        <a:latin typeface="+mn-lt"/>
                        <a:ea typeface="+mn-ea"/>
                        <a:cs typeface="+mn-cs"/>
                      </a:endParaRPr>
                    </a:p>
                    <a:p>
                      <a:pPr marL="171450" marR="0" lvl="0" indent="-1714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400" b="0" i="0" u="none" strike="noStrike" kern="1200" baseline="0" dirty="0">
                        <a:solidFill>
                          <a:schemeClr val="tx1"/>
                        </a:solidFill>
                        <a:latin typeface="+mn-lt"/>
                        <a:ea typeface="+mn-ea"/>
                        <a:cs typeface="+mn-cs"/>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934993461"/>
                  </a:ext>
                </a:extLst>
              </a:tr>
            </a:tbl>
          </a:graphicData>
        </a:graphic>
      </p:graphicFrame>
      <p:pic>
        <p:nvPicPr>
          <p:cNvPr id="4" name="Picture 3">
            <a:extLst>
              <a:ext uri="{FF2B5EF4-FFF2-40B4-BE49-F238E27FC236}">
                <a16:creationId xmlns:a16="http://schemas.microsoft.com/office/drawing/2014/main" id="{D03C5886-43F7-489F-8863-753930FFAB0F}"/>
              </a:ext>
            </a:extLst>
          </p:cNvPr>
          <p:cNvPicPr>
            <a:picLocks noChangeAspect="1"/>
          </p:cNvPicPr>
          <p:nvPr/>
        </p:nvPicPr>
        <p:blipFill>
          <a:blip r:embed="rId3"/>
          <a:stretch>
            <a:fillRect/>
          </a:stretch>
        </p:blipFill>
        <p:spPr>
          <a:xfrm>
            <a:off x="9741358" y="223960"/>
            <a:ext cx="2338317" cy="2325575"/>
          </a:xfrm>
          <a:prstGeom prst="rect">
            <a:avLst/>
          </a:prstGeom>
        </p:spPr>
      </p:pic>
      <p:pic>
        <p:nvPicPr>
          <p:cNvPr id="7" name="Picture 6">
            <a:extLst>
              <a:ext uri="{FF2B5EF4-FFF2-40B4-BE49-F238E27FC236}">
                <a16:creationId xmlns:a16="http://schemas.microsoft.com/office/drawing/2014/main" id="{6655AF0D-D434-A500-D039-C91311DA4755}"/>
              </a:ext>
            </a:extLst>
          </p:cNvPr>
          <p:cNvPicPr>
            <a:picLocks noChangeAspect="1"/>
          </p:cNvPicPr>
          <p:nvPr/>
        </p:nvPicPr>
        <p:blipFill>
          <a:blip r:embed="rId4"/>
          <a:stretch>
            <a:fillRect/>
          </a:stretch>
        </p:blipFill>
        <p:spPr>
          <a:xfrm>
            <a:off x="9741358" y="4553792"/>
            <a:ext cx="2299121" cy="1142158"/>
          </a:xfrm>
          <a:prstGeom prst="rect">
            <a:avLst/>
          </a:prstGeom>
        </p:spPr>
      </p:pic>
    </p:spTree>
    <p:extLst>
      <p:ext uri="{BB962C8B-B14F-4D97-AF65-F5344CB8AC3E}">
        <p14:creationId xmlns:p14="http://schemas.microsoft.com/office/powerpoint/2010/main" val="62135562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Box 1">
            <a:extLst>
              <a:ext uri="{FF2B5EF4-FFF2-40B4-BE49-F238E27FC236}">
                <a16:creationId xmlns:a16="http://schemas.microsoft.com/office/drawing/2014/main" id="{9F6E11C7-7CE2-9B4E-8FFC-9D3CD504D062}"/>
              </a:ext>
            </a:extLst>
          </p:cNvPr>
          <p:cNvSpPr txBox="1"/>
          <p:nvPr/>
        </p:nvSpPr>
        <p:spPr>
          <a:xfrm>
            <a:off x="-1216840" y="88285"/>
            <a:ext cx="6921500" cy="665310"/>
          </a:xfrm>
          <a:prstGeom prst="rect">
            <a:avLst/>
          </a:prstGeom>
          <a:noFill/>
          <a:ln>
            <a:noFill/>
          </a:ln>
        </p:spPr>
        <p:txBody>
          <a:bodyPr rot="0" spcFirstLastPara="0" vert="horz" wrap="square" lIns="91440" tIns="45720" rIns="91440" bIns="45720" numCol="1" spcCol="0" rtlCol="0" fromWordArt="0" anchor="t" anchorCtr="0" forceAA="0" compatLnSpc="1">
            <a:prstTxWarp prst="textNoShape">
              <a:avLst/>
            </a:prstTxWarp>
            <a:spAutoFit/>
          </a:bodyPr>
          <a:lstStyle/>
          <a:p>
            <a:pPr algn="ctr">
              <a:lnSpc>
                <a:spcPct val="107000"/>
              </a:lnSpc>
              <a:spcAft>
                <a:spcPts val="800"/>
              </a:spcAft>
            </a:pPr>
            <a:r>
              <a:rPr lang="en-US" sz="3600" b="1">
                <a:ln w="9525" cap="flat" cmpd="sng" algn="ctr">
                  <a:solidFill>
                    <a:srgbClr val="FFFFFF"/>
                  </a:solidFill>
                  <a:prstDash val="solid"/>
                  <a:round/>
                </a:ln>
                <a:solidFill>
                  <a:srgbClr val="7030A0"/>
                </a:solidFill>
                <a:effectLst>
                  <a:outerShdw blurRad="12700" dist="38100" dir="2700000" algn="tl">
                    <a:schemeClr val="accent5">
                      <a:lumMod val="60000"/>
                      <a:lumOff val="40000"/>
                    </a:schemeClr>
                  </a:outerShdw>
                </a:effectLst>
                <a:latin typeface="Mystical Woods Rough Script" panose="02000500000000000000" pitchFamily="2" charset="0"/>
                <a:ea typeface="Calibri" panose="020F0502020204030204" pitchFamily="34" charset="0"/>
                <a:cs typeface="LilyUPC" panose="020B0604020202020204" pitchFamily="34" charset="-34"/>
              </a:rPr>
              <a:t>Sticky</a:t>
            </a:r>
            <a:r>
              <a:rPr lang="en-US" sz="3600" b="1">
                <a:ln w="9525" cap="flat" cmpd="sng" algn="ctr">
                  <a:solidFill>
                    <a:srgbClr val="FFFFFF"/>
                  </a:solidFill>
                  <a:prstDash val="solid"/>
                  <a:round/>
                </a:ln>
                <a:solidFill>
                  <a:srgbClr val="5B9BD5"/>
                </a:solidFill>
                <a:effectLst>
                  <a:outerShdw blurRad="12700" dist="38100" dir="2700000" algn="tl">
                    <a:schemeClr val="accent5">
                      <a:lumMod val="60000"/>
                      <a:lumOff val="40000"/>
                    </a:schemeClr>
                  </a:outerShdw>
                </a:effectLst>
                <a:latin typeface="Mystical Woods Rough Script" panose="02000500000000000000" pitchFamily="2" charset="0"/>
                <a:ea typeface="Calibri" panose="020F0502020204030204" pitchFamily="34" charset="0"/>
                <a:cs typeface="LilyUPC" panose="020B0604020202020204" pitchFamily="34" charset="-34"/>
              </a:rPr>
              <a:t> </a:t>
            </a:r>
            <a:r>
              <a:rPr lang="en-US" sz="3600" b="1">
                <a:ln w="9525" cap="flat" cmpd="sng" algn="ctr">
                  <a:solidFill>
                    <a:srgbClr val="FFFFFF"/>
                  </a:solidFill>
                  <a:prstDash val="solid"/>
                  <a:round/>
                </a:ln>
                <a:solidFill>
                  <a:srgbClr val="7030A0"/>
                </a:solidFill>
                <a:effectLst>
                  <a:outerShdw blurRad="12700" dist="38100" dir="2700000" algn="tl">
                    <a:schemeClr val="accent5">
                      <a:lumMod val="60000"/>
                      <a:lumOff val="40000"/>
                    </a:schemeClr>
                  </a:outerShdw>
                </a:effectLst>
                <a:latin typeface="Mystical Woods Rough Script" panose="02000500000000000000" pitchFamily="2" charset="0"/>
                <a:ea typeface="Calibri" panose="020F0502020204030204" pitchFamily="34" charset="0"/>
                <a:cs typeface="LilyUPC" panose="020B0604020202020204" pitchFamily="34" charset="-34"/>
              </a:rPr>
              <a:t>knowledge</a:t>
            </a:r>
            <a:r>
              <a:rPr lang="en-US" sz="3600" b="1">
                <a:ln w="9525" cap="flat" cmpd="sng" algn="ctr">
                  <a:solidFill>
                    <a:srgbClr val="FFFFFF"/>
                  </a:solidFill>
                  <a:prstDash val="solid"/>
                  <a:round/>
                </a:ln>
                <a:solidFill>
                  <a:srgbClr val="5B9BD5"/>
                </a:solidFill>
                <a:effectLst>
                  <a:outerShdw blurRad="12700" dist="38100" dir="2700000" algn="tl">
                    <a:schemeClr val="accent5">
                      <a:lumMod val="60000"/>
                      <a:lumOff val="40000"/>
                    </a:schemeClr>
                  </a:outerShdw>
                </a:effectLst>
                <a:latin typeface="Mystical Woods Rough Script" panose="02000500000000000000" pitchFamily="2" charset="0"/>
                <a:ea typeface="Calibri" panose="020F0502020204030204" pitchFamily="34" charset="0"/>
                <a:cs typeface="LilyUPC" panose="020B0604020202020204" pitchFamily="34" charset="-34"/>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p:txBody>
      </p:sp>
      <p:graphicFrame>
        <p:nvGraphicFramePr>
          <p:cNvPr id="12" name="Table 11">
            <a:extLst>
              <a:ext uri="{FF2B5EF4-FFF2-40B4-BE49-F238E27FC236}">
                <a16:creationId xmlns:a16="http://schemas.microsoft.com/office/drawing/2014/main" id="{10982FD2-2C32-E804-B331-0F0FC65E6E08}"/>
              </a:ext>
            </a:extLst>
          </p:cNvPr>
          <p:cNvGraphicFramePr>
            <a:graphicFrameLocks noGrp="1"/>
          </p:cNvGraphicFramePr>
          <p:nvPr>
            <p:extLst>
              <p:ext uri="{D42A27DB-BD31-4B8C-83A1-F6EECF244321}">
                <p14:modId xmlns:p14="http://schemas.microsoft.com/office/powerpoint/2010/main" val="421375234"/>
              </p:ext>
            </p:extLst>
          </p:nvPr>
        </p:nvGraphicFramePr>
        <p:xfrm>
          <a:off x="374843" y="1571138"/>
          <a:ext cx="3120600" cy="4551870"/>
        </p:xfrm>
        <a:graphic>
          <a:graphicData uri="http://schemas.openxmlformats.org/drawingml/2006/table">
            <a:tbl>
              <a:tblPr firstRow="1" firstCol="1" bandRow="1"/>
              <a:tblGrid>
                <a:gridCol w="3120600">
                  <a:extLst>
                    <a:ext uri="{9D8B030D-6E8A-4147-A177-3AD203B41FA5}">
                      <a16:colId xmlns:a16="http://schemas.microsoft.com/office/drawing/2014/main" val="2046514649"/>
                    </a:ext>
                  </a:extLst>
                </a:gridCol>
              </a:tblGrid>
              <a:tr h="241817">
                <a:tc>
                  <a:txBody>
                    <a:bodyPr/>
                    <a:lstStyle/>
                    <a:p>
                      <a:pPr>
                        <a:lnSpc>
                          <a:spcPct val="107000"/>
                        </a:lnSpc>
                        <a:spcAft>
                          <a:spcPts val="800"/>
                        </a:spcAft>
                      </a:pPr>
                      <a:r>
                        <a:rPr lang="en-GB" sz="1400" b="1" dirty="0">
                          <a:solidFill>
                            <a:srgbClr val="7030A0"/>
                          </a:solidFill>
                          <a:effectLst/>
                          <a:latin typeface="Calibri"/>
                          <a:ea typeface="Calibri" panose="020F0502020204030204" pitchFamily="34" charset="0"/>
                          <a:cs typeface="Times New Roman"/>
                        </a:rPr>
                        <a:t>Key vocabulary and definitions:</a:t>
                      </a:r>
                      <a:endParaRPr lang="en-GB" sz="1400">
                        <a:effectLst/>
                        <a:latin typeface="Calibri"/>
                        <a:ea typeface="Calibri" panose="020F0502020204030204" pitchFamily="34" charset="0"/>
                        <a:cs typeface="Times New Roman"/>
                      </a:endParaRPr>
                    </a:p>
                  </a:txBody>
                  <a:tcPr marL="65818" marR="658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599609595"/>
                  </a:ext>
                </a:extLst>
              </a:tr>
              <a:tr h="4310053">
                <a:tc>
                  <a:txBody>
                    <a:bodyPr/>
                    <a:lstStyle/>
                    <a:p>
                      <a:r>
                        <a:rPr lang="en-US" sz="1400" b="1" i="0" u="none" strike="noStrike" kern="1200" baseline="0" dirty="0">
                          <a:solidFill>
                            <a:schemeClr val="tx1"/>
                          </a:solidFill>
                          <a:latin typeface="+mn-lt"/>
                          <a:ea typeface="+mn-ea"/>
                          <a:cs typeface="+mn-cs"/>
                        </a:rPr>
                        <a:t>Structure </a:t>
                      </a:r>
                      <a:r>
                        <a:rPr lang="en-US" sz="1400" b="0" i="0" u="none" strike="noStrike" kern="1200" baseline="0" dirty="0">
                          <a:solidFill>
                            <a:schemeClr val="tx1"/>
                          </a:solidFill>
                          <a:latin typeface="+mn-lt"/>
                          <a:ea typeface="+mn-ea"/>
                          <a:cs typeface="+mn-cs"/>
                        </a:rPr>
                        <a:t>– the form of the music made up of verses and choruses .</a:t>
                      </a:r>
                    </a:p>
                    <a:p>
                      <a:r>
                        <a:rPr lang="en-US" sz="1400" b="1" i="0" u="none" strike="noStrike" kern="1200" baseline="0" dirty="0">
                          <a:solidFill>
                            <a:schemeClr val="tx1"/>
                          </a:solidFill>
                          <a:latin typeface="+mn-lt"/>
                          <a:ea typeface="+mn-ea"/>
                          <a:cs typeface="+mn-cs"/>
                        </a:rPr>
                        <a:t>Pulse</a:t>
                      </a:r>
                      <a:r>
                        <a:rPr lang="en-US" sz="1400" b="0" i="0" u="none" strike="noStrike" kern="1200" baseline="0" dirty="0">
                          <a:solidFill>
                            <a:schemeClr val="tx1"/>
                          </a:solidFill>
                          <a:latin typeface="+mn-lt"/>
                          <a:ea typeface="+mn-ea"/>
                          <a:cs typeface="+mn-cs"/>
                        </a:rPr>
                        <a:t> – </a:t>
                      </a:r>
                      <a:r>
                        <a:rPr lang="en-US" sz="1400" b="0" dirty="0"/>
                        <a:t>the regular heartbeat of the music; its steady beat.</a:t>
                      </a:r>
                    </a:p>
                    <a:p>
                      <a:r>
                        <a:rPr lang="en-US" sz="1400" b="1" i="0" u="none" strike="noStrike" kern="1200" baseline="0" dirty="0">
                          <a:solidFill>
                            <a:schemeClr val="tx1"/>
                          </a:solidFill>
                          <a:latin typeface="+mn-lt"/>
                          <a:ea typeface="+mn-ea"/>
                          <a:cs typeface="+mn-cs"/>
                        </a:rPr>
                        <a:t>Rhythm</a:t>
                      </a:r>
                      <a:r>
                        <a:rPr lang="en-US" sz="1400" b="0" i="0" u="none" strike="noStrike" kern="1200" baseline="0" dirty="0">
                          <a:solidFill>
                            <a:schemeClr val="tx1"/>
                          </a:solidFill>
                          <a:latin typeface="+mn-lt"/>
                          <a:ea typeface="+mn-ea"/>
                          <a:cs typeface="+mn-cs"/>
                        </a:rPr>
                        <a:t> – l</a:t>
                      </a:r>
                      <a:r>
                        <a:rPr lang="en-US" sz="1400" b="0" dirty="0"/>
                        <a:t>ong and short sounds or patterns that happen over the pulse. </a:t>
                      </a:r>
                    </a:p>
                    <a:p>
                      <a:r>
                        <a:rPr lang="en-US" sz="1400" b="1" i="0" u="none" strike="noStrike" kern="1200" baseline="0" dirty="0">
                          <a:solidFill>
                            <a:schemeClr val="tx1"/>
                          </a:solidFill>
                          <a:latin typeface="+mn-lt"/>
                          <a:ea typeface="+mn-ea"/>
                          <a:cs typeface="+mn-cs"/>
                        </a:rPr>
                        <a:t>Pitch</a:t>
                      </a:r>
                      <a:r>
                        <a:rPr lang="en-US" sz="1400" b="0" i="0" u="none" strike="noStrike" kern="1200" baseline="0" dirty="0">
                          <a:solidFill>
                            <a:schemeClr val="tx1"/>
                          </a:solidFill>
                          <a:latin typeface="+mn-lt"/>
                          <a:ea typeface="+mn-ea"/>
                          <a:cs typeface="+mn-cs"/>
                        </a:rPr>
                        <a:t> - </a:t>
                      </a:r>
                      <a:r>
                        <a:rPr lang="en-GB" sz="1400" b="0" dirty="0"/>
                        <a:t>high and low sounds</a:t>
                      </a:r>
                      <a:endParaRPr lang="en-US" sz="1400" b="0" i="0" u="none" strike="noStrike" kern="1200" baseline="0" dirty="0">
                        <a:solidFill>
                          <a:schemeClr val="tx1"/>
                        </a:solidFill>
                        <a:latin typeface="+mn-lt"/>
                        <a:ea typeface="+mn-ea"/>
                        <a:cs typeface="+mn-cs"/>
                      </a:endParaRPr>
                    </a:p>
                    <a:p>
                      <a:r>
                        <a:rPr lang="en-US" sz="1400" b="1" i="0" u="none" strike="noStrike" kern="1200" baseline="0" dirty="0">
                          <a:solidFill>
                            <a:schemeClr val="tx1"/>
                          </a:solidFill>
                          <a:latin typeface="+mn-lt"/>
                          <a:ea typeface="+mn-ea"/>
                          <a:cs typeface="+mn-cs"/>
                        </a:rPr>
                        <a:t>Tempo</a:t>
                      </a:r>
                      <a:r>
                        <a:rPr lang="en-US" sz="1400" b="0" i="0" u="none" strike="noStrike" kern="1200" baseline="0" dirty="0">
                          <a:solidFill>
                            <a:schemeClr val="tx1"/>
                          </a:solidFill>
                          <a:latin typeface="+mn-lt"/>
                          <a:ea typeface="+mn-ea"/>
                          <a:cs typeface="+mn-cs"/>
                        </a:rPr>
                        <a:t> </a:t>
                      </a:r>
                      <a:r>
                        <a:rPr lang="en-US" sz="1400" b="0" dirty="0"/>
                        <a:t>– the speed of the music; fast or slow or in-between. </a:t>
                      </a:r>
                      <a:endParaRPr lang="en-US" sz="1400" b="0" i="0" u="none" strike="noStrike" kern="1200" baseline="0" dirty="0">
                        <a:solidFill>
                          <a:schemeClr val="tx1"/>
                        </a:solidFill>
                        <a:latin typeface="+mn-lt"/>
                        <a:ea typeface="+mn-ea"/>
                        <a:cs typeface="+mn-cs"/>
                      </a:endParaRPr>
                    </a:p>
                    <a:p>
                      <a:r>
                        <a:rPr lang="en-US" sz="1400" b="1" i="0" u="none" strike="noStrike" kern="1200" baseline="0" dirty="0">
                          <a:solidFill>
                            <a:schemeClr val="tx1"/>
                          </a:solidFill>
                          <a:latin typeface="+mn-lt"/>
                          <a:ea typeface="+mn-ea"/>
                          <a:cs typeface="+mn-cs"/>
                        </a:rPr>
                        <a:t>Texture</a:t>
                      </a:r>
                      <a:r>
                        <a:rPr lang="en-US" sz="1400" b="0" i="0" u="none" strike="noStrike" kern="1200" baseline="0" dirty="0">
                          <a:solidFill>
                            <a:schemeClr val="tx1"/>
                          </a:solidFill>
                          <a:latin typeface="+mn-lt"/>
                          <a:ea typeface="+mn-ea"/>
                          <a:cs typeface="+mn-cs"/>
                        </a:rPr>
                        <a:t> </a:t>
                      </a:r>
                      <a:r>
                        <a:rPr lang="en-US" sz="1400" b="0" dirty="0"/>
                        <a:t>– layers of sound working together. </a:t>
                      </a:r>
                      <a:r>
                        <a:rPr lang="en-US" sz="1400" b="1" i="0" u="none" strike="noStrike" kern="1200" baseline="0" dirty="0">
                          <a:solidFill>
                            <a:schemeClr val="tx1"/>
                          </a:solidFill>
                          <a:latin typeface="+mn-lt"/>
                          <a:ea typeface="+mn-ea"/>
                          <a:cs typeface="+mn-cs"/>
                        </a:rPr>
                        <a:t>Dynamics</a:t>
                      </a:r>
                      <a:r>
                        <a:rPr lang="en-US" sz="1400" b="0" i="0" u="none" strike="noStrike" kern="1200" baseline="0" dirty="0">
                          <a:solidFill>
                            <a:schemeClr val="tx1"/>
                          </a:solidFill>
                          <a:latin typeface="+mn-lt"/>
                          <a:ea typeface="+mn-ea"/>
                          <a:cs typeface="+mn-cs"/>
                        </a:rPr>
                        <a:t> - </a:t>
                      </a:r>
                      <a:r>
                        <a:rPr lang="en-US" sz="1400" b="0" dirty="0"/>
                        <a:t>how loud or quiet the music is. </a:t>
                      </a:r>
                      <a:endParaRPr lang="en-US" sz="1400" b="0" i="0" u="none" strike="noStrike" kern="1200" baseline="0" dirty="0">
                        <a:solidFill>
                          <a:schemeClr val="tx1"/>
                        </a:solidFill>
                        <a:latin typeface="+mn-lt"/>
                        <a:ea typeface="+mn-ea"/>
                        <a:cs typeface="+mn-cs"/>
                      </a:endParaRPr>
                    </a:p>
                    <a:p>
                      <a:r>
                        <a:rPr lang="en-US" sz="1400" b="1" i="0" u="none" strike="noStrike" kern="1200" baseline="0" dirty="0">
                          <a:solidFill>
                            <a:schemeClr val="tx1"/>
                          </a:solidFill>
                          <a:latin typeface="+mn-lt"/>
                          <a:ea typeface="+mn-ea"/>
                          <a:cs typeface="+mn-cs"/>
                        </a:rPr>
                        <a:t>Improvise</a:t>
                      </a:r>
                      <a:r>
                        <a:rPr lang="en-US" sz="1400" b="0" i="0" u="none" strike="noStrike" kern="1200" baseline="0" dirty="0">
                          <a:solidFill>
                            <a:schemeClr val="tx1"/>
                          </a:solidFill>
                          <a:latin typeface="+mn-lt"/>
                          <a:ea typeface="+mn-ea"/>
                          <a:cs typeface="+mn-cs"/>
                        </a:rPr>
                        <a:t> – where a melody line is made up to fit the chords of the song.</a:t>
                      </a:r>
                    </a:p>
                    <a:p>
                      <a:r>
                        <a:rPr lang="en-US" sz="1400" b="1" i="0" u="none" strike="noStrike" kern="1200" baseline="0" dirty="0">
                          <a:solidFill>
                            <a:schemeClr val="tx1"/>
                          </a:solidFill>
                          <a:latin typeface="+mn-lt"/>
                          <a:ea typeface="+mn-ea"/>
                          <a:cs typeface="+mn-cs"/>
                        </a:rPr>
                        <a:t>Notation </a:t>
                      </a:r>
                      <a:r>
                        <a:rPr lang="en-US" sz="1400" b="0" i="0" u="none" strike="noStrike" kern="1200" baseline="0" dirty="0">
                          <a:solidFill>
                            <a:schemeClr val="tx1"/>
                          </a:solidFill>
                          <a:latin typeface="+mn-lt"/>
                          <a:ea typeface="+mn-ea"/>
                          <a:cs typeface="+mn-cs"/>
                        </a:rPr>
                        <a:t>– the notes on the page that tell the musician what to play.</a:t>
                      </a:r>
                      <a:endParaRPr lang="en-US" sz="1400" b="1" i="0" u="none" strike="noStrike" kern="1200" baseline="0" dirty="0">
                        <a:solidFill>
                          <a:schemeClr val="tx1"/>
                        </a:solidFill>
                        <a:latin typeface="+mn-lt"/>
                        <a:ea typeface="+mn-ea"/>
                        <a:cs typeface="+mn-cs"/>
                      </a:endParaRPr>
                    </a:p>
                  </a:txBody>
                  <a:tcPr marL="65818" marR="658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2668549"/>
                  </a:ext>
                </a:extLst>
              </a:tr>
            </a:tbl>
          </a:graphicData>
        </a:graphic>
      </p:graphicFrame>
      <p:graphicFrame>
        <p:nvGraphicFramePr>
          <p:cNvPr id="2" name="Table 2">
            <a:extLst>
              <a:ext uri="{FF2B5EF4-FFF2-40B4-BE49-F238E27FC236}">
                <a16:creationId xmlns:a16="http://schemas.microsoft.com/office/drawing/2014/main" id="{C4AF6058-DDD6-C1BE-50F2-2CBF7FE47B07}"/>
              </a:ext>
            </a:extLst>
          </p:cNvPr>
          <p:cNvGraphicFramePr>
            <a:graphicFrameLocks noGrp="1"/>
          </p:cNvGraphicFramePr>
          <p:nvPr>
            <p:extLst>
              <p:ext uri="{D42A27DB-BD31-4B8C-83A1-F6EECF244321}">
                <p14:modId xmlns:p14="http://schemas.microsoft.com/office/powerpoint/2010/main" val="4156177713"/>
              </p:ext>
            </p:extLst>
          </p:nvPr>
        </p:nvGraphicFramePr>
        <p:xfrm>
          <a:off x="393131" y="751242"/>
          <a:ext cx="9239819" cy="676366"/>
        </p:xfrm>
        <a:graphic>
          <a:graphicData uri="http://schemas.openxmlformats.org/drawingml/2006/table">
            <a:tbl>
              <a:tblPr firstRow="1" bandRow="1">
                <a:tableStyleId>{5C22544A-7EE6-4342-B048-85BDC9FD1C3A}</a:tableStyleId>
              </a:tblPr>
              <a:tblGrid>
                <a:gridCol w="2085683">
                  <a:extLst>
                    <a:ext uri="{9D8B030D-6E8A-4147-A177-3AD203B41FA5}">
                      <a16:colId xmlns:a16="http://schemas.microsoft.com/office/drawing/2014/main" val="1701158635"/>
                    </a:ext>
                  </a:extLst>
                </a:gridCol>
                <a:gridCol w="4587004">
                  <a:extLst>
                    <a:ext uri="{9D8B030D-6E8A-4147-A177-3AD203B41FA5}">
                      <a16:colId xmlns:a16="http://schemas.microsoft.com/office/drawing/2014/main" val="3034589352"/>
                    </a:ext>
                  </a:extLst>
                </a:gridCol>
                <a:gridCol w="2567132">
                  <a:extLst>
                    <a:ext uri="{9D8B030D-6E8A-4147-A177-3AD203B41FA5}">
                      <a16:colId xmlns:a16="http://schemas.microsoft.com/office/drawing/2014/main" val="1922066720"/>
                    </a:ext>
                  </a:extLst>
                </a:gridCol>
              </a:tblGrid>
              <a:tr h="676366">
                <a:tc>
                  <a:txBody>
                    <a:bodyPr/>
                    <a:lstStyle/>
                    <a:p>
                      <a:r>
                        <a:rPr lang="en-US" dirty="0"/>
                        <a:t>Year group: 4</a:t>
                      </a:r>
                    </a:p>
                    <a:p>
                      <a:pPr lvl="0">
                        <a:buNone/>
                      </a:pPr>
                      <a:endParaRPr lang="en-US" dirty="0"/>
                    </a:p>
                  </a:txBody>
                  <a:tcPr/>
                </a:tc>
                <a:tc>
                  <a:txBody>
                    <a:bodyPr/>
                    <a:lstStyle/>
                    <a:p>
                      <a:r>
                        <a:rPr lang="en-US" dirty="0"/>
                        <a:t>Topic: </a:t>
                      </a:r>
                      <a:r>
                        <a:rPr lang="en-US" sz="1800" b="1" i="0" u="none" strike="noStrike" noProof="0" dirty="0">
                          <a:solidFill>
                            <a:schemeClr val="bg1"/>
                          </a:solidFill>
                          <a:latin typeface="Calibri"/>
                        </a:rPr>
                        <a:t>Glockenspiel Performance (Unit 2)</a:t>
                      </a:r>
                    </a:p>
                  </a:txBody>
                  <a:tcPr/>
                </a:tc>
                <a:tc>
                  <a:txBody>
                    <a:bodyPr/>
                    <a:lstStyle/>
                    <a:p>
                      <a:r>
                        <a:rPr lang="en-US" dirty="0"/>
                        <a:t>Term: Spring</a:t>
                      </a:r>
                    </a:p>
                  </a:txBody>
                  <a:tcPr/>
                </a:tc>
                <a:extLst>
                  <a:ext uri="{0D108BD9-81ED-4DB2-BD59-A6C34878D82A}">
                    <a16:rowId xmlns:a16="http://schemas.microsoft.com/office/drawing/2014/main" val="3581570372"/>
                  </a:ext>
                </a:extLst>
              </a:tr>
            </a:tbl>
          </a:graphicData>
        </a:graphic>
      </p:graphicFrame>
      <p:graphicFrame>
        <p:nvGraphicFramePr>
          <p:cNvPr id="13" name="Table 12">
            <a:extLst>
              <a:ext uri="{FF2B5EF4-FFF2-40B4-BE49-F238E27FC236}">
                <a16:creationId xmlns:a16="http://schemas.microsoft.com/office/drawing/2014/main" id="{1701605A-7494-8606-FDDE-A399A9F858DA}"/>
              </a:ext>
            </a:extLst>
          </p:cNvPr>
          <p:cNvGraphicFramePr>
            <a:graphicFrameLocks noGrp="1"/>
          </p:cNvGraphicFramePr>
          <p:nvPr>
            <p:extLst>
              <p:ext uri="{D42A27DB-BD31-4B8C-83A1-F6EECF244321}">
                <p14:modId xmlns:p14="http://schemas.microsoft.com/office/powerpoint/2010/main" val="1823769272"/>
              </p:ext>
            </p:extLst>
          </p:nvPr>
        </p:nvGraphicFramePr>
        <p:xfrm>
          <a:off x="3606459" y="1580811"/>
          <a:ext cx="6005243" cy="3632581"/>
        </p:xfrm>
        <a:graphic>
          <a:graphicData uri="http://schemas.openxmlformats.org/drawingml/2006/table">
            <a:tbl>
              <a:tblPr firstRow="1" firstCol="1" bandRow="1"/>
              <a:tblGrid>
                <a:gridCol w="6005243">
                  <a:extLst>
                    <a:ext uri="{9D8B030D-6E8A-4147-A177-3AD203B41FA5}">
                      <a16:colId xmlns:a16="http://schemas.microsoft.com/office/drawing/2014/main" val="3891409649"/>
                    </a:ext>
                  </a:extLst>
                </a:gridCol>
              </a:tblGrid>
              <a:tr h="220699">
                <a:tc>
                  <a:txBody>
                    <a:bodyPr/>
                    <a:lstStyle/>
                    <a:p>
                      <a:pPr>
                        <a:lnSpc>
                          <a:spcPct val="107000"/>
                        </a:lnSpc>
                        <a:spcAft>
                          <a:spcPts val="800"/>
                        </a:spcAft>
                      </a:pPr>
                      <a:r>
                        <a:rPr lang="en-GB" sz="1600" b="1" dirty="0">
                          <a:solidFill>
                            <a:srgbClr val="7030A0"/>
                          </a:solidFill>
                          <a:effectLst/>
                          <a:latin typeface="Calibri"/>
                          <a:ea typeface="Calibri" panose="020F0502020204030204" pitchFamily="34" charset="0"/>
                          <a:cs typeface="Times New Roman"/>
                        </a:rPr>
                        <a:t>Substantive Knowledge</a:t>
                      </a:r>
                      <a:endParaRPr lang="en-GB" sz="1100" dirty="0">
                        <a:effectLst/>
                        <a:latin typeface="Calibri"/>
                        <a:ea typeface="Calibri" panose="020F0502020204030204" pitchFamily="34" charset="0"/>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770717538"/>
                  </a:ext>
                </a:extLst>
              </a:tr>
              <a:tr h="2104681">
                <a:tc>
                  <a:txBody>
                    <a:bodyPr/>
                    <a:lstStyle/>
                    <a:p>
                      <a:pPr marL="171450" indent="-171450">
                        <a:buFont typeface="Arial" panose="020B0604020202020204" pitchFamily="34" charset="0"/>
                        <a:buChar char="•"/>
                      </a:pPr>
                      <a:r>
                        <a:rPr lang="en-US" sz="1500" b="0" i="0" u="none" strike="noStrike" kern="1200" baseline="0" dirty="0">
                          <a:solidFill>
                            <a:schemeClr val="tx1"/>
                          </a:solidFill>
                          <a:latin typeface="+mn-lt"/>
                          <a:ea typeface="+mn-ea"/>
                          <a:cs typeface="+mn-cs"/>
                        </a:rPr>
                        <a:t>The glockenspiel is a tuned percussion instrument.</a:t>
                      </a:r>
                    </a:p>
                    <a:p>
                      <a:pPr marL="171450" indent="-171450">
                        <a:buFont typeface="Arial" panose="020B0604020202020204" pitchFamily="34" charset="0"/>
                        <a:buChar char="•"/>
                      </a:pPr>
                      <a:endParaRPr lang="en-US" sz="1500" b="0" i="0" u="none" strike="noStrike" kern="1200" baseline="0" dirty="0">
                        <a:solidFill>
                          <a:schemeClr val="tx1"/>
                        </a:solidFill>
                        <a:latin typeface="+mn-lt"/>
                        <a:ea typeface="+mn-ea"/>
                        <a:cs typeface="+mn-cs"/>
                      </a:endParaRPr>
                    </a:p>
                    <a:p>
                      <a:pPr marL="171450" indent="-171450">
                        <a:buFont typeface="Arial" panose="020B0604020202020204" pitchFamily="34" charset="0"/>
                        <a:buChar char="•"/>
                      </a:pPr>
                      <a:r>
                        <a:rPr lang="en-US" sz="1500" b="0" i="0" u="none" strike="noStrike" kern="1200" baseline="0" dirty="0">
                          <a:solidFill>
                            <a:schemeClr val="tx1"/>
                          </a:solidFill>
                          <a:latin typeface="+mn-lt"/>
                          <a:ea typeface="+mn-ea"/>
                          <a:cs typeface="+mn-cs"/>
                        </a:rPr>
                        <a:t>The glockenspiel uses beaters to play individual notes.</a:t>
                      </a:r>
                    </a:p>
                    <a:p>
                      <a:pPr marL="171450" indent="-171450">
                        <a:buFont typeface="Arial" panose="020B0604020202020204" pitchFamily="34" charset="0"/>
                        <a:buChar char="•"/>
                      </a:pPr>
                      <a:endParaRPr lang="en-US" sz="1500" b="0" i="0" u="none" strike="noStrike" kern="1200" baseline="0" dirty="0">
                        <a:solidFill>
                          <a:schemeClr val="tx1"/>
                        </a:solidFill>
                        <a:latin typeface="+mn-lt"/>
                        <a:ea typeface="+mn-ea"/>
                        <a:cs typeface="+mn-cs"/>
                      </a:endParaRPr>
                    </a:p>
                    <a:p>
                      <a:pPr marL="171450" indent="-171450">
                        <a:buFont typeface="Arial" panose="020B0604020202020204" pitchFamily="34" charset="0"/>
                        <a:buChar char="•"/>
                      </a:pPr>
                      <a:r>
                        <a:rPr lang="en-US" sz="1500" b="0" i="0" u="none" strike="noStrike" kern="1200" baseline="0" dirty="0">
                          <a:solidFill>
                            <a:schemeClr val="tx1"/>
                          </a:solidFill>
                          <a:latin typeface="+mn-lt"/>
                          <a:ea typeface="+mn-ea"/>
                          <a:cs typeface="+mn-cs"/>
                        </a:rPr>
                        <a:t>The glockenspiel follows treble clef music.</a:t>
                      </a:r>
                    </a:p>
                    <a:p>
                      <a:pPr marL="171450" indent="-171450">
                        <a:buFont typeface="Arial" panose="020B0604020202020204" pitchFamily="34" charset="0"/>
                        <a:buChar char="•"/>
                      </a:pPr>
                      <a:endParaRPr lang="en-US" sz="1500" b="0" i="0" u="none" strike="noStrike" kern="1200" baseline="0" dirty="0">
                        <a:solidFill>
                          <a:schemeClr val="tx1"/>
                        </a:solidFill>
                        <a:latin typeface="+mn-lt"/>
                        <a:ea typeface="+mn-ea"/>
                        <a:cs typeface="+mn-cs"/>
                      </a:endParaRPr>
                    </a:p>
                    <a:p>
                      <a:pPr marL="171450" indent="-171450">
                        <a:buFont typeface="Arial" panose="020B0604020202020204" pitchFamily="34" charset="0"/>
                        <a:buChar char="•"/>
                      </a:pPr>
                      <a:r>
                        <a:rPr lang="en-US" sz="1500" b="0" i="0" u="none" strike="noStrike" kern="1200" baseline="0" dirty="0">
                          <a:solidFill>
                            <a:schemeClr val="tx1"/>
                          </a:solidFill>
                          <a:latin typeface="+mn-lt"/>
                          <a:ea typeface="+mn-ea"/>
                          <a:cs typeface="+mn-cs"/>
                        </a:rPr>
                        <a:t>Treble clef music has a B on the middle line. </a:t>
                      </a:r>
                    </a:p>
                    <a:p>
                      <a:pPr marL="171450" indent="-171450">
                        <a:buFont typeface="Arial" panose="020B0604020202020204" pitchFamily="34" charset="0"/>
                        <a:buChar char="•"/>
                      </a:pPr>
                      <a:endParaRPr lang="en-US" sz="1500" b="0" i="0" u="none" strike="noStrike" kern="1200" baseline="0" dirty="0">
                        <a:solidFill>
                          <a:schemeClr val="tx1"/>
                        </a:solidFill>
                        <a:latin typeface="+mn-lt"/>
                        <a:ea typeface="+mn-ea"/>
                        <a:cs typeface="+mn-cs"/>
                      </a:endParaRPr>
                    </a:p>
                    <a:p>
                      <a:pPr marL="171450" indent="-171450">
                        <a:buFont typeface="Arial" panose="020B0604020202020204" pitchFamily="34" charset="0"/>
                        <a:buChar char="•"/>
                      </a:pPr>
                      <a:r>
                        <a:rPr lang="en-US" sz="1500" b="0" i="0" u="none" strike="noStrike" kern="1200" baseline="0" dirty="0">
                          <a:solidFill>
                            <a:schemeClr val="tx1"/>
                          </a:solidFill>
                          <a:latin typeface="+mn-lt"/>
                          <a:ea typeface="+mn-ea"/>
                          <a:cs typeface="+mn-cs"/>
                        </a:rPr>
                        <a:t>Treble clef notes go up and down following an 8-note scale starting and finishing on the same note. This is called a heptatonic scale, as it has 7 different notes.</a:t>
                      </a:r>
                    </a:p>
                    <a:p>
                      <a:pPr marL="171450" indent="-171450">
                        <a:buFont typeface="Arial" panose="020B0604020202020204" pitchFamily="34" charset="0"/>
                        <a:buChar char="•"/>
                      </a:pPr>
                      <a:endParaRPr lang="en-US" sz="1500" b="0" i="0" u="none" strike="noStrike" kern="1200" baseline="0" dirty="0">
                        <a:solidFill>
                          <a:schemeClr val="tx1"/>
                        </a:solidFill>
                        <a:latin typeface="+mn-lt"/>
                        <a:ea typeface="+mn-ea"/>
                        <a:cs typeface="+mn-cs"/>
                      </a:endParaRPr>
                    </a:p>
                    <a:p>
                      <a:pPr marL="171450" indent="-171450">
                        <a:buFont typeface="Arial" panose="020B0604020202020204" pitchFamily="34" charset="0"/>
                        <a:buChar char="•"/>
                      </a:pPr>
                      <a:r>
                        <a:rPr lang="en-US" sz="1500" b="0" i="0" u="none" strike="noStrike" kern="1200" baseline="0" dirty="0">
                          <a:solidFill>
                            <a:schemeClr val="tx1"/>
                          </a:solidFill>
                          <a:latin typeface="+mn-lt"/>
                          <a:ea typeface="+mn-ea"/>
                          <a:cs typeface="+mn-cs"/>
                        </a:rPr>
                        <a:t>The glockenspiel can be played loud or soft by hitting it harder or softer. </a:t>
                      </a:r>
                    </a:p>
                    <a:p>
                      <a:endParaRPr lang="en-US" sz="1200" b="0" i="0" u="none" strike="noStrike" kern="1200" baseline="0" dirty="0">
                        <a:solidFill>
                          <a:schemeClr val="tx1"/>
                        </a:solidFill>
                        <a:latin typeface="+mn-lt"/>
                        <a:ea typeface="+mn-ea"/>
                        <a:cs typeface="+mn-cs"/>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934993461"/>
                  </a:ext>
                </a:extLst>
              </a:tr>
            </a:tbl>
          </a:graphicData>
        </a:graphic>
      </p:graphicFrame>
      <p:pic>
        <p:nvPicPr>
          <p:cNvPr id="5" name="Picture 4">
            <a:extLst>
              <a:ext uri="{FF2B5EF4-FFF2-40B4-BE49-F238E27FC236}">
                <a16:creationId xmlns:a16="http://schemas.microsoft.com/office/drawing/2014/main" id="{1480E6C0-F76A-42B2-A92F-DB804230B2F5}"/>
              </a:ext>
            </a:extLst>
          </p:cNvPr>
          <p:cNvPicPr>
            <a:picLocks noChangeAspect="1"/>
          </p:cNvPicPr>
          <p:nvPr/>
        </p:nvPicPr>
        <p:blipFill>
          <a:blip r:embed="rId2"/>
          <a:stretch>
            <a:fillRect/>
          </a:stretch>
        </p:blipFill>
        <p:spPr>
          <a:xfrm>
            <a:off x="9846873" y="322117"/>
            <a:ext cx="2205038" cy="2210981"/>
          </a:xfrm>
          <a:prstGeom prst="rect">
            <a:avLst/>
          </a:prstGeom>
        </p:spPr>
      </p:pic>
      <p:pic>
        <p:nvPicPr>
          <p:cNvPr id="7" name="Picture 2" descr="Soprano Diatonic Glockenspiel - Heritage Music UK">
            <a:extLst>
              <a:ext uri="{FF2B5EF4-FFF2-40B4-BE49-F238E27FC236}">
                <a16:creationId xmlns:a16="http://schemas.microsoft.com/office/drawing/2014/main" id="{95AF13E9-FB83-1A3A-0B2C-CC79ABE35647}"/>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3698"/>
          <a:stretch/>
        </p:blipFill>
        <p:spPr bwMode="auto">
          <a:xfrm>
            <a:off x="9819109" y="2680126"/>
            <a:ext cx="2260566" cy="1743075"/>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8">
            <a:extLst>
              <a:ext uri="{FF2B5EF4-FFF2-40B4-BE49-F238E27FC236}">
                <a16:creationId xmlns:a16="http://schemas.microsoft.com/office/drawing/2014/main" id="{DC956840-57B2-AB74-C3F1-EADC5E453A56}"/>
              </a:ext>
            </a:extLst>
          </p:cNvPr>
          <p:cNvPicPr>
            <a:picLocks noChangeAspect="1"/>
          </p:cNvPicPr>
          <p:nvPr/>
        </p:nvPicPr>
        <p:blipFill rotWithShape="1">
          <a:blip r:embed="rId4"/>
          <a:srcRect r="34244"/>
          <a:stretch/>
        </p:blipFill>
        <p:spPr>
          <a:xfrm>
            <a:off x="9791345" y="4570229"/>
            <a:ext cx="2260566" cy="2226719"/>
          </a:xfrm>
          <a:prstGeom prst="rect">
            <a:avLst/>
          </a:prstGeom>
        </p:spPr>
      </p:pic>
    </p:spTree>
    <p:extLst>
      <p:ext uri="{BB962C8B-B14F-4D97-AF65-F5344CB8AC3E}">
        <p14:creationId xmlns:p14="http://schemas.microsoft.com/office/powerpoint/2010/main" val="240048286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Box 1">
            <a:extLst>
              <a:ext uri="{FF2B5EF4-FFF2-40B4-BE49-F238E27FC236}">
                <a16:creationId xmlns:a16="http://schemas.microsoft.com/office/drawing/2014/main" id="{9F6E11C7-7CE2-9B4E-8FFC-9D3CD504D062}"/>
              </a:ext>
            </a:extLst>
          </p:cNvPr>
          <p:cNvSpPr txBox="1"/>
          <p:nvPr/>
        </p:nvSpPr>
        <p:spPr>
          <a:xfrm>
            <a:off x="-1216840" y="88285"/>
            <a:ext cx="6921500" cy="665310"/>
          </a:xfrm>
          <a:prstGeom prst="rect">
            <a:avLst/>
          </a:prstGeom>
          <a:noFill/>
          <a:ln>
            <a:noFill/>
          </a:ln>
        </p:spPr>
        <p:txBody>
          <a:bodyPr rot="0" spcFirstLastPara="0" vert="horz" wrap="square" lIns="91440" tIns="45720" rIns="91440" bIns="45720" numCol="1" spcCol="0" rtlCol="0" fromWordArt="0" anchor="t" anchorCtr="0" forceAA="0" compatLnSpc="1">
            <a:prstTxWarp prst="textNoShape">
              <a:avLst/>
            </a:prstTxWarp>
            <a:spAutoFit/>
          </a:bodyPr>
          <a:lstStyle/>
          <a:p>
            <a:pPr algn="ctr">
              <a:lnSpc>
                <a:spcPct val="107000"/>
              </a:lnSpc>
              <a:spcAft>
                <a:spcPts val="800"/>
              </a:spcAft>
            </a:pPr>
            <a:r>
              <a:rPr lang="en-US" sz="3600" b="1">
                <a:ln w="9525" cap="flat" cmpd="sng" algn="ctr">
                  <a:solidFill>
                    <a:srgbClr val="FFFFFF"/>
                  </a:solidFill>
                  <a:prstDash val="solid"/>
                  <a:round/>
                </a:ln>
                <a:solidFill>
                  <a:srgbClr val="7030A0"/>
                </a:solidFill>
                <a:effectLst>
                  <a:outerShdw blurRad="12700" dist="38100" dir="2700000" algn="tl">
                    <a:schemeClr val="accent5">
                      <a:lumMod val="60000"/>
                      <a:lumOff val="40000"/>
                    </a:schemeClr>
                  </a:outerShdw>
                </a:effectLst>
                <a:latin typeface="Mystical Woods Rough Script" panose="02000500000000000000" pitchFamily="2" charset="0"/>
                <a:ea typeface="Calibri" panose="020F0502020204030204" pitchFamily="34" charset="0"/>
                <a:cs typeface="LilyUPC" panose="020B0604020202020204" pitchFamily="34" charset="-34"/>
              </a:rPr>
              <a:t>Sticky</a:t>
            </a:r>
            <a:r>
              <a:rPr lang="en-US" sz="3600" b="1">
                <a:ln w="9525" cap="flat" cmpd="sng" algn="ctr">
                  <a:solidFill>
                    <a:srgbClr val="FFFFFF"/>
                  </a:solidFill>
                  <a:prstDash val="solid"/>
                  <a:round/>
                </a:ln>
                <a:solidFill>
                  <a:srgbClr val="5B9BD5"/>
                </a:solidFill>
                <a:effectLst>
                  <a:outerShdw blurRad="12700" dist="38100" dir="2700000" algn="tl">
                    <a:schemeClr val="accent5">
                      <a:lumMod val="60000"/>
                      <a:lumOff val="40000"/>
                    </a:schemeClr>
                  </a:outerShdw>
                </a:effectLst>
                <a:latin typeface="Mystical Woods Rough Script" panose="02000500000000000000" pitchFamily="2" charset="0"/>
                <a:ea typeface="Calibri" panose="020F0502020204030204" pitchFamily="34" charset="0"/>
                <a:cs typeface="LilyUPC" panose="020B0604020202020204" pitchFamily="34" charset="-34"/>
              </a:rPr>
              <a:t> </a:t>
            </a:r>
            <a:r>
              <a:rPr lang="en-US" sz="3600" b="1">
                <a:ln w="9525" cap="flat" cmpd="sng" algn="ctr">
                  <a:solidFill>
                    <a:srgbClr val="FFFFFF"/>
                  </a:solidFill>
                  <a:prstDash val="solid"/>
                  <a:round/>
                </a:ln>
                <a:solidFill>
                  <a:srgbClr val="7030A0"/>
                </a:solidFill>
                <a:effectLst>
                  <a:outerShdw blurRad="12700" dist="38100" dir="2700000" algn="tl">
                    <a:schemeClr val="accent5">
                      <a:lumMod val="60000"/>
                      <a:lumOff val="40000"/>
                    </a:schemeClr>
                  </a:outerShdw>
                </a:effectLst>
                <a:latin typeface="Mystical Woods Rough Script" panose="02000500000000000000" pitchFamily="2" charset="0"/>
                <a:ea typeface="Calibri" panose="020F0502020204030204" pitchFamily="34" charset="0"/>
                <a:cs typeface="LilyUPC" panose="020B0604020202020204" pitchFamily="34" charset="-34"/>
              </a:rPr>
              <a:t>knowledge</a:t>
            </a:r>
            <a:r>
              <a:rPr lang="en-US" sz="3600" b="1">
                <a:ln w="9525" cap="flat" cmpd="sng" algn="ctr">
                  <a:solidFill>
                    <a:srgbClr val="FFFFFF"/>
                  </a:solidFill>
                  <a:prstDash val="solid"/>
                  <a:round/>
                </a:ln>
                <a:solidFill>
                  <a:srgbClr val="5B9BD5"/>
                </a:solidFill>
                <a:effectLst>
                  <a:outerShdw blurRad="12700" dist="38100" dir="2700000" algn="tl">
                    <a:schemeClr val="accent5">
                      <a:lumMod val="60000"/>
                      <a:lumOff val="40000"/>
                    </a:schemeClr>
                  </a:outerShdw>
                </a:effectLst>
                <a:latin typeface="Mystical Woods Rough Script" panose="02000500000000000000" pitchFamily="2" charset="0"/>
                <a:ea typeface="Calibri" panose="020F0502020204030204" pitchFamily="34" charset="0"/>
                <a:cs typeface="LilyUPC" panose="020B0604020202020204" pitchFamily="34" charset="-34"/>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p:txBody>
      </p:sp>
      <p:graphicFrame>
        <p:nvGraphicFramePr>
          <p:cNvPr id="12" name="Table 11">
            <a:extLst>
              <a:ext uri="{FF2B5EF4-FFF2-40B4-BE49-F238E27FC236}">
                <a16:creationId xmlns:a16="http://schemas.microsoft.com/office/drawing/2014/main" id="{10982FD2-2C32-E804-B331-0F0FC65E6E08}"/>
              </a:ext>
            </a:extLst>
          </p:cNvPr>
          <p:cNvGraphicFramePr>
            <a:graphicFrameLocks noGrp="1"/>
          </p:cNvGraphicFramePr>
          <p:nvPr>
            <p:extLst>
              <p:ext uri="{D42A27DB-BD31-4B8C-83A1-F6EECF244321}">
                <p14:modId xmlns:p14="http://schemas.microsoft.com/office/powerpoint/2010/main" val="1414821135"/>
              </p:ext>
            </p:extLst>
          </p:nvPr>
        </p:nvGraphicFramePr>
        <p:xfrm>
          <a:off x="374843" y="1571138"/>
          <a:ext cx="3120600" cy="5179577"/>
        </p:xfrm>
        <a:graphic>
          <a:graphicData uri="http://schemas.openxmlformats.org/drawingml/2006/table">
            <a:tbl>
              <a:tblPr firstRow="1" firstCol="1" bandRow="1"/>
              <a:tblGrid>
                <a:gridCol w="3120600">
                  <a:extLst>
                    <a:ext uri="{9D8B030D-6E8A-4147-A177-3AD203B41FA5}">
                      <a16:colId xmlns:a16="http://schemas.microsoft.com/office/drawing/2014/main" val="2046514649"/>
                    </a:ext>
                  </a:extLst>
                </a:gridCol>
              </a:tblGrid>
              <a:tr h="241817">
                <a:tc>
                  <a:txBody>
                    <a:bodyPr/>
                    <a:lstStyle/>
                    <a:p>
                      <a:pPr>
                        <a:lnSpc>
                          <a:spcPct val="107000"/>
                        </a:lnSpc>
                        <a:spcAft>
                          <a:spcPts val="800"/>
                        </a:spcAft>
                      </a:pPr>
                      <a:r>
                        <a:rPr lang="en-GB" sz="1400" b="1" dirty="0">
                          <a:solidFill>
                            <a:srgbClr val="7030A0"/>
                          </a:solidFill>
                          <a:effectLst/>
                          <a:latin typeface="Calibri"/>
                          <a:ea typeface="Calibri" panose="020F0502020204030204" pitchFamily="34" charset="0"/>
                          <a:cs typeface="Times New Roman"/>
                        </a:rPr>
                        <a:t>Key vocabulary and definitions:</a:t>
                      </a:r>
                      <a:endParaRPr lang="en-GB" sz="1400">
                        <a:effectLst/>
                        <a:latin typeface="Calibri"/>
                        <a:ea typeface="Calibri" panose="020F0502020204030204" pitchFamily="34" charset="0"/>
                        <a:cs typeface="Times New Roman"/>
                      </a:endParaRPr>
                    </a:p>
                  </a:txBody>
                  <a:tcPr marL="65818" marR="658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599609595"/>
                  </a:ext>
                </a:extLst>
              </a:tr>
              <a:tr h="4310053">
                <a:tc>
                  <a:txBody>
                    <a:bodyPr/>
                    <a:lstStyle/>
                    <a:p>
                      <a:r>
                        <a:rPr lang="en-US" sz="1200" b="1" i="0" u="none" strike="noStrike" kern="1200" baseline="0" dirty="0">
                          <a:solidFill>
                            <a:schemeClr val="tx1"/>
                          </a:solidFill>
                          <a:latin typeface="+mn-lt"/>
                          <a:ea typeface="+mn-ea"/>
                          <a:cs typeface="+mn-cs"/>
                        </a:rPr>
                        <a:t>Structure </a:t>
                      </a:r>
                      <a:r>
                        <a:rPr lang="en-US" sz="1200" b="0" i="0" u="none" strike="noStrike" kern="1200" baseline="0" dirty="0">
                          <a:solidFill>
                            <a:schemeClr val="tx1"/>
                          </a:solidFill>
                          <a:latin typeface="+mn-lt"/>
                          <a:ea typeface="+mn-ea"/>
                          <a:cs typeface="+mn-cs"/>
                        </a:rPr>
                        <a:t>– the form of the music made up of verses and choruses .</a:t>
                      </a:r>
                    </a:p>
                    <a:p>
                      <a:r>
                        <a:rPr lang="en-US" sz="1200" b="1" i="0" u="none" strike="noStrike" kern="1200" baseline="0" dirty="0">
                          <a:solidFill>
                            <a:schemeClr val="tx1"/>
                          </a:solidFill>
                          <a:latin typeface="+mn-lt"/>
                          <a:ea typeface="+mn-ea"/>
                          <a:cs typeface="+mn-cs"/>
                        </a:rPr>
                        <a:t>Pulse</a:t>
                      </a:r>
                      <a:r>
                        <a:rPr lang="en-US" sz="1200" b="0" i="0" u="none" strike="noStrike" kern="1200" baseline="0" dirty="0">
                          <a:solidFill>
                            <a:schemeClr val="tx1"/>
                          </a:solidFill>
                          <a:latin typeface="+mn-lt"/>
                          <a:ea typeface="+mn-ea"/>
                          <a:cs typeface="+mn-cs"/>
                        </a:rPr>
                        <a:t> – </a:t>
                      </a:r>
                      <a:r>
                        <a:rPr lang="en-US" sz="1200" b="0" dirty="0"/>
                        <a:t>the regular heartbeat of the music; its steady beat.</a:t>
                      </a:r>
                    </a:p>
                    <a:p>
                      <a:r>
                        <a:rPr lang="en-US" sz="1200" b="1" i="0" u="none" strike="noStrike" kern="1200" baseline="0" dirty="0">
                          <a:solidFill>
                            <a:schemeClr val="tx1"/>
                          </a:solidFill>
                          <a:latin typeface="+mn-lt"/>
                          <a:ea typeface="+mn-ea"/>
                          <a:cs typeface="+mn-cs"/>
                        </a:rPr>
                        <a:t>Rhythm</a:t>
                      </a:r>
                      <a:r>
                        <a:rPr lang="en-US" sz="1200" b="0" i="0" u="none" strike="noStrike" kern="1200" baseline="0" dirty="0">
                          <a:solidFill>
                            <a:schemeClr val="tx1"/>
                          </a:solidFill>
                          <a:latin typeface="+mn-lt"/>
                          <a:ea typeface="+mn-ea"/>
                          <a:cs typeface="+mn-cs"/>
                        </a:rPr>
                        <a:t> – l</a:t>
                      </a:r>
                      <a:r>
                        <a:rPr lang="en-US" sz="1200" b="0" dirty="0"/>
                        <a:t>ong and short sounds or patterns that happen over the pulse. </a:t>
                      </a:r>
                    </a:p>
                    <a:p>
                      <a:r>
                        <a:rPr lang="en-US" sz="1200" b="1" i="0" u="none" strike="noStrike" kern="1200" baseline="0" dirty="0">
                          <a:solidFill>
                            <a:schemeClr val="tx1"/>
                          </a:solidFill>
                          <a:latin typeface="+mn-lt"/>
                          <a:ea typeface="+mn-ea"/>
                          <a:cs typeface="+mn-cs"/>
                        </a:rPr>
                        <a:t>Pitch</a:t>
                      </a:r>
                      <a:r>
                        <a:rPr lang="en-US" sz="1200" b="0" i="0" u="none" strike="noStrike" kern="1200" baseline="0" dirty="0">
                          <a:solidFill>
                            <a:schemeClr val="tx1"/>
                          </a:solidFill>
                          <a:latin typeface="+mn-lt"/>
                          <a:ea typeface="+mn-ea"/>
                          <a:cs typeface="+mn-cs"/>
                        </a:rPr>
                        <a:t> - </a:t>
                      </a:r>
                      <a:r>
                        <a:rPr lang="en-GB" sz="1200" b="0" dirty="0"/>
                        <a:t>high and low sounds</a:t>
                      </a:r>
                      <a:endParaRPr lang="en-US" sz="1200" b="0" i="0" u="none" strike="noStrike" kern="1200" baseline="0" dirty="0">
                        <a:solidFill>
                          <a:schemeClr val="tx1"/>
                        </a:solidFill>
                        <a:latin typeface="+mn-lt"/>
                        <a:ea typeface="+mn-ea"/>
                        <a:cs typeface="+mn-cs"/>
                      </a:endParaRPr>
                    </a:p>
                    <a:p>
                      <a:r>
                        <a:rPr lang="en-US" sz="1200" b="1" i="0" u="none" strike="noStrike" kern="1200" baseline="0" dirty="0">
                          <a:solidFill>
                            <a:schemeClr val="tx1"/>
                          </a:solidFill>
                          <a:latin typeface="+mn-lt"/>
                          <a:ea typeface="+mn-ea"/>
                          <a:cs typeface="+mn-cs"/>
                        </a:rPr>
                        <a:t>Tempo</a:t>
                      </a:r>
                      <a:r>
                        <a:rPr lang="en-US" sz="1200" b="0" i="0" u="none" strike="noStrike" kern="1200" baseline="0" dirty="0">
                          <a:solidFill>
                            <a:schemeClr val="tx1"/>
                          </a:solidFill>
                          <a:latin typeface="+mn-lt"/>
                          <a:ea typeface="+mn-ea"/>
                          <a:cs typeface="+mn-cs"/>
                        </a:rPr>
                        <a:t> </a:t>
                      </a:r>
                      <a:r>
                        <a:rPr lang="en-US" sz="1200" b="0" dirty="0"/>
                        <a:t>– the speed of the music; fast or slow or in-between. </a:t>
                      </a:r>
                      <a:endParaRPr lang="en-US" sz="1200" b="0" i="0" u="none" strike="noStrike" kern="1200" baseline="0" dirty="0">
                        <a:solidFill>
                          <a:schemeClr val="tx1"/>
                        </a:solidFill>
                        <a:latin typeface="+mn-lt"/>
                        <a:ea typeface="+mn-ea"/>
                        <a:cs typeface="+mn-cs"/>
                      </a:endParaRPr>
                    </a:p>
                    <a:p>
                      <a:r>
                        <a:rPr lang="en-US" sz="1200" b="1" i="0" u="none" strike="noStrike" kern="1200" baseline="0" dirty="0">
                          <a:solidFill>
                            <a:schemeClr val="tx1"/>
                          </a:solidFill>
                          <a:latin typeface="+mn-lt"/>
                          <a:ea typeface="+mn-ea"/>
                          <a:cs typeface="+mn-cs"/>
                        </a:rPr>
                        <a:t>Texture</a:t>
                      </a:r>
                      <a:r>
                        <a:rPr lang="en-US" sz="1200" b="0" i="0" u="none" strike="noStrike" kern="1200" baseline="0" dirty="0">
                          <a:solidFill>
                            <a:schemeClr val="tx1"/>
                          </a:solidFill>
                          <a:latin typeface="+mn-lt"/>
                          <a:ea typeface="+mn-ea"/>
                          <a:cs typeface="+mn-cs"/>
                        </a:rPr>
                        <a:t> </a:t>
                      </a:r>
                      <a:r>
                        <a:rPr lang="en-US" sz="1200" b="0" dirty="0"/>
                        <a:t>– layers of sound working together. </a:t>
                      </a:r>
                      <a:r>
                        <a:rPr lang="en-US" sz="1200" b="1" i="0" u="none" strike="noStrike" kern="1200" baseline="0" dirty="0">
                          <a:solidFill>
                            <a:schemeClr val="tx1"/>
                          </a:solidFill>
                          <a:latin typeface="+mn-lt"/>
                          <a:ea typeface="+mn-ea"/>
                          <a:cs typeface="+mn-cs"/>
                        </a:rPr>
                        <a:t>Dynamics</a:t>
                      </a:r>
                      <a:r>
                        <a:rPr lang="en-US" sz="1200" b="0" i="0" u="none" strike="noStrike" kern="1200" baseline="0" dirty="0">
                          <a:solidFill>
                            <a:schemeClr val="tx1"/>
                          </a:solidFill>
                          <a:latin typeface="+mn-lt"/>
                          <a:ea typeface="+mn-ea"/>
                          <a:cs typeface="+mn-cs"/>
                        </a:rPr>
                        <a:t> - </a:t>
                      </a:r>
                      <a:r>
                        <a:rPr lang="en-US" sz="1200" b="0" dirty="0"/>
                        <a:t>how loud or quiet the music is.</a:t>
                      </a:r>
                    </a:p>
                    <a:p>
                      <a:r>
                        <a:rPr lang="en-US" sz="1200" b="1" dirty="0"/>
                        <a:t>Timbre</a:t>
                      </a:r>
                      <a:r>
                        <a:rPr lang="en-US" sz="1200" dirty="0"/>
                        <a:t> – the different sound quality of each instrument. </a:t>
                      </a:r>
                      <a:r>
                        <a:rPr lang="en-US" sz="1200" b="0" dirty="0"/>
                        <a:t> </a:t>
                      </a:r>
                      <a:endParaRPr lang="en-US" sz="1200" b="0" i="0" u="none" strike="noStrike" kern="1200" baseline="0" dirty="0">
                        <a:solidFill>
                          <a:schemeClr val="tx1"/>
                        </a:solidFill>
                        <a:latin typeface="+mn-lt"/>
                        <a:ea typeface="+mn-ea"/>
                        <a:cs typeface="+mn-cs"/>
                      </a:endParaRPr>
                    </a:p>
                    <a:p>
                      <a:r>
                        <a:rPr lang="en-US" sz="1200" b="1" i="0" u="none" strike="noStrike" kern="1200" baseline="0" dirty="0">
                          <a:solidFill>
                            <a:schemeClr val="tx1"/>
                          </a:solidFill>
                          <a:latin typeface="+mn-lt"/>
                          <a:ea typeface="+mn-ea"/>
                          <a:cs typeface="+mn-cs"/>
                        </a:rPr>
                        <a:t>Chorus</a:t>
                      </a:r>
                      <a:r>
                        <a:rPr lang="en-US" sz="1200" b="0" i="0" u="none" strike="noStrike" kern="1200" baseline="0" dirty="0">
                          <a:solidFill>
                            <a:schemeClr val="tx1"/>
                          </a:solidFill>
                          <a:latin typeface="+mn-lt"/>
                          <a:ea typeface="+mn-ea"/>
                          <a:cs typeface="+mn-cs"/>
                        </a:rPr>
                        <a:t> – a repeating main theme of the song in-between each verse </a:t>
                      </a:r>
                    </a:p>
                    <a:p>
                      <a:r>
                        <a:rPr lang="en-US" sz="1200" b="1" i="0" u="none" strike="noStrike" kern="1200" baseline="0" dirty="0">
                          <a:solidFill>
                            <a:schemeClr val="tx1"/>
                          </a:solidFill>
                          <a:latin typeface="+mn-lt"/>
                          <a:ea typeface="+mn-ea"/>
                          <a:cs typeface="+mn-cs"/>
                        </a:rPr>
                        <a:t>Verse</a:t>
                      </a:r>
                      <a:r>
                        <a:rPr lang="en-US" sz="1200" b="0" i="0" u="none" strike="noStrike" kern="1200" baseline="0" dirty="0">
                          <a:solidFill>
                            <a:schemeClr val="tx1"/>
                          </a:solidFill>
                          <a:latin typeface="+mn-lt"/>
                          <a:ea typeface="+mn-ea"/>
                          <a:cs typeface="+mn-cs"/>
                        </a:rPr>
                        <a:t> – the main sections of a song</a:t>
                      </a:r>
                    </a:p>
                    <a:p>
                      <a:pPr marL="0" marR="0" lvl="0" indent="0" algn="l" defTabSz="457200" rtl="0" eaLnBrk="1" fontAlgn="auto" latinLnBrk="0" hangingPunct="1">
                        <a:lnSpc>
                          <a:spcPct val="100000"/>
                        </a:lnSpc>
                        <a:spcBef>
                          <a:spcPts val="0"/>
                        </a:spcBef>
                        <a:spcAft>
                          <a:spcPts val="0"/>
                        </a:spcAft>
                        <a:buClrTx/>
                        <a:buSzTx/>
                        <a:buFontTx/>
                        <a:buNone/>
                        <a:tabLst/>
                        <a:defRPr/>
                      </a:pPr>
                      <a:r>
                        <a:rPr lang="en-US" sz="1200" b="1" i="0" u="none" strike="noStrike" kern="1200" baseline="0" dirty="0">
                          <a:solidFill>
                            <a:schemeClr val="tx1"/>
                          </a:solidFill>
                          <a:latin typeface="+mn-lt"/>
                          <a:ea typeface="+mn-ea"/>
                          <a:cs typeface="+mn-cs"/>
                        </a:rPr>
                        <a:t>Hip-hop </a:t>
                      </a:r>
                      <a:r>
                        <a:rPr lang="en-US" sz="1200" b="0" i="0" u="none" strike="noStrike" kern="1200" baseline="0" dirty="0">
                          <a:solidFill>
                            <a:schemeClr val="tx1"/>
                          </a:solidFill>
                          <a:latin typeface="+mn-lt"/>
                          <a:ea typeface="+mn-ea"/>
                          <a:cs typeface="+mn-cs"/>
                        </a:rPr>
                        <a:t>– the backing music used for rap featuring heavy rhythm and bass sounds</a:t>
                      </a:r>
                    </a:p>
                    <a:p>
                      <a:pPr marL="0" marR="0" lvl="0" indent="0" algn="l" defTabSz="457200" rtl="0" eaLnBrk="1" fontAlgn="auto" latinLnBrk="0" hangingPunct="1">
                        <a:lnSpc>
                          <a:spcPct val="100000"/>
                        </a:lnSpc>
                        <a:spcBef>
                          <a:spcPts val="0"/>
                        </a:spcBef>
                        <a:spcAft>
                          <a:spcPts val="0"/>
                        </a:spcAft>
                        <a:buClrTx/>
                        <a:buSzTx/>
                        <a:buFontTx/>
                        <a:buNone/>
                        <a:tabLst/>
                        <a:defRPr/>
                      </a:pPr>
                      <a:r>
                        <a:rPr lang="en-US" sz="1200" b="1" i="0" u="none" strike="noStrike" kern="1200" baseline="0" dirty="0">
                          <a:solidFill>
                            <a:schemeClr val="tx1"/>
                          </a:solidFill>
                          <a:latin typeface="+mn-lt"/>
                          <a:ea typeface="+mn-ea"/>
                          <a:cs typeface="+mn-cs"/>
                        </a:rPr>
                        <a:t>Rap –</a:t>
                      </a:r>
                      <a:r>
                        <a:rPr lang="en-US" sz="1200" b="0" i="0" kern="1200" dirty="0">
                          <a:solidFill>
                            <a:schemeClr val="tx1"/>
                          </a:solidFill>
                          <a:effectLst/>
                          <a:latin typeface="+mn-lt"/>
                          <a:ea typeface="+mn-ea"/>
                          <a:cs typeface="+mn-cs"/>
                        </a:rPr>
                        <a:t> an artistic form of vocal delivery and emotive expression that incorporates rhyme, rhythmic speech, and street vernacular.</a:t>
                      </a:r>
                      <a:endParaRPr lang="en-US" sz="1200" b="1" i="0" u="none" strike="noStrike" kern="1200" baseline="0" dirty="0">
                        <a:solidFill>
                          <a:schemeClr val="tx1"/>
                        </a:solidFill>
                        <a:latin typeface="+mn-lt"/>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lang="en-US" sz="1200" b="1" i="0" u="none" strike="noStrike" kern="1200" baseline="0" dirty="0">
                          <a:solidFill>
                            <a:schemeClr val="tx1"/>
                          </a:solidFill>
                          <a:latin typeface="+mn-lt"/>
                          <a:ea typeface="+mn-ea"/>
                          <a:cs typeface="+mn-cs"/>
                        </a:rPr>
                        <a:t>Riff </a:t>
                      </a:r>
                      <a:r>
                        <a:rPr lang="en-US" sz="1200" b="0" i="0" u="none" strike="noStrike" kern="1200" baseline="0" dirty="0">
                          <a:solidFill>
                            <a:schemeClr val="tx1"/>
                          </a:solidFill>
                          <a:latin typeface="+mn-lt"/>
                          <a:ea typeface="+mn-ea"/>
                          <a:cs typeface="+mn-cs"/>
                        </a:rPr>
                        <a:t>– a short repeated phrase used as an introduction</a:t>
                      </a:r>
                    </a:p>
                    <a:p>
                      <a:pPr marL="0" marR="0" lvl="0" indent="0" algn="l" defTabSz="457200" rtl="0" eaLnBrk="1" fontAlgn="auto" latinLnBrk="0" hangingPunct="1">
                        <a:lnSpc>
                          <a:spcPct val="100000"/>
                        </a:lnSpc>
                        <a:spcBef>
                          <a:spcPts val="0"/>
                        </a:spcBef>
                        <a:spcAft>
                          <a:spcPts val="0"/>
                        </a:spcAft>
                        <a:buClrTx/>
                        <a:buSzTx/>
                        <a:buFontTx/>
                        <a:buNone/>
                        <a:tabLst/>
                        <a:defRPr/>
                      </a:pPr>
                      <a:r>
                        <a:rPr lang="en-US" sz="1200" b="1" i="0" u="none" strike="noStrike" kern="1200" baseline="0" dirty="0">
                          <a:solidFill>
                            <a:schemeClr val="tx1"/>
                          </a:solidFill>
                          <a:latin typeface="+mn-lt"/>
                          <a:ea typeface="+mn-ea"/>
                          <a:cs typeface="+mn-cs"/>
                        </a:rPr>
                        <a:t>Grime </a:t>
                      </a:r>
                      <a:r>
                        <a:rPr lang="en-US" sz="1200" b="0" i="0" u="none" strike="noStrike" kern="1200" baseline="0" dirty="0">
                          <a:solidFill>
                            <a:schemeClr val="tx1"/>
                          </a:solidFill>
                          <a:latin typeface="+mn-lt"/>
                          <a:ea typeface="+mn-ea"/>
                          <a:cs typeface="+mn-cs"/>
                        </a:rPr>
                        <a:t>– a form of electronic dance music</a:t>
                      </a:r>
                    </a:p>
                    <a:p>
                      <a:pPr marL="0" marR="0" lvl="0" indent="0" algn="l" defTabSz="457200" rtl="0" eaLnBrk="1" fontAlgn="auto" latinLnBrk="0" hangingPunct="1">
                        <a:lnSpc>
                          <a:spcPct val="100000"/>
                        </a:lnSpc>
                        <a:spcBef>
                          <a:spcPts val="0"/>
                        </a:spcBef>
                        <a:spcAft>
                          <a:spcPts val="0"/>
                        </a:spcAft>
                        <a:buClrTx/>
                        <a:buSzTx/>
                        <a:buFontTx/>
                        <a:buNone/>
                        <a:tabLst/>
                        <a:defRPr/>
                      </a:pPr>
                      <a:r>
                        <a:rPr lang="en-US" sz="1200" b="1" i="0" u="none" strike="noStrike" kern="1200" baseline="0" dirty="0">
                          <a:solidFill>
                            <a:schemeClr val="tx1"/>
                          </a:solidFill>
                          <a:latin typeface="+mn-lt"/>
                          <a:ea typeface="+mn-ea"/>
                          <a:cs typeface="+mn-cs"/>
                        </a:rPr>
                        <a:t>Synthesizer </a:t>
                      </a:r>
                      <a:r>
                        <a:rPr lang="en-US" sz="1200" b="0" i="0" u="none" strike="noStrike" kern="1200" baseline="0" dirty="0">
                          <a:solidFill>
                            <a:schemeClr val="tx1"/>
                          </a:solidFill>
                          <a:latin typeface="+mn-lt"/>
                          <a:ea typeface="+mn-ea"/>
                          <a:cs typeface="+mn-cs"/>
                        </a:rPr>
                        <a:t>– electronic music like on a keyboard</a:t>
                      </a:r>
                      <a:endParaRPr lang="en-US" sz="1200" b="1" i="0" u="none" strike="noStrike" kern="1200" baseline="0" dirty="0">
                        <a:solidFill>
                          <a:schemeClr val="tx1"/>
                        </a:solidFill>
                        <a:latin typeface="+mn-lt"/>
                        <a:ea typeface="+mn-ea"/>
                        <a:cs typeface="+mn-cs"/>
                      </a:endParaRPr>
                    </a:p>
                  </a:txBody>
                  <a:tcPr marL="65818" marR="658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2668549"/>
                  </a:ext>
                </a:extLst>
              </a:tr>
            </a:tbl>
          </a:graphicData>
        </a:graphic>
      </p:graphicFrame>
      <p:graphicFrame>
        <p:nvGraphicFramePr>
          <p:cNvPr id="2" name="Table 2">
            <a:extLst>
              <a:ext uri="{FF2B5EF4-FFF2-40B4-BE49-F238E27FC236}">
                <a16:creationId xmlns:a16="http://schemas.microsoft.com/office/drawing/2014/main" id="{C4AF6058-DDD6-C1BE-50F2-2CBF7FE47B07}"/>
              </a:ext>
            </a:extLst>
          </p:cNvPr>
          <p:cNvGraphicFramePr>
            <a:graphicFrameLocks noGrp="1"/>
          </p:cNvGraphicFramePr>
          <p:nvPr>
            <p:extLst>
              <p:ext uri="{D42A27DB-BD31-4B8C-83A1-F6EECF244321}">
                <p14:modId xmlns:p14="http://schemas.microsoft.com/office/powerpoint/2010/main" val="2363734773"/>
              </p:ext>
            </p:extLst>
          </p:nvPr>
        </p:nvGraphicFramePr>
        <p:xfrm>
          <a:off x="393131" y="751242"/>
          <a:ext cx="9239819" cy="676366"/>
        </p:xfrm>
        <a:graphic>
          <a:graphicData uri="http://schemas.openxmlformats.org/drawingml/2006/table">
            <a:tbl>
              <a:tblPr firstRow="1" bandRow="1">
                <a:tableStyleId>{5C22544A-7EE6-4342-B048-85BDC9FD1C3A}</a:tableStyleId>
              </a:tblPr>
              <a:tblGrid>
                <a:gridCol w="2085683">
                  <a:extLst>
                    <a:ext uri="{9D8B030D-6E8A-4147-A177-3AD203B41FA5}">
                      <a16:colId xmlns:a16="http://schemas.microsoft.com/office/drawing/2014/main" val="1701158635"/>
                    </a:ext>
                  </a:extLst>
                </a:gridCol>
                <a:gridCol w="4587004">
                  <a:extLst>
                    <a:ext uri="{9D8B030D-6E8A-4147-A177-3AD203B41FA5}">
                      <a16:colId xmlns:a16="http://schemas.microsoft.com/office/drawing/2014/main" val="3034589352"/>
                    </a:ext>
                  </a:extLst>
                </a:gridCol>
                <a:gridCol w="2567132">
                  <a:extLst>
                    <a:ext uri="{9D8B030D-6E8A-4147-A177-3AD203B41FA5}">
                      <a16:colId xmlns:a16="http://schemas.microsoft.com/office/drawing/2014/main" val="1922066720"/>
                    </a:ext>
                  </a:extLst>
                </a:gridCol>
              </a:tblGrid>
              <a:tr h="676366">
                <a:tc>
                  <a:txBody>
                    <a:bodyPr/>
                    <a:lstStyle/>
                    <a:p>
                      <a:r>
                        <a:rPr lang="en-US" dirty="0"/>
                        <a:t>Year group: 4</a:t>
                      </a:r>
                    </a:p>
                    <a:p>
                      <a:pPr lvl="0">
                        <a:buNone/>
                      </a:pPr>
                      <a:endParaRPr lang="en-US" dirty="0"/>
                    </a:p>
                  </a:txBody>
                  <a:tcPr/>
                </a:tc>
                <a:tc>
                  <a:txBody>
                    <a:bodyPr/>
                    <a:lstStyle/>
                    <a:p>
                      <a:r>
                        <a:rPr lang="en-US" dirty="0"/>
                        <a:t>Topic: </a:t>
                      </a:r>
                      <a:r>
                        <a:rPr lang="en-US" sz="1800" b="1" i="0" u="none" strike="noStrike" noProof="0" dirty="0">
                          <a:solidFill>
                            <a:schemeClr val="bg1"/>
                          </a:solidFill>
                          <a:latin typeface="Calibri"/>
                        </a:rPr>
                        <a:t>Stop! (Grime)</a:t>
                      </a:r>
                    </a:p>
                  </a:txBody>
                  <a:tcPr/>
                </a:tc>
                <a:tc>
                  <a:txBody>
                    <a:bodyPr/>
                    <a:lstStyle/>
                    <a:p>
                      <a:r>
                        <a:rPr lang="en-US" dirty="0"/>
                        <a:t>Term: Summer</a:t>
                      </a:r>
                    </a:p>
                  </a:txBody>
                  <a:tcPr/>
                </a:tc>
                <a:extLst>
                  <a:ext uri="{0D108BD9-81ED-4DB2-BD59-A6C34878D82A}">
                    <a16:rowId xmlns:a16="http://schemas.microsoft.com/office/drawing/2014/main" val="3581570372"/>
                  </a:ext>
                </a:extLst>
              </a:tr>
            </a:tbl>
          </a:graphicData>
        </a:graphic>
      </p:graphicFrame>
      <p:graphicFrame>
        <p:nvGraphicFramePr>
          <p:cNvPr id="13" name="Table 12">
            <a:extLst>
              <a:ext uri="{FF2B5EF4-FFF2-40B4-BE49-F238E27FC236}">
                <a16:creationId xmlns:a16="http://schemas.microsoft.com/office/drawing/2014/main" id="{1701605A-7494-8606-FDDE-A399A9F858DA}"/>
              </a:ext>
            </a:extLst>
          </p:cNvPr>
          <p:cNvGraphicFramePr>
            <a:graphicFrameLocks noGrp="1"/>
          </p:cNvGraphicFramePr>
          <p:nvPr>
            <p:extLst>
              <p:ext uri="{D42A27DB-BD31-4B8C-83A1-F6EECF244321}">
                <p14:modId xmlns:p14="http://schemas.microsoft.com/office/powerpoint/2010/main" val="1814751390"/>
              </p:ext>
            </p:extLst>
          </p:nvPr>
        </p:nvGraphicFramePr>
        <p:xfrm>
          <a:off x="3606459" y="1580811"/>
          <a:ext cx="6005243" cy="4303141"/>
        </p:xfrm>
        <a:graphic>
          <a:graphicData uri="http://schemas.openxmlformats.org/drawingml/2006/table">
            <a:tbl>
              <a:tblPr firstRow="1" firstCol="1" bandRow="1"/>
              <a:tblGrid>
                <a:gridCol w="6005243">
                  <a:extLst>
                    <a:ext uri="{9D8B030D-6E8A-4147-A177-3AD203B41FA5}">
                      <a16:colId xmlns:a16="http://schemas.microsoft.com/office/drawing/2014/main" val="3891409649"/>
                    </a:ext>
                  </a:extLst>
                </a:gridCol>
              </a:tblGrid>
              <a:tr h="220699">
                <a:tc>
                  <a:txBody>
                    <a:bodyPr/>
                    <a:lstStyle/>
                    <a:p>
                      <a:pPr>
                        <a:lnSpc>
                          <a:spcPct val="107000"/>
                        </a:lnSpc>
                        <a:spcAft>
                          <a:spcPts val="800"/>
                        </a:spcAft>
                      </a:pPr>
                      <a:r>
                        <a:rPr lang="en-GB" sz="1600" b="1" dirty="0">
                          <a:solidFill>
                            <a:srgbClr val="7030A0"/>
                          </a:solidFill>
                          <a:effectLst/>
                          <a:latin typeface="Calibri"/>
                          <a:ea typeface="Calibri" panose="020F0502020204030204" pitchFamily="34" charset="0"/>
                          <a:cs typeface="Times New Roman"/>
                        </a:rPr>
                        <a:t>Substantive Knowledge</a:t>
                      </a:r>
                      <a:endParaRPr lang="en-GB" sz="1100" dirty="0">
                        <a:effectLst/>
                        <a:latin typeface="Calibri"/>
                        <a:ea typeface="Calibri" panose="020F0502020204030204" pitchFamily="34" charset="0"/>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770717538"/>
                  </a:ext>
                </a:extLst>
              </a:tr>
              <a:tr h="2104681">
                <a:tc>
                  <a:txBody>
                    <a:bodyPr/>
                    <a:lstStyle/>
                    <a:p>
                      <a:pPr marL="171450" indent="-171450">
                        <a:buFont typeface="Arial" panose="020B0604020202020204" pitchFamily="34" charset="0"/>
                        <a:buChar char="•"/>
                      </a:pPr>
                      <a:r>
                        <a:rPr lang="en-US" sz="1400" b="0" i="0" kern="1200" dirty="0">
                          <a:solidFill>
                            <a:schemeClr val="tx1"/>
                          </a:solidFill>
                          <a:effectLst/>
                          <a:latin typeface="+mn-lt"/>
                          <a:ea typeface="+mn-ea"/>
                          <a:cs typeface="+mn-cs"/>
                        </a:rPr>
                        <a:t>Stop! is a song/rap written in a Grime style.</a:t>
                      </a:r>
                    </a:p>
                    <a:p>
                      <a:pPr marL="171450" indent="-171450">
                        <a:buFont typeface="Arial" panose="020B0604020202020204" pitchFamily="34" charset="0"/>
                        <a:buChar char="•"/>
                      </a:pPr>
                      <a:endParaRPr lang="en-US" sz="1400" b="0" i="0" kern="1200" dirty="0">
                        <a:solidFill>
                          <a:schemeClr val="tx1"/>
                        </a:solidFill>
                        <a:effectLst/>
                        <a:latin typeface="+mn-lt"/>
                        <a:ea typeface="+mn-ea"/>
                        <a:cs typeface="+mn-cs"/>
                      </a:endParaRPr>
                    </a:p>
                    <a:p>
                      <a:pPr marL="171450" indent="-171450">
                        <a:buFont typeface="Arial" panose="020B0604020202020204" pitchFamily="34" charset="0"/>
                        <a:buChar char="•"/>
                      </a:pPr>
                      <a:r>
                        <a:rPr lang="en-US" sz="1400" b="0" i="0" kern="1200" dirty="0">
                          <a:solidFill>
                            <a:schemeClr val="tx1"/>
                          </a:solidFill>
                          <a:effectLst/>
                          <a:latin typeface="+mn-lt"/>
                          <a:ea typeface="+mn-ea"/>
                          <a:cs typeface="+mn-cs"/>
                        </a:rPr>
                        <a:t>Grime is a genre of electronic dance music that emerged in London in the early 2000s. It developed out of the earlier UK dance style UK garage, and draws influences from jungle, dancehall, and hip hop</a:t>
                      </a:r>
                    </a:p>
                    <a:p>
                      <a:pPr marL="171450" indent="-171450">
                        <a:buFont typeface="Arial" panose="020B0604020202020204" pitchFamily="34" charset="0"/>
                        <a:buChar char="•"/>
                      </a:pPr>
                      <a:endParaRPr lang="en-US" sz="1400" b="0" i="0" kern="1200" dirty="0">
                        <a:solidFill>
                          <a:schemeClr val="tx1"/>
                        </a:solidFill>
                        <a:effectLst/>
                        <a:latin typeface="+mn-lt"/>
                        <a:ea typeface="+mn-ea"/>
                        <a:cs typeface="+mn-cs"/>
                      </a:endParaRPr>
                    </a:p>
                    <a:p>
                      <a:pPr marL="171450" indent="-171450">
                        <a:buFont typeface="Arial" panose="020B0604020202020204" pitchFamily="34" charset="0"/>
                        <a:buChar char="•"/>
                      </a:pPr>
                      <a:r>
                        <a:rPr lang="en-US" sz="1400" b="0" i="0" kern="1200" dirty="0">
                          <a:solidFill>
                            <a:schemeClr val="tx1"/>
                          </a:solidFill>
                          <a:effectLst/>
                          <a:latin typeface="+mn-lt"/>
                          <a:ea typeface="+mn-ea"/>
                          <a:cs typeface="+mn-cs"/>
                        </a:rPr>
                        <a:t>Hip-hop also known as rap, and formerly known as disco rap, is a genre of popular music that originated in the early 1970s in African American and Caribbean cultures.</a:t>
                      </a:r>
                    </a:p>
                    <a:p>
                      <a:pPr marL="171450" indent="-171450">
                        <a:buFont typeface="Arial" panose="020B0604020202020204" pitchFamily="34" charset="0"/>
                        <a:buChar char="•"/>
                      </a:pPr>
                      <a:endParaRPr lang="en-US" sz="1400" b="0" i="0" u="none" strike="noStrike" kern="1200" baseline="0" dirty="0">
                        <a:solidFill>
                          <a:schemeClr val="tx1"/>
                        </a:solidFill>
                        <a:effectLst/>
                        <a:latin typeface="+mn-lt"/>
                        <a:ea typeface="+mn-ea"/>
                        <a:cs typeface="+mn-cs"/>
                      </a:endParaRPr>
                    </a:p>
                    <a:p>
                      <a:pPr marL="171450" indent="-171450">
                        <a:buFont typeface="Arial" panose="020B0604020202020204" pitchFamily="34" charset="0"/>
                        <a:buChar char="•"/>
                      </a:pPr>
                      <a:r>
                        <a:rPr lang="en-US" sz="1400" b="0" i="0" kern="1200" dirty="0">
                          <a:solidFill>
                            <a:schemeClr val="tx1"/>
                          </a:solidFill>
                          <a:effectLst/>
                          <a:latin typeface="+mn-lt"/>
                          <a:ea typeface="+mn-ea"/>
                          <a:cs typeface="+mn-cs"/>
                        </a:rPr>
                        <a:t>Rapping is an artistic form of vocal delivery and emotive expression that incorporates rhyme, rhythmic speech, and street vernacular or slang.</a:t>
                      </a:r>
                      <a:endParaRPr lang="en-US" sz="1400" b="0" i="0" u="none" strike="noStrike" kern="1200" baseline="0" dirty="0">
                        <a:solidFill>
                          <a:schemeClr val="tx1"/>
                        </a:solidFill>
                        <a:latin typeface="+mn-lt"/>
                        <a:ea typeface="+mn-ea"/>
                        <a:cs typeface="+mn-cs"/>
                      </a:endParaRPr>
                    </a:p>
                    <a:p>
                      <a:pPr marL="171450" indent="-171450">
                        <a:buFont typeface="Arial" panose="020B0604020202020204" pitchFamily="34" charset="0"/>
                        <a:buChar char="•"/>
                      </a:pPr>
                      <a:endParaRPr lang="en-US" sz="1400" b="0" i="0" u="none" strike="noStrike" kern="1200" baseline="0" dirty="0">
                        <a:solidFill>
                          <a:schemeClr val="tx1"/>
                        </a:solidFill>
                        <a:latin typeface="+mn-lt"/>
                        <a:ea typeface="+mn-ea"/>
                        <a:cs typeface="+mn-cs"/>
                      </a:endParaRPr>
                    </a:p>
                    <a:p>
                      <a:pPr marL="285750" indent="-285750">
                        <a:buFont typeface="Arial" panose="020B0604020202020204" pitchFamily="34" charset="0"/>
                        <a:buChar char="•"/>
                      </a:pPr>
                      <a:r>
                        <a:rPr lang="en-GB" sz="1400" b="0" i="0" u="none" strike="noStrike" kern="1200" baseline="0" dirty="0">
                          <a:solidFill>
                            <a:schemeClr val="tx1"/>
                          </a:solidFill>
                          <a:latin typeface="+mn-lt"/>
                          <a:ea typeface="+mn-ea"/>
                          <a:cs typeface="+mn-cs"/>
                        </a:rPr>
                        <a:t>Another hip-hop piece is Gotta Be Me by Secret Agent 23 Skidoo.</a:t>
                      </a:r>
                    </a:p>
                    <a:p>
                      <a:pPr marL="285750" indent="-285750">
                        <a:buFont typeface="Arial" panose="020B0604020202020204" pitchFamily="34" charset="0"/>
                        <a:buChar char="•"/>
                      </a:pPr>
                      <a:endParaRPr lang="en-GB" sz="1400" b="0" i="0" u="none" strike="noStrike" kern="1200" baseline="0" dirty="0">
                        <a:solidFill>
                          <a:schemeClr val="tx1"/>
                        </a:solidFill>
                        <a:latin typeface="+mn-lt"/>
                        <a:ea typeface="+mn-ea"/>
                        <a:cs typeface="+mn-cs"/>
                      </a:endParaRPr>
                    </a:p>
                    <a:p>
                      <a:pPr marL="285750" indent="-285750">
                        <a:buFont typeface="Arial" panose="020B0604020202020204" pitchFamily="34" charset="0"/>
                        <a:buChar char="•"/>
                      </a:pPr>
                      <a:r>
                        <a:rPr lang="en-GB" sz="1400" b="0" i="0" u="none" strike="noStrike" kern="1200" baseline="0" dirty="0">
                          <a:solidFill>
                            <a:schemeClr val="tx1"/>
                          </a:solidFill>
                          <a:latin typeface="+mn-lt"/>
                          <a:ea typeface="+mn-ea"/>
                          <a:cs typeface="+mn-cs"/>
                        </a:rPr>
                        <a:t>Justin </a:t>
                      </a:r>
                      <a:r>
                        <a:rPr lang="en-GB" sz="1400" b="0" i="0" u="none" strike="noStrike" kern="1200" baseline="0" dirty="0" err="1">
                          <a:solidFill>
                            <a:schemeClr val="tx1"/>
                          </a:solidFill>
                          <a:latin typeface="+mn-lt"/>
                          <a:ea typeface="+mn-ea"/>
                          <a:cs typeface="+mn-cs"/>
                        </a:rPr>
                        <a:t>Timerlake’s</a:t>
                      </a:r>
                      <a:r>
                        <a:rPr lang="en-GB" sz="1400" b="0" i="0" u="none" strike="noStrike" kern="1200" baseline="0" dirty="0">
                          <a:solidFill>
                            <a:schemeClr val="tx1"/>
                          </a:solidFill>
                          <a:latin typeface="+mn-lt"/>
                          <a:ea typeface="+mn-ea"/>
                          <a:cs typeface="+mn-cs"/>
                        </a:rPr>
                        <a:t> Can’t Stop The Feeling also uses funk and disco influences that come from hip-hop and rap. </a:t>
                      </a:r>
                    </a:p>
                    <a:p>
                      <a:pPr marL="285750" indent="-285750">
                        <a:buFont typeface="Arial" panose="020B0604020202020204" pitchFamily="34" charset="0"/>
                        <a:buChar char="•"/>
                      </a:pPr>
                      <a:endParaRPr lang="en-GB" sz="1400" b="0" i="0" u="none" strike="noStrike" kern="1200" baseline="0" dirty="0">
                        <a:solidFill>
                          <a:schemeClr val="tx1"/>
                        </a:solidFill>
                        <a:latin typeface="+mn-lt"/>
                        <a:ea typeface="+mn-ea"/>
                        <a:cs typeface="+mn-cs"/>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934993461"/>
                  </a:ext>
                </a:extLst>
              </a:tr>
            </a:tbl>
          </a:graphicData>
        </a:graphic>
      </p:graphicFrame>
      <p:pic>
        <p:nvPicPr>
          <p:cNvPr id="1026" name="Picture 2" descr="Grime music. Grime is a sort of rap that emerged in… | by Jakob Uhre Isen |  Medium">
            <a:extLst>
              <a:ext uri="{FF2B5EF4-FFF2-40B4-BE49-F238E27FC236}">
                <a16:creationId xmlns:a16="http://schemas.microsoft.com/office/drawing/2014/main" id="{A1184E83-E710-E01D-F81E-366A93BD2EE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743966" y="397379"/>
            <a:ext cx="2283394" cy="1278701"/>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Imaginary Friend | Secret Agent 23 Skidoo">
            <a:extLst>
              <a:ext uri="{FF2B5EF4-FFF2-40B4-BE49-F238E27FC236}">
                <a16:creationId xmlns:a16="http://schemas.microsoft.com/office/drawing/2014/main" id="{A2F9FF84-C40A-9CB3-F6A5-E9C739ACB8A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814100" y="1776413"/>
            <a:ext cx="2143125" cy="2143125"/>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Justin Timberlake - Wikipedia">
            <a:extLst>
              <a:ext uri="{FF2B5EF4-FFF2-40B4-BE49-F238E27FC236}">
                <a16:creationId xmlns:a16="http://schemas.microsoft.com/office/drawing/2014/main" id="{BD0932A7-2331-DAC8-C563-9C56ACFD087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042699" y="4036090"/>
            <a:ext cx="1685925" cy="2714625"/>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62490FF8-AD76-F88F-439A-530788415D41}"/>
              </a:ext>
            </a:extLst>
          </p:cNvPr>
          <p:cNvSpPr txBox="1"/>
          <p:nvPr/>
        </p:nvSpPr>
        <p:spPr>
          <a:xfrm>
            <a:off x="3823472" y="5922092"/>
            <a:ext cx="3762375" cy="369332"/>
          </a:xfrm>
          <a:prstGeom prst="rect">
            <a:avLst/>
          </a:prstGeom>
          <a:noFill/>
        </p:spPr>
        <p:txBody>
          <a:bodyPr wrap="square" rtlCol="0">
            <a:spAutoFit/>
          </a:bodyPr>
          <a:lstStyle/>
          <a:p>
            <a:r>
              <a:rPr lang="en-US" b="1" dirty="0">
                <a:solidFill>
                  <a:srgbClr val="FF0000"/>
                </a:solidFill>
              </a:rPr>
              <a:t>To be taught over half the term</a:t>
            </a:r>
            <a:endParaRPr lang="en-GB" b="1" dirty="0">
              <a:solidFill>
                <a:srgbClr val="FF0000"/>
              </a:solidFill>
            </a:endParaRPr>
          </a:p>
        </p:txBody>
      </p:sp>
    </p:spTree>
    <p:extLst>
      <p:ext uri="{BB962C8B-B14F-4D97-AF65-F5344CB8AC3E}">
        <p14:creationId xmlns:p14="http://schemas.microsoft.com/office/powerpoint/2010/main" val="407768586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Box 1">
            <a:extLst>
              <a:ext uri="{FF2B5EF4-FFF2-40B4-BE49-F238E27FC236}">
                <a16:creationId xmlns:a16="http://schemas.microsoft.com/office/drawing/2014/main" id="{9F6E11C7-7CE2-9B4E-8FFC-9D3CD504D062}"/>
              </a:ext>
            </a:extLst>
          </p:cNvPr>
          <p:cNvSpPr txBox="1"/>
          <p:nvPr/>
        </p:nvSpPr>
        <p:spPr>
          <a:xfrm>
            <a:off x="-1216840" y="88285"/>
            <a:ext cx="6921500" cy="665310"/>
          </a:xfrm>
          <a:prstGeom prst="rect">
            <a:avLst/>
          </a:prstGeom>
          <a:noFill/>
          <a:ln>
            <a:noFill/>
          </a:ln>
        </p:spPr>
        <p:txBody>
          <a:bodyPr rot="0" spcFirstLastPara="0" vert="horz" wrap="square" lIns="91440" tIns="45720" rIns="91440" bIns="45720" numCol="1" spcCol="0" rtlCol="0" fromWordArt="0" anchor="t" anchorCtr="0" forceAA="0" compatLnSpc="1">
            <a:prstTxWarp prst="textNoShape">
              <a:avLst/>
            </a:prstTxWarp>
            <a:spAutoFit/>
          </a:bodyPr>
          <a:lstStyle/>
          <a:p>
            <a:pPr algn="ctr">
              <a:lnSpc>
                <a:spcPct val="107000"/>
              </a:lnSpc>
              <a:spcAft>
                <a:spcPts val="800"/>
              </a:spcAft>
            </a:pPr>
            <a:r>
              <a:rPr lang="en-US" sz="3600" b="1">
                <a:ln w="9525" cap="flat" cmpd="sng" algn="ctr">
                  <a:solidFill>
                    <a:srgbClr val="FFFFFF"/>
                  </a:solidFill>
                  <a:prstDash val="solid"/>
                  <a:round/>
                </a:ln>
                <a:solidFill>
                  <a:srgbClr val="7030A0"/>
                </a:solidFill>
                <a:effectLst>
                  <a:outerShdw blurRad="12700" dist="38100" dir="2700000" algn="tl">
                    <a:schemeClr val="accent5">
                      <a:lumMod val="60000"/>
                      <a:lumOff val="40000"/>
                    </a:schemeClr>
                  </a:outerShdw>
                </a:effectLst>
                <a:latin typeface="Mystical Woods Rough Script" panose="02000500000000000000" pitchFamily="2" charset="0"/>
                <a:ea typeface="Calibri" panose="020F0502020204030204" pitchFamily="34" charset="0"/>
                <a:cs typeface="LilyUPC" panose="020B0604020202020204" pitchFamily="34" charset="-34"/>
              </a:rPr>
              <a:t>Sticky</a:t>
            </a:r>
            <a:r>
              <a:rPr lang="en-US" sz="3600" b="1">
                <a:ln w="9525" cap="flat" cmpd="sng" algn="ctr">
                  <a:solidFill>
                    <a:srgbClr val="FFFFFF"/>
                  </a:solidFill>
                  <a:prstDash val="solid"/>
                  <a:round/>
                </a:ln>
                <a:solidFill>
                  <a:srgbClr val="5B9BD5"/>
                </a:solidFill>
                <a:effectLst>
                  <a:outerShdw blurRad="12700" dist="38100" dir="2700000" algn="tl">
                    <a:schemeClr val="accent5">
                      <a:lumMod val="60000"/>
                      <a:lumOff val="40000"/>
                    </a:schemeClr>
                  </a:outerShdw>
                </a:effectLst>
                <a:latin typeface="Mystical Woods Rough Script" panose="02000500000000000000" pitchFamily="2" charset="0"/>
                <a:ea typeface="Calibri" panose="020F0502020204030204" pitchFamily="34" charset="0"/>
                <a:cs typeface="LilyUPC" panose="020B0604020202020204" pitchFamily="34" charset="-34"/>
              </a:rPr>
              <a:t> </a:t>
            </a:r>
            <a:r>
              <a:rPr lang="en-US" sz="3600" b="1">
                <a:ln w="9525" cap="flat" cmpd="sng" algn="ctr">
                  <a:solidFill>
                    <a:srgbClr val="FFFFFF"/>
                  </a:solidFill>
                  <a:prstDash val="solid"/>
                  <a:round/>
                </a:ln>
                <a:solidFill>
                  <a:srgbClr val="7030A0"/>
                </a:solidFill>
                <a:effectLst>
                  <a:outerShdw blurRad="12700" dist="38100" dir="2700000" algn="tl">
                    <a:schemeClr val="accent5">
                      <a:lumMod val="60000"/>
                      <a:lumOff val="40000"/>
                    </a:schemeClr>
                  </a:outerShdw>
                </a:effectLst>
                <a:latin typeface="Mystical Woods Rough Script" panose="02000500000000000000" pitchFamily="2" charset="0"/>
                <a:ea typeface="Calibri" panose="020F0502020204030204" pitchFamily="34" charset="0"/>
                <a:cs typeface="LilyUPC" panose="020B0604020202020204" pitchFamily="34" charset="-34"/>
              </a:rPr>
              <a:t>knowledge</a:t>
            </a:r>
            <a:r>
              <a:rPr lang="en-US" sz="3600" b="1">
                <a:ln w="9525" cap="flat" cmpd="sng" algn="ctr">
                  <a:solidFill>
                    <a:srgbClr val="FFFFFF"/>
                  </a:solidFill>
                  <a:prstDash val="solid"/>
                  <a:round/>
                </a:ln>
                <a:solidFill>
                  <a:srgbClr val="5B9BD5"/>
                </a:solidFill>
                <a:effectLst>
                  <a:outerShdw blurRad="12700" dist="38100" dir="2700000" algn="tl">
                    <a:schemeClr val="accent5">
                      <a:lumMod val="60000"/>
                      <a:lumOff val="40000"/>
                    </a:schemeClr>
                  </a:outerShdw>
                </a:effectLst>
                <a:latin typeface="Mystical Woods Rough Script" panose="02000500000000000000" pitchFamily="2" charset="0"/>
                <a:ea typeface="Calibri" panose="020F0502020204030204" pitchFamily="34" charset="0"/>
                <a:cs typeface="LilyUPC" panose="020B0604020202020204" pitchFamily="34" charset="-34"/>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p:txBody>
      </p:sp>
      <p:graphicFrame>
        <p:nvGraphicFramePr>
          <p:cNvPr id="12" name="Table 11">
            <a:extLst>
              <a:ext uri="{FF2B5EF4-FFF2-40B4-BE49-F238E27FC236}">
                <a16:creationId xmlns:a16="http://schemas.microsoft.com/office/drawing/2014/main" id="{10982FD2-2C32-E804-B331-0F0FC65E6E08}"/>
              </a:ext>
            </a:extLst>
          </p:cNvPr>
          <p:cNvGraphicFramePr>
            <a:graphicFrameLocks noGrp="1"/>
          </p:cNvGraphicFramePr>
          <p:nvPr>
            <p:extLst>
              <p:ext uri="{D42A27DB-BD31-4B8C-83A1-F6EECF244321}">
                <p14:modId xmlns:p14="http://schemas.microsoft.com/office/powerpoint/2010/main" val="2891922084"/>
              </p:ext>
            </p:extLst>
          </p:nvPr>
        </p:nvGraphicFramePr>
        <p:xfrm>
          <a:off x="374843" y="1571138"/>
          <a:ext cx="3120600" cy="4551870"/>
        </p:xfrm>
        <a:graphic>
          <a:graphicData uri="http://schemas.openxmlformats.org/drawingml/2006/table">
            <a:tbl>
              <a:tblPr firstRow="1" firstCol="1" bandRow="1"/>
              <a:tblGrid>
                <a:gridCol w="3120600">
                  <a:extLst>
                    <a:ext uri="{9D8B030D-6E8A-4147-A177-3AD203B41FA5}">
                      <a16:colId xmlns:a16="http://schemas.microsoft.com/office/drawing/2014/main" val="2046514649"/>
                    </a:ext>
                  </a:extLst>
                </a:gridCol>
              </a:tblGrid>
              <a:tr h="241817">
                <a:tc>
                  <a:txBody>
                    <a:bodyPr/>
                    <a:lstStyle/>
                    <a:p>
                      <a:pPr>
                        <a:lnSpc>
                          <a:spcPct val="107000"/>
                        </a:lnSpc>
                        <a:spcAft>
                          <a:spcPts val="800"/>
                        </a:spcAft>
                      </a:pPr>
                      <a:r>
                        <a:rPr lang="en-GB" sz="1400" b="1" dirty="0">
                          <a:solidFill>
                            <a:srgbClr val="7030A0"/>
                          </a:solidFill>
                          <a:effectLst/>
                          <a:latin typeface="Calibri"/>
                          <a:ea typeface="Calibri" panose="020F0502020204030204" pitchFamily="34" charset="0"/>
                          <a:cs typeface="Times New Roman"/>
                        </a:rPr>
                        <a:t>Key vocabulary and definitions:</a:t>
                      </a:r>
                      <a:endParaRPr lang="en-GB" sz="1400">
                        <a:effectLst/>
                        <a:latin typeface="Calibri"/>
                        <a:ea typeface="Calibri" panose="020F0502020204030204" pitchFamily="34" charset="0"/>
                        <a:cs typeface="Times New Roman"/>
                      </a:endParaRPr>
                    </a:p>
                  </a:txBody>
                  <a:tcPr marL="65818" marR="658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599609595"/>
                  </a:ext>
                </a:extLst>
              </a:tr>
              <a:tr h="4310053">
                <a:tc>
                  <a:txBody>
                    <a:bodyPr/>
                    <a:lstStyle/>
                    <a:p>
                      <a:r>
                        <a:rPr lang="en-US" sz="1200" b="1" i="0" u="none" strike="noStrike" kern="1200" baseline="0" dirty="0">
                          <a:solidFill>
                            <a:schemeClr val="tx1"/>
                          </a:solidFill>
                          <a:latin typeface="+mn-lt"/>
                          <a:ea typeface="+mn-ea"/>
                          <a:cs typeface="+mn-cs"/>
                        </a:rPr>
                        <a:t>Structure </a:t>
                      </a:r>
                      <a:r>
                        <a:rPr lang="en-US" sz="1200" b="0" i="0" u="none" strike="noStrike" kern="1200" baseline="0" dirty="0">
                          <a:solidFill>
                            <a:schemeClr val="tx1"/>
                          </a:solidFill>
                          <a:latin typeface="+mn-lt"/>
                          <a:ea typeface="+mn-ea"/>
                          <a:cs typeface="+mn-cs"/>
                        </a:rPr>
                        <a:t>– the form of the music made up of verses and choruses .</a:t>
                      </a:r>
                    </a:p>
                    <a:p>
                      <a:r>
                        <a:rPr lang="en-US" sz="1200" b="1" i="0" u="none" strike="noStrike" kern="1200" baseline="0" dirty="0">
                          <a:solidFill>
                            <a:schemeClr val="tx1"/>
                          </a:solidFill>
                          <a:latin typeface="+mn-lt"/>
                          <a:ea typeface="+mn-ea"/>
                          <a:cs typeface="+mn-cs"/>
                        </a:rPr>
                        <a:t>Pulse</a:t>
                      </a:r>
                      <a:r>
                        <a:rPr lang="en-US" sz="1200" b="0" i="0" u="none" strike="noStrike" kern="1200" baseline="0" dirty="0">
                          <a:solidFill>
                            <a:schemeClr val="tx1"/>
                          </a:solidFill>
                          <a:latin typeface="+mn-lt"/>
                          <a:ea typeface="+mn-ea"/>
                          <a:cs typeface="+mn-cs"/>
                        </a:rPr>
                        <a:t> – </a:t>
                      </a:r>
                      <a:r>
                        <a:rPr lang="en-US" sz="1200" b="0" dirty="0"/>
                        <a:t>the regular heartbeat of the music; its steady beat.</a:t>
                      </a:r>
                    </a:p>
                    <a:p>
                      <a:r>
                        <a:rPr lang="en-US" sz="1200" b="1" i="0" u="none" strike="noStrike" kern="1200" baseline="0" dirty="0">
                          <a:solidFill>
                            <a:schemeClr val="tx1"/>
                          </a:solidFill>
                          <a:latin typeface="+mn-lt"/>
                          <a:ea typeface="+mn-ea"/>
                          <a:cs typeface="+mn-cs"/>
                        </a:rPr>
                        <a:t>Rhythm</a:t>
                      </a:r>
                      <a:r>
                        <a:rPr lang="en-US" sz="1200" b="0" i="0" u="none" strike="noStrike" kern="1200" baseline="0" dirty="0">
                          <a:solidFill>
                            <a:schemeClr val="tx1"/>
                          </a:solidFill>
                          <a:latin typeface="+mn-lt"/>
                          <a:ea typeface="+mn-ea"/>
                          <a:cs typeface="+mn-cs"/>
                        </a:rPr>
                        <a:t> – l</a:t>
                      </a:r>
                      <a:r>
                        <a:rPr lang="en-US" sz="1200" b="0" dirty="0"/>
                        <a:t>ong and short sounds or patterns that happen over the pulse. </a:t>
                      </a:r>
                    </a:p>
                    <a:p>
                      <a:r>
                        <a:rPr lang="en-US" sz="1200" b="1" i="0" u="none" strike="noStrike" kern="1200" baseline="0" dirty="0">
                          <a:solidFill>
                            <a:schemeClr val="tx1"/>
                          </a:solidFill>
                          <a:latin typeface="+mn-lt"/>
                          <a:ea typeface="+mn-ea"/>
                          <a:cs typeface="+mn-cs"/>
                        </a:rPr>
                        <a:t>Pitch</a:t>
                      </a:r>
                      <a:r>
                        <a:rPr lang="en-US" sz="1200" b="0" i="0" u="none" strike="noStrike" kern="1200" baseline="0" dirty="0">
                          <a:solidFill>
                            <a:schemeClr val="tx1"/>
                          </a:solidFill>
                          <a:latin typeface="+mn-lt"/>
                          <a:ea typeface="+mn-ea"/>
                          <a:cs typeface="+mn-cs"/>
                        </a:rPr>
                        <a:t> - </a:t>
                      </a:r>
                      <a:r>
                        <a:rPr lang="en-GB" sz="1200" b="0" dirty="0"/>
                        <a:t>high and low sounds</a:t>
                      </a:r>
                      <a:endParaRPr lang="en-US" sz="1200" b="0" i="0" u="none" strike="noStrike" kern="1200" baseline="0" dirty="0">
                        <a:solidFill>
                          <a:schemeClr val="tx1"/>
                        </a:solidFill>
                        <a:latin typeface="+mn-lt"/>
                        <a:ea typeface="+mn-ea"/>
                        <a:cs typeface="+mn-cs"/>
                      </a:endParaRPr>
                    </a:p>
                    <a:p>
                      <a:r>
                        <a:rPr lang="en-US" sz="1200" b="1" i="0" u="none" strike="noStrike" kern="1200" baseline="0" dirty="0">
                          <a:solidFill>
                            <a:schemeClr val="tx1"/>
                          </a:solidFill>
                          <a:latin typeface="+mn-lt"/>
                          <a:ea typeface="+mn-ea"/>
                          <a:cs typeface="+mn-cs"/>
                        </a:rPr>
                        <a:t>Tempo</a:t>
                      </a:r>
                      <a:r>
                        <a:rPr lang="en-US" sz="1200" b="0" i="0" u="none" strike="noStrike" kern="1200" baseline="0" dirty="0">
                          <a:solidFill>
                            <a:schemeClr val="tx1"/>
                          </a:solidFill>
                          <a:latin typeface="+mn-lt"/>
                          <a:ea typeface="+mn-ea"/>
                          <a:cs typeface="+mn-cs"/>
                        </a:rPr>
                        <a:t> </a:t>
                      </a:r>
                      <a:r>
                        <a:rPr lang="en-US" sz="1200" b="0" dirty="0"/>
                        <a:t>– the speed of the music; fast or slow or in-between. </a:t>
                      </a:r>
                      <a:endParaRPr lang="en-US" sz="1200" b="0" i="0" u="none" strike="noStrike" kern="1200" baseline="0" dirty="0">
                        <a:solidFill>
                          <a:schemeClr val="tx1"/>
                        </a:solidFill>
                        <a:latin typeface="+mn-lt"/>
                        <a:ea typeface="+mn-ea"/>
                        <a:cs typeface="+mn-cs"/>
                      </a:endParaRPr>
                    </a:p>
                    <a:p>
                      <a:r>
                        <a:rPr lang="en-US" sz="1200" b="1" i="0" u="none" strike="noStrike" kern="1200" baseline="0" dirty="0">
                          <a:solidFill>
                            <a:schemeClr val="tx1"/>
                          </a:solidFill>
                          <a:latin typeface="+mn-lt"/>
                          <a:ea typeface="+mn-ea"/>
                          <a:cs typeface="+mn-cs"/>
                        </a:rPr>
                        <a:t>Texture</a:t>
                      </a:r>
                      <a:r>
                        <a:rPr lang="en-US" sz="1200" b="0" i="0" u="none" strike="noStrike" kern="1200" baseline="0" dirty="0">
                          <a:solidFill>
                            <a:schemeClr val="tx1"/>
                          </a:solidFill>
                          <a:latin typeface="+mn-lt"/>
                          <a:ea typeface="+mn-ea"/>
                          <a:cs typeface="+mn-cs"/>
                        </a:rPr>
                        <a:t> </a:t>
                      </a:r>
                      <a:r>
                        <a:rPr lang="en-US" sz="1200" b="0" dirty="0"/>
                        <a:t>– layers of sound working together. </a:t>
                      </a:r>
                      <a:r>
                        <a:rPr lang="en-US" sz="1200" b="1" i="0" u="none" strike="noStrike" kern="1200" baseline="0" dirty="0">
                          <a:solidFill>
                            <a:schemeClr val="tx1"/>
                          </a:solidFill>
                          <a:latin typeface="+mn-lt"/>
                          <a:ea typeface="+mn-ea"/>
                          <a:cs typeface="+mn-cs"/>
                        </a:rPr>
                        <a:t>Dynamics</a:t>
                      </a:r>
                      <a:r>
                        <a:rPr lang="en-US" sz="1200" b="0" i="0" u="none" strike="noStrike" kern="1200" baseline="0" dirty="0">
                          <a:solidFill>
                            <a:schemeClr val="tx1"/>
                          </a:solidFill>
                          <a:latin typeface="+mn-lt"/>
                          <a:ea typeface="+mn-ea"/>
                          <a:cs typeface="+mn-cs"/>
                        </a:rPr>
                        <a:t> - </a:t>
                      </a:r>
                      <a:r>
                        <a:rPr lang="en-US" sz="1200" b="0" dirty="0"/>
                        <a:t>how loud or quiet the music is.</a:t>
                      </a:r>
                    </a:p>
                    <a:p>
                      <a:r>
                        <a:rPr lang="en-US" sz="1200" b="1" dirty="0"/>
                        <a:t>Timbre</a:t>
                      </a:r>
                      <a:r>
                        <a:rPr lang="en-US" sz="1200" dirty="0"/>
                        <a:t> – the different sound quality of each instrument. </a:t>
                      </a:r>
                      <a:r>
                        <a:rPr lang="en-US" sz="1200" b="0" dirty="0"/>
                        <a:t> </a:t>
                      </a:r>
                      <a:endParaRPr lang="en-US" sz="1200" b="0" i="0" u="none" strike="noStrike" kern="1200" baseline="0" dirty="0">
                        <a:solidFill>
                          <a:schemeClr val="tx1"/>
                        </a:solidFill>
                        <a:latin typeface="+mn-lt"/>
                        <a:ea typeface="+mn-ea"/>
                        <a:cs typeface="+mn-cs"/>
                      </a:endParaRPr>
                    </a:p>
                    <a:p>
                      <a:r>
                        <a:rPr lang="en-US" sz="1200" b="1" i="0" u="none" strike="noStrike" kern="1200" baseline="0" dirty="0">
                          <a:solidFill>
                            <a:schemeClr val="tx1"/>
                          </a:solidFill>
                          <a:latin typeface="+mn-lt"/>
                          <a:ea typeface="+mn-ea"/>
                          <a:cs typeface="+mn-cs"/>
                        </a:rPr>
                        <a:t>Improvise</a:t>
                      </a:r>
                      <a:r>
                        <a:rPr lang="en-US" sz="1200" b="0" i="0" u="none" strike="noStrike" kern="1200" baseline="0" dirty="0">
                          <a:solidFill>
                            <a:schemeClr val="tx1"/>
                          </a:solidFill>
                          <a:latin typeface="+mn-lt"/>
                          <a:ea typeface="+mn-ea"/>
                          <a:cs typeface="+mn-cs"/>
                        </a:rPr>
                        <a:t> – where a melody line is made up to fit the chords of the song.</a:t>
                      </a:r>
                    </a:p>
                    <a:p>
                      <a:r>
                        <a:rPr lang="en-US" sz="1200" b="1" i="0" u="none" strike="noStrike" kern="1200" baseline="0" dirty="0">
                          <a:solidFill>
                            <a:schemeClr val="tx1"/>
                          </a:solidFill>
                          <a:latin typeface="+mn-lt"/>
                          <a:ea typeface="+mn-ea"/>
                          <a:cs typeface="+mn-cs"/>
                        </a:rPr>
                        <a:t>Appraising</a:t>
                      </a:r>
                      <a:r>
                        <a:rPr lang="en-US" sz="1200" b="0" i="0" u="none" strike="noStrike" kern="1200" baseline="0" dirty="0">
                          <a:solidFill>
                            <a:schemeClr val="tx1"/>
                          </a:solidFill>
                          <a:latin typeface="+mn-lt"/>
                          <a:ea typeface="+mn-ea"/>
                          <a:cs typeface="+mn-cs"/>
                        </a:rPr>
                        <a:t> – listening to and understanding styles of music.</a:t>
                      </a:r>
                    </a:p>
                    <a:p>
                      <a:r>
                        <a:rPr lang="en-US" sz="1200" b="1" i="0" u="none" strike="noStrike" kern="1200" baseline="0" dirty="0">
                          <a:solidFill>
                            <a:schemeClr val="tx1"/>
                          </a:solidFill>
                          <a:latin typeface="+mn-lt"/>
                          <a:ea typeface="+mn-ea"/>
                          <a:cs typeface="+mn-cs"/>
                        </a:rPr>
                        <a:t>Soul </a:t>
                      </a:r>
                      <a:r>
                        <a:rPr lang="en-US" sz="1200" b="0" i="0" u="none" strike="noStrike" kern="1200" baseline="0" dirty="0">
                          <a:solidFill>
                            <a:schemeClr val="tx1"/>
                          </a:solidFill>
                          <a:latin typeface="+mn-lt"/>
                          <a:ea typeface="+mn-ea"/>
                          <a:cs typeface="+mn-cs"/>
                        </a:rPr>
                        <a:t>– </a:t>
                      </a:r>
                      <a:r>
                        <a:rPr lang="en-US" sz="1200" b="0" i="0" kern="1200" dirty="0">
                          <a:solidFill>
                            <a:schemeClr val="tx1"/>
                          </a:solidFill>
                          <a:effectLst/>
                          <a:latin typeface="+mn-lt"/>
                          <a:ea typeface="+mn-ea"/>
                          <a:cs typeface="+mn-cs"/>
                        </a:rPr>
                        <a:t>a kind of pop music incorporating elements of rhythm and blues and gospel</a:t>
                      </a:r>
                      <a:endParaRPr lang="en-US" sz="1200" b="0" i="0" u="none" strike="noStrike" kern="1200" baseline="0" dirty="0">
                        <a:solidFill>
                          <a:schemeClr val="tx1"/>
                        </a:solidFill>
                        <a:latin typeface="+mn-lt"/>
                        <a:ea typeface="+mn-ea"/>
                        <a:cs typeface="+mn-cs"/>
                      </a:endParaRPr>
                    </a:p>
                    <a:p>
                      <a:r>
                        <a:rPr lang="en-US" sz="1200" b="1" i="0" u="none" strike="noStrike" kern="1200" baseline="0" dirty="0">
                          <a:solidFill>
                            <a:schemeClr val="tx1"/>
                          </a:solidFill>
                          <a:latin typeface="+mn-lt"/>
                          <a:ea typeface="+mn-ea"/>
                          <a:cs typeface="+mn-cs"/>
                        </a:rPr>
                        <a:t>Gospel </a:t>
                      </a:r>
                      <a:r>
                        <a:rPr lang="en-US" sz="1200" b="0" i="0" u="none" strike="noStrike" kern="1200" baseline="0" dirty="0">
                          <a:solidFill>
                            <a:schemeClr val="tx1"/>
                          </a:solidFill>
                          <a:latin typeface="+mn-lt"/>
                          <a:ea typeface="+mn-ea"/>
                          <a:cs typeface="+mn-cs"/>
                        </a:rPr>
                        <a:t>– a spiritual style of singing music </a:t>
                      </a:r>
                    </a:p>
                    <a:p>
                      <a:pPr marL="0" marR="0" lvl="0" indent="0" algn="l" defTabSz="457200" rtl="0" eaLnBrk="1" fontAlgn="auto" latinLnBrk="0" hangingPunct="1">
                        <a:lnSpc>
                          <a:spcPct val="100000"/>
                        </a:lnSpc>
                        <a:spcBef>
                          <a:spcPts val="0"/>
                        </a:spcBef>
                        <a:spcAft>
                          <a:spcPts val="0"/>
                        </a:spcAft>
                        <a:buClrTx/>
                        <a:buSzTx/>
                        <a:buFontTx/>
                        <a:buNone/>
                        <a:tabLst/>
                        <a:defRPr/>
                      </a:pPr>
                      <a:r>
                        <a:rPr lang="en-US" sz="1200" b="1" i="0" u="none" strike="noStrike" kern="1200" baseline="0" dirty="0">
                          <a:solidFill>
                            <a:schemeClr val="tx1"/>
                          </a:solidFill>
                          <a:latin typeface="+mn-lt"/>
                          <a:ea typeface="+mn-ea"/>
                          <a:cs typeface="+mn-cs"/>
                        </a:rPr>
                        <a:t>Riff </a:t>
                      </a:r>
                      <a:r>
                        <a:rPr lang="en-US" sz="1200" b="0" i="0" u="none" strike="noStrike" kern="1200" baseline="0" dirty="0">
                          <a:solidFill>
                            <a:schemeClr val="tx1"/>
                          </a:solidFill>
                          <a:latin typeface="+mn-lt"/>
                          <a:ea typeface="+mn-ea"/>
                          <a:cs typeface="+mn-cs"/>
                        </a:rPr>
                        <a:t>– a short repeated phrase used as an introduction</a:t>
                      </a:r>
                    </a:p>
                    <a:p>
                      <a:endParaRPr lang="en-US" sz="1200" b="1" i="0" u="none" strike="noStrike" kern="1200" baseline="0" dirty="0">
                        <a:solidFill>
                          <a:schemeClr val="tx1"/>
                        </a:solidFill>
                        <a:latin typeface="+mn-lt"/>
                        <a:ea typeface="+mn-ea"/>
                        <a:cs typeface="+mn-cs"/>
                      </a:endParaRPr>
                    </a:p>
                  </a:txBody>
                  <a:tcPr marL="65818" marR="658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2668549"/>
                  </a:ext>
                </a:extLst>
              </a:tr>
            </a:tbl>
          </a:graphicData>
        </a:graphic>
      </p:graphicFrame>
      <p:graphicFrame>
        <p:nvGraphicFramePr>
          <p:cNvPr id="2" name="Table 2">
            <a:extLst>
              <a:ext uri="{FF2B5EF4-FFF2-40B4-BE49-F238E27FC236}">
                <a16:creationId xmlns:a16="http://schemas.microsoft.com/office/drawing/2014/main" id="{C4AF6058-DDD6-C1BE-50F2-2CBF7FE47B07}"/>
              </a:ext>
            </a:extLst>
          </p:cNvPr>
          <p:cNvGraphicFramePr>
            <a:graphicFrameLocks noGrp="1"/>
          </p:cNvGraphicFramePr>
          <p:nvPr>
            <p:extLst>
              <p:ext uri="{D42A27DB-BD31-4B8C-83A1-F6EECF244321}">
                <p14:modId xmlns:p14="http://schemas.microsoft.com/office/powerpoint/2010/main" val="4152157414"/>
              </p:ext>
            </p:extLst>
          </p:nvPr>
        </p:nvGraphicFramePr>
        <p:xfrm>
          <a:off x="393131" y="751242"/>
          <a:ext cx="9239819" cy="676366"/>
        </p:xfrm>
        <a:graphic>
          <a:graphicData uri="http://schemas.openxmlformats.org/drawingml/2006/table">
            <a:tbl>
              <a:tblPr firstRow="1" bandRow="1">
                <a:tableStyleId>{5C22544A-7EE6-4342-B048-85BDC9FD1C3A}</a:tableStyleId>
              </a:tblPr>
              <a:tblGrid>
                <a:gridCol w="2085683">
                  <a:extLst>
                    <a:ext uri="{9D8B030D-6E8A-4147-A177-3AD203B41FA5}">
                      <a16:colId xmlns:a16="http://schemas.microsoft.com/office/drawing/2014/main" val="1701158635"/>
                    </a:ext>
                  </a:extLst>
                </a:gridCol>
                <a:gridCol w="4587004">
                  <a:extLst>
                    <a:ext uri="{9D8B030D-6E8A-4147-A177-3AD203B41FA5}">
                      <a16:colId xmlns:a16="http://schemas.microsoft.com/office/drawing/2014/main" val="3034589352"/>
                    </a:ext>
                  </a:extLst>
                </a:gridCol>
                <a:gridCol w="2567132">
                  <a:extLst>
                    <a:ext uri="{9D8B030D-6E8A-4147-A177-3AD203B41FA5}">
                      <a16:colId xmlns:a16="http://schemas.microsoft.com/office/drawing/2014/main" val="1922066720"/>
                    </a:ext>
                  </a:extLst>
                </a:gridCol>
              </a:tblGrid>
              <a:tr h="676366">
                <a:tc>
                  <a:txBody>
                    <a:bodyPr/>
                    <a:lstStyle/>
                    <a:p>
                      <a:r>
                        <a:rPr lang="en-US" dirty="0"/>
                        <a:t>Year group: 4</a:t>
                      </a:r>
                    </a:p>
                    <a:p>
                      <a:pPr lvl="0">
                        <a:buNone/>
                      </a:pPr>
                      <a:endParaRPr lang="en-US" dirty="0"/>
                    </a:p>
                  </a:txBody>
                  <a:tcPr/>
                </a:tc>
                <a:tc>
                  <a:txBody>
                    <a:bodyPr/>
                    <a:lstStyle/>
                    <a:p>
                      <a:r>
                        <a:rPr lang="en-US" dirty="0"/>
                        <a:t>Topic: </a:t>
                      </a:r>
                      <a:r>
                        <a:rPr lang="en-US" sz="1800" b="1" i="0" u="none" strike="noStrike" noProof="0" dirty="0">
                          <a:solidFill>
                            <a:schemeClr val="bg1"/>
                          </a:solidFill>
                          <a:latin typeface="Calibri"/>
                        </a:rPr>
                        <a:t>Lean On Me (Soul/Gospel)</a:t>
                      </a:r>
                    </a:p>
                  </a:txBody>
                  <a:tcPr/>
                </a:tc>
                <a:tc>
                  <a:txBody>
                    <a:bodyPr/>
                    <a:lstStyle/>
                    <a:p>
                      <a:r>
                        <a:rPr lang="en-US" dirty="0"/>
                        <a:t>Term: Summer</a:t>
                      </a:r>
                    </a:p>
                  </a:txBody>
                  <a:tcPr/>
                </a:tc>
                <a:extLst>
                  <a:ext uri="{0D108BD9-81ED-4DB2-BD59-A6C34878D82A}">
                    <a16:rowId xmlns:a16="http://schemas.microsoft.com/office/drawing/2014/main" val="3581570372"/>
                  </a:ext>
                </a:extLst>
              </a:tr>
            </a:tbl>
          </a:graphicData>
        </a:graphic>
      </p:graphicFrame>
      <p:graphicFrame>
        <p:nvGraphicFramePr>
          <p:cNvPr id="13" name="Table 12">
            <a:extLst>
              <a:ext uri="{FF2B5EF4-FFF2-40B4-BE49-F238E27FC236}">
                <a16:creationId xmlns:a16="http://schemas.microsoft.com/office/drawing/2014/main" id="{1701605A-7494-8606-FDDE-A399A9F858DA}"/>
              </a:ext>
            </a:extLst>
          </p:cNvPr>
          <p:cNvGraphicFramePr>
            <a:graphicFrameLocks noGrp="1"/>
          </p:cNvGraphicFramePr>
          <p:nvPr>
            <p:extLst>
              <p:ext uri="{D42A27DB-BD31-4B8C-83A1-F6EECF244321}">
                <p14:modId xmlns:p14="http://schemas.microsoft.com/office/powerpoint/2010/main" val="3348219040"/>
              </p:ext>
            </p:extLst>
          </p:nvPr>
        </p:nvGraphicFramePr>
        <p:xfrm>
          <a:off x="3606459" y="1580811"/>
          <a:ext cx="6005243" cy="3845941"/>
        </p:xfrm>
        <a:graphic>
          <a:graphicData uri="http://schemas.openxmlformats.org/drawingml/2006/table">
            <a:tbl>
              <a:tblPr firstRow="1" firstCol="1" bandRow="1"/>
              <a:tblGrid>
                <a:gridCol w="6005243">
                  <a:extLst>
                    <a:ext uri="{9D8B030D-6E8A-4147-A177-3AD203B41FA5}">
                      <a16:colId xmlns:a16="http://schemas.microsoft.com/office/drawing/2014/main" val="3891409649"/>
                    </a:ext>
                  </a:extLst>
                </a:gridCol>
              </a:tblGrid>
              <a:tr h="220699">
                <a:tc>
                  <a:txBody>
                    <a:bodyPr/>
                    <a:lstStyle/>
                    <a:p>
                      <a:pPr>
                        <a:lnSpc>
                          <a:spcPct val="107000"/>
                        </a:lnSpc>
                        <a:spcAft>
                          <a:spcPts val="800"/>
                        </a:spcAft>
                      </a:pPr>
                      <a:r>
                        <a:rPr lang="en-GB" sz="1600" b="1" dirty="0">
                          <a:solidFill>
                            <a:srgbClr val="7030A0"/>
                          </a:solidFill>
                          <a:effectLst/>
                          <a:latin typeface="Calibri"/>
                          <a:ea typeface="Calibri" panose="020F0502020204030204" pitchFamily="34" charset="0"/>
                          <a:cs typeface="Times New Roman"/>
                        </a:rPr>
                        <a:t>Substantive Knowledge</a:t>
                      </a:r>
                      <a:endParaRPr lang="en-GB" sz="1100" dirty="0">
                        <a:effectLst/>
                        <a:latin typeface="Calibri"/>
                        <a:ea typeface="Calibri" panose="020F0502020204030204" pitchFamily="34" charset="0"/>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770717538"/>
                  </a:ext>
                </a:extLst>
              </a:tr>
              <a:tr h="2104681">
                <a:tc>
                  <a:txBody>
                    <a:bodyPr/>
                    <a:lstStyle/>
                    <a:p>
                      <a:pPr marL="171450" indent="-171450">
                        <a:buFont typeface="Arial" panose="020B0604020202020204" pitchFamily="34" charset="0"/>
                        <a:buChar char="•"/>
                      </a:pPr>
                      <a:r>
                        <a:rPr lang="en-US" sz="1400" b="0" i="0" kern="1200" dirty="0">
                          <a:solidFill>
                            <a:schemeClr val="tx1"/>
                          </a:solidFill>
                          <a:effectLst/>
                          <a:latin typeface="+mn-lt"/>
                          <a:ea typeface="+mn-ea"/>
                          <a:cs typeface="+mn-cs"/>
                        </a:rPr>
                        <a:t>Lean On Me is a soul song written by Bill Withers in 1972. </a:t>
                      </a:r>
                    </a:p>
                    <a:p>
                      <a:pPr marL="171450" indent="-171450">
                        <a:buFont typeface="Arial" panose="020B0604020202020204" pitchFamily="34" charset="0"/>
                        <a:buChar char="•"/>
                      </a:pPr>
                      <a:endParaRPr lang="en-US" sz="1400" b="0" i="0" kern="1200" dirty="0">
                        <a:solidFill>
                          <a:schemeClr val="tx1"/>
                        </a:solidFill>
                        <a:effectLst/>
                        <a:latin typeface="+mn-lt"/>
                        <a:ea typeface="+mn-ea"/>
                        <a:cs typeface="+mn-cs"/>
                      </a:endParaRPr>
                    </a:p>
                    <a:p>
                      <a:pPr marL="171450" indent="-171450">
                        <a:buFont typeface="Arial" panose="020B0604020202020204" pitchFamily="34" charset="0"/>
                        <a:buChar char="•"/>
                      </a:pPr>
                      <a:r>
                        <a:rPr lang="en-US" sz="1400" b="0" i="0" kern="1200" dirty="0">
                          <a:solidFill>
                            <a:schemeClr val="tx1"/>
                          </a:solidFill>
                          <a:effectLst/>
                          <a:latin typeface="+mn-lt"/>
                          <a:ea typeface="+mn-ea"/>
                          <a:cs typeface="+mn-cs"/>
                        </a:rPr>
                        <a:t>It has also been covered and interpreted as a gospel song because of its powerful and moving lyrics.</a:t>
                      </a:r>
                    </a:p>
                    <a:p>
                      <a:pPr marL="171450" indent="-171450">
                        <a:buFont typeface="Arial" panose="020B0604020202020204" pitchFamily="34" charset="0"/>
                        <a:buChar char="•"/>
                      </a:pPr>
                      <a:endParaRPr lang="en-US" sz="1400" b="0" i="0" kern="1200" dirty="0">
                        <a:solidFill>
                          <a:schemeClr val="tx1"/>
                        </a:solidFill>
                        <a:effectLst/>
                        <a:latin typeface="+mn-lt"/>
                        <a:ea typeface="+mn-ea"/>
                        <a:cs typeface="+mn-cs"/>
                      </a:endParaRPr>
                    </a:p>
                    <a:p>
                      <a:pPr marL="171450" indent="-171450">
                        <a:buFont typeface="Arial" panose="020B0604020202020204" pitchFamily="34" charset="0"/>
                        <a:buChar char="•"/>
                      </a:pPr>
                      <a:r>
                        <a:rPr lang="en-US" sz="1400" b="0" i="0" kern="1200" dirty="0">
                          <a:solidFill>
                            <a:schemeClr val="tx1"/>
                          </a:solidFill>
                          <a:effectLst/>
                          <a:latin typeface="+mn-lt"/>
                          <a:ea typeface="+mn-ea"/>
                          <a:cs typeface="+mn-cs"/>
                        </a:rPr>
                        <a:t>Soul music is a popular music genre that originated in the African American community in America in the late 1950s and early 1960s. It has its roots in African-American gospel music and rhythm and blues.</a:t>
                      </a:r>
                    </a:p>
                    <a:p>
                      <a:pPr marL="0" indent="0">
                        <a:buFont typeface="Arial" panose="020B0604020202020204" pitchFamily="34" charset="0"/>
                        <a:buNone/>
                      </a:pPr>
                      <a:endParaRPr lang="en-US" sz="1400" b="0" i="0" kern="1200" dirty="0">
                        <a:solidFill>
                          <a:schemeClr val="tx1"/>
                        </a:solidFill>
                        <a:effectLst/>
                        <a:latin typeface="+mn-lt"/>
                        <a:ea typeface="+mn-ea"/>
                        <a:cs typeface="+mn-cs"/>
                      </a:endParaRPr>
                    </a:p>
                    <a:p>
                      <a:pPr marL="171450" indent="-171450">
                        <a:buFont typeface="Arial" panose="020B0604020202020204" pitchFamily="34" charset="0"/>
                        <a:buChar char="•"/>
                      </a:pPr>
                      <a:r>
                        <a:rPr lang="en-US" sz="1400" b="0" i="0" kern="1200" dirty="0">
                          <a:solidFill>
                            <a:schemeClr val="tx1"/>
                          </a:solidFill>
                          <a:effectLst/>
                          <a:latin typeface="+mn-lt"/>
                          <a:ea typeface="+mn-ea"/>
                          <a:cs typeface="+mn-cs"/>
                        </a:rPr>
                        <a:t>African American Gospel music is a form of euphoric, rhythmic, spiritual music rooted in the solo and responsive church singing of the African American South.</a:t>
                      </a:r>
                    </a:p>
                    <a:p>
                      <a:pPr marL="171450" indent="-171450">
                        <a:buFont typeface="Arial" panose="020B0604020202020204" pitchFamily="34" charset="0"/>
                        <a:buChar char="•"/>
                      </a:pPr>
                      <a:endParaRPr lang="en-US" sz="1400" b="0" i="0" kern="1200" dirty="0">
                        <a:solidFill>
                          <a:schemeClr val="tx1"/>
                        </a:solidFill>
                        <a:effectLst/>
                        <a:latin typeface="+mn-lt"/>
                        <a:ea typeface="+mn-ea"/>
                        <a:cs typeface="+mn-cs"/>
                      </a:endParaRPr>
                    </a:p>
                    <a:p>
                      <a:pPr marL="171450" indent="-171450">
                        <a:buFont typeface="Arial" panose="020B0604020202020204" pitchFamily="34" charset="0"/>
                        <a:buChar char="•"/>
                      </a:pPr>
                      <a:r>
                        <a:rPr lang="en-US" sz="1400" b="0" i="0" kern="1200" dirty="0">
                          <a:solidFill>
                            <a:schemeClr val="tx1"/>
                          </a:solidFill>
                          <a:effectLst/>
                          <a:latin typeface="+mn-lt"/>
                          <a:ea typeface="+mn-ea"/>
                          <a:cs typeface="+mn-cs"/>
                        </a:rPr>
                        <a:t>Other soul/gospel songs include, He Still Love Me by Walter Williams and </a:t>
                      </a:r>
                      <a:r>
                        <a:rPr lang="en-GB" sz="1400" b="0" i="0" u="none" strike="noStrike" kern="1200" baseline="0" dirty="0">
                          <a:solidFill>
                            <a:schemeClr val="tx1"/>
                          </a:solidFill>
                          <a:latin typeface="+mn-lt"/>
                          <a:ea typeface="+mn-ea"/>
                          <a:cs typeface="+mn-cs"/>
                        </a:rPr>
                        <a:t>Beyoncé, Shackles by Mary </a:t>
                      </a:r>
                      <a:r>
                        <a:rPr lang="en-GB" sz="1400" b="0" i="0" u="none" strike="noStrike" kern="1200" baseline="0" dirty="0" err="1">
                          <a:solidFill>
                            <a:schemeClr val="tx1"/>
                          </a:solidFill>
                          <a:latin typeface="+mn-lt"/>
                          <a:ea typeface="+mn-ea"/>
                          <a:cs typeface="+mn-cs"/>
                        </a:rPr>
                        <a:t>Mary</a:t>
                      </a:r>
                      <a:r>
                        <a:rPr lang="en-GB" sz="1400" b="0" i="0" u="none" strike="noStrike" kern="1200" baseline="0" dirty="0">
                          <a:solidFill>
                            <a:schemeClr val="tx1"/>
                          </a:solidFill>
                          <a:latin typeface="+mn-lt"/>
                          <a:ea typeface="+mn-ea"/>
                          <a:cs typeface="+mn-cs"/>
                        </a:rPr>
                        <a:t> and </a:t>
                      </a:r>
                      <a:r>
                        <a:rPr lang="en-US" sz="1400" b="0" i="0" u="none" strike="noStrike" kern="1200" baseline="0" dirty="0">
                          <a:solidFill>
                            <a:schemeClr val="tx1"/>
                          </a:solidFill>
                          <a:latin typeface="+mn-lt"/>
                          <a:ea typeface="+mn-ea"/>
                          <a:cs typeface="+mn-cs"/>
                        </a:rPr>
                        <a:t>Amazing Grace by Elvis Presley</a:t>
                      </a:r>
                    </a:p>
                    <a:p>
                      <a:endParaRPr lang="en-US" sz="1200" b="0" i="0" u="none" strike="noStrike" kern="1200" baseline="0" dirty="0">
                        <a:solidFill>
                          <a:schemeClr val="tx1"/>
                        </a:solidFill>
                        <a:latin typeface="+mn-lt"/>
                        <a:ea typeface="+mn-ea"/>
                        <a:cs typeface="+mn-cs"/>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934993461"/>
                  </a:ext>
                </a:extLst>
              </a:tr>
            </a:tbl>
          </a:graphicData>
        </a:graphic>
      </p:graphicFrame>
      <p:pic>
        <p:nvPicPr>
          <p:cNvPr id="4" name="Picture 3">
            <a:extLst>
              <a:ext uri="{FF2B5EF4-FFF2-40B4-BE49-F238E27FC236}">
                <a16:creationId xmlns:a16="http://schemas.microsoft.com/office/drawing/2014/main" id="{439FE567-B5E9-A5A5-B6E4-A21AD5F032F4}"/>
              </a:ext>
            </a:extLst>
          </p:cNvPr>
          <p:cNvPicPr>
            <a:picLocks noChangeAspect="1"/>
          </p:cNvPicPr>
          <p:nvPr/>
        </p:nvPicPr>
        <p:blipFill>
          <a:blip r:embed="rId2"/>
          <a:stretch>
            <a:fillRect/>
          </a:stretch>
        </p:blipFill>
        <p:spPr>
          <a:xfrm>
            <a:off x="9743966" y="239054"/>
            <a:ext cx="2281214" cy="2318408"/>
          </a:xfrm>
          <a:prstGeom prst="rect">
            <a:avLst/>
          </a:prstGeom>
        </p:spPr>
      </p:pic>
      <p:pic>
        <p:nvPicPr>
          <p:cNvPr id="2050" name="Picture 2" descr="Elvis Presley | Biography, Songs, Movies, Death, &amp; Facts | Britannica">
            <a:extLst>
              <a:ext uri="{FF2B5EF4-FFF2-40B4-BE49-F238E27FC236}">
                <a16:creationId xmlns:a16="http://schemas.microsoft.com/office/drawing/2014/main" id="{3FC73C13-1B74-FD93-D753-18606EC7190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015538" y="2632635"/>
            <a:ext cx="1876425" cy="2428875"/>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Beyoncé - He Still Loves Me (Feat Walter Williams) - YouTube">
            <a:extLst>
              <a:ext uri="{FF2B5EF4-FFF2-40B4-BE49-F238E27FC236}">
                <a16:creationId xmlns:a16="http://schemas.microsoft.com/office/drawing/2014/main" id="{B32568D8-33DC-8BD6-8CC2-D623B343F771}"/>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t="10967" b="11389"/>
          <a:stretch/>
        </p:blipFill>
        <p:spPr bwMode="auto">
          <a:xfrm>
            <a:off x="9539389" y="5229691"/>
            <a:ext cx="2485791" cy="144755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EC59655E-484A-86A9-7E38-1320C46E1232}"/>
              </a:ext>
            </a:extLst>
          </p:cNvPr>
          <p:cNvSpPr txBox="1"/>
          <p:nvPr/>
        </p:nvSpPr>
        <p:spPr>
          <a:xfrm>
            <a:off x="3800474" y="5600700"/>
            <a:ext cx="3762375" cy="369332"/>
          </a:xfrm>
          <a:prstGeom prst="rect">
            <a:avLst/>
          </a:prstGeom>
          <a:noFill/>
        </p:spPr>
        <p:txBody>
          <a:bodyPr wrap="square" rtlCol="0">
            <a:spAutoFit/>
          </a:bodyPr>
          <a:lstStyle/>
          <a:p>
            <a:r>
              <a:rPr lang="en-US" b="1" dirty="0">
                <a:solidFill>
                  <a:srgbClr val="FF0000"/>
                </a:solidFill>
              </a:rPr>
              <a:t>To be taught over half the term</a:t>
            </a:r>
            <a:endParaRPr lang="en-GB" b="1" dirty="0">
              <a:solidFill>
                <a:srgbClr val="FF0000"/>
              </a:solidFill>
            </a:endParaRPr>
          </a:p>
        </p:txBody>
      </p:sp>
    </p:spTree>
    <p:extLst>
      <p:ext uri="{BB962C8B-B14F-4D97-AF65-F5344CB8AC3E}">
        <p14:creationId xmlns:p14="http://schemas.microsoft.com/office/powerpoint/2010/main" val="3645799046"/>
      </p:ext>
    </p:extLst>
  </p:cSld>
  <p:clrMapOvr>
    <a:masterClrMapping/>
  </p:clrMapOvr>
</p:sld>
</file>

<file path=ppt/theme/theme1.xml><?xml version="1.0" encoding="utf-8"?>
<a:theme xmlns:a="http://schemas.openxmlformats.org/drawingml/2006/main" name="Facet">
  <a:themeElements>
    <a:clrScheme name="Violet">
      <a:dk1>
        <a:sysClr val="windowText" lastClr="000000"/>
      </a:dk1>
      <a:lt1>
        <a:sysClr val="window" lastClr="FFFFFF"/>
      </a:lt1>
      <a:dk2>
        <a:srgbClr val="373545"/>
      </a:dk2>
      <a:lt2>
        <a:srgbClr val="DCD8DC"/>
      </a:lt2>
      <a:accent1>
        <a:srgbClr val="AD84C6"/>
      </a:accent1>
      <a:accent2>
        <a:srgbClr val="8784C7"/>
      </a:accent2>
      <a:accent3>
        <a:srgbClr val="5D739A"/>
      </a:accent3>
      <a:accent4>
        <a:srgbClr val="6997AF"/>
      </a:accent4>
      <a:accent5>
        <a:srgbClr val="84ACB6"/>
      </a:accent5>
      <a:accent6>
        <a:srgbClr val="6F8183"/>
      </a:accent6>
      <a:hlink>
        <a:srgbClr val="69A020"/>
      </a:hlink>
      <a:folHlink>
        <a:srgbClr val="8C8C8C"/>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fbdaa650-8cd8-42f6-940f-8c4192b28714" xsi:nil="true"/>
    <lcf76f155ced4ddcb4097134ff3c332f xmlns="8b73fee4-4ac8-4f88-ad2e-4ab6413e1b1c">
      <Terms xmlns="http://schemas.microsoft.com/office/infopath/2007/PartnerControls"/>
    </lcf76f155ced4ddcb4097134ff3c332f>
    <SharedWithUsers xmlns="fbdaa650-8cd8-42f6-940f-8c4192b28714">
      <UserInfo>
        <DisplayName/>
        <AccountId xsi:nil="true"/>
        <AccountType/>
      </UserInfo>
    </SharedWithUsers>
    <MediaLengthInSeconds xmlns="8b73fee4-4ac8-4f88-ad2e-4ab6413e1b1c"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F3E5687FBB17144BBF058BF3091118F4" ma:contentTypeVersion="18" ma:contentTypeDescription="Create a new document." ma:contentTypeScope="" ma:versionID="022ec7ac03cae412e9e122297c51b85b">
  <xsd:schema xmlns:xsd="http://www.w3.org/2001/XMLSchema" xmlns:xs="http://www.w3.org/2001/XMLSchema" xmlns:p="http://schemas.microsoft.com/office/2006/metadata/properties" xmlns:ns2="8b73fee4-4ac8-4f88-ad2e-4ab6413e1b1c" xmlns:ns3="fbdaa650-8cd8-42f6-940f-8c4192b28714" targetNamespace="http://schemas.microsoft.com/office/2006/metadata/properties" ma:root="true" ma:fieldsID="f72f75c160a832d82c99819a47462b20" ns2:_="" ns3:_="">
    <xsd:import namespace="8b73fee4-4ac8-4f88-ad2e-4ab6413e1b1c"/>
    <xsd:import namespace="fbdaa650-8cd8-42f6-940f-8c4192b28714"/>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GenerationTime" minOccurs="0"/>
                <xsd:element ref="ns2:MediaServiceEventHashCode" minOccurs="0"/>
                <xsd:element ref="ns2:MediaServiceOCR" minOccurs="0"/>
                <xsd:element ref="ns2:MediaServiceLocation" minOccurs="0"/>
                <xsd:element ref="ns3:SharedWithUsers" minOccurs="0"/>
                <xsd:element ref="ns3:SharedWithDetails" minOccurs="0"/>
                <xsd:element ref="ns2:MediaServiceAutoKeyPoints" minOccurs="0"/>
                <xsd:element ref="ns2:MediaServiceKeyPoints" minOccurs="0"/>
                <xsd:element ref="ns2:MediaLengthInSeconds" minOccurs="0"/>
                <xsd:element ref="ns2:lcf76f155ced4ddcb4097134ff3c332f" minOccurs="0"/>
                <xsd:element ref="ns3:TaxCatchAll"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b73fee4-4ac8-4f88-ad2e-4ab6413e1b1c"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OCR" ma:index="14" nillable="true" ma:displayName="Extracted Text" ma:internalName="MediaServiceOCR" ma:readOnly="true">
      <xsd:simpleType>
        <xsd:restriction base="dms:Note">
          <xsd:maxLength value="255"/>
        </xsd:restriction>
      </xsd:simpleType>
    </xsd:element>
    <xsd:element name="MediaServiceLocation" ma:index="15" nillable="true" ma:displayName="Location" ma:internalName="MediaServiceLocation"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2e733c78-517b-4f47-afa2-e28324867814"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fbdaa650-8cd8-42f6-940f-8c4192b28714"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fe85d434-088b-4a0c-a0e6-a780414f8814}" ma:internalName="TaxCatchAll" ma:showField="CatchAllData" ma:web="fbdaa650-8cd8-42f6-940f-8c4192b28714">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6F04AFA0-56E6-4D61-A7EE-39B33765E3D1}">
  <ds:schemaRefs>
    <ds:schemaRef ds:uri="http://schemas.microsoft.com/sharepoint/v3/contenttype/forms"/>
  </ds:schemaRefs>
</ds:datastoreItem>
</file>

<file path=customXml/itemProps2.xml><?xml version="1.0" encoding="utf-8"?>
<ds:datastoreItem xmlns:ds="http://schemas.openxmlformats.org/officeDocument/2006/customXml" ds:itemID="{0D770B42-6AB1-4742-A7C9-0033CE9B861B}">
  <ds:schemaRefs>
    <ds:schemaRef ds:uri="http://purl.org/dc/dcmitype/"/>
    <ds:schemaRef ds:uri="http://schemas.microsoft.com/office/infopath/2007/PartnerControls"/>
    <ds:schemaRef ds:uri="fbdaa650-8cd8-42f6-940f-8c4192b28714"/>
    <ds:schemaRef ds:uri="http://schemas.microsoft.com/office/2006/documentManagement/types"/>
    <ds:schemaRef ds:uri="http://purl.org/dc/elements/1.1/"/>
    <ds:schemaRef ds:uri="http://schemas.microsoft.com/office/2006/metadata/properties"/>
    <ds:schemaRef ds:uri="8b73fee4-4ac8-4f88-ad2e-4ab6413e1b1c"/>
    <ds:schemaRef ds:uri="http://purl.org/dc/terms/"/>
    <ds:schemaRef ds:uri="http://schemas.openxmlformats.org/package/2006/metadata/core-properties"/>
    <ds:schemaRef ds:uri="http://www.w3.org/XML/1998/namespace"/>
  </ds:schemaRefs>
</ds:datastoreItem>
</file>

<file path=customXml/itemProps3.xml><?xml version="1.0" encoding="utf-8"?>
<ds:datastoreItem xmlns:ds="http://schemas.openxmlformats.org/officeDocument/2006/customXml" ds:itemID="{1C4DEF27-D82D-405F-8E94-84E5E509989A}"/>
</file>

<file path=docProps/app.xml><?xml version="1.0" encoding="utf-8"?>
<Properties xmlns="http://schemas.openxmlformats.org/officeDocument/2006/extended-properties" xmlns:vt="http://schemas.openxmlformats.org/officeDocument/2006/docPropsVTypes">
  <Template>TM02900688[[fn=Facet]]</Template>
  <TotalTime>282</TotalTime>
  <Words>1170</Words>
  <Application>Microsoft Office PowerPoint</Application>
  <PresentationFormat>Widescreen</PresentationFormat>
  <Paragraphs>119</Paragraphs>
  <Slides>5</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5</vt:i4>
      </vt:variant>
    </vt:vector>
  </HeadingPairs>
  <TitlesOfParts>
    <vt:vector size="12" baseType="lpstr">
      <vt:lpstr>Arial</vt:lpstr>
      <vt:lpstr>Britannic Bold</vt:lpstr>
      <vt:lpstr>Calibri</vt:lpstr>
      <vt:lpstr>Mystical Woods Rough Script</vt:lpstr>
      <vt:lpstr>Trebuchet MS</vt:lpstr>
      <vt:lpstr>Wingdings 3</vt:lpstr>
      <vt:lpstr>Facet</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 Beldham</dc:creator>
  <cp:lastModifiedBy>J Barker</cp:lastModifiedBy>
  <cp:revision>322</cp:revision>
  <dcterms:created xsi:type="dcterms:W3CDTF">2023-03-17T10:15:59Z</dcterms:created>
  <dcterms:modified xsi:type="dcterms:W3CDTF">2024-06-04T11:57:25Z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f9d133d5-5401-4903-95cd-de83b334d2cb_Enabled">
    <vt:lpwstr>true</vt:lpwstr>
  </property>
  <property fmtid="{D5CDD505-2E9C-101B-9397-08002B2CF9AE}" pid="3" name="MSIP_Label_f9d133d5-5401-4903-95cd-de83b334d2cb_SetDate">
    <vt:lpwstr>2023-03-17T12:45:07Z</vt:lpwstr>
  </property>
  <property fmtid="{D5CDD505-2E9C-101B-9397-08002B2CF9AE}" pid="4" name="MSIP_Label_f9d133d5-5401-4903-95cd-de83b334d2cb_Method">
    <vt:lpwstr>Privileged</vt:lpwstr>
  </property>
  <property fmtid="{D5CDD505-2E9C-101B-9397-08002B2CF9AE}" pid="5" name="MSIP_Label_f9d133d5-5401-4903-95cd-de83b334d2cb_Name">
    <vt:lpwstr>f9d133d5-5401-4903-95cd-de83b334d2cb</vt:lpwstr>
  </property>
  <property fmtid="{D5CDD505-2E9C-101B-9397-08002B2CF9AE}" pid="6" name="MSIP_Label_f9d133d5-5401-4903-95cd-de83b334d2cb_SiteId">
    <vt:lpwstr>a091745a-b7d8-4d7a-b2a6-1359053d4510</vt:lpwstr>
  </property>
  <property fmtid="{D5CDD505-2E9C-101B-9397-08002B2CF9AE}" pid="7" name="MSIP_Label_f9d133d5-5401-4903-95cd-de83b334d2cb_ActionId">
    <vt:lpwstr>a000942b-8426-4c1d-9799-b3c03e53af05</vt:lpwstr>
  </property>
  <property fmtid="{D5CDD505-2E9C-101B-9397-08002B2CF9AE}" pid="8" name="MSIP_Label_f9d133d5-5401-4903-95cd-de83b334d2cb_ContentBits">
    <vt:lpwstr>0</vt:lpwstr>
  </property>
  <property fmtid="{D5CDD505-2E9C-101B-9397-08002B2CF9AE}" pid="9" name="ContentTypeId">
    <vt:lpwstr>0x010100F3E5687FBB17144BBF058BF3091118F4</vt:lpwstr>
  </property>
  <property fmtid="{D5CDD505-2E9C-101B-9397-08002B2CF9AE}" pid="10" name="Order">
    <vt:r8>26525300</vt:r8>
  </property>
  <property fmtid="{D5CDD505-2E9C-101B-9397-08002B2CF9AE}" pid="11" name="ComplianceAssetId">
    <vt:lpwstr/>
  </property>
  <property fmtid="{D5CDD505-2E9C-101B-9397-08002B2CF9AE}" pid="12" name="_ExtendedDescription">
    <vt:lpwstr/>
  </property>
  <property fmtid="{D5CDD505-2E9C-101B-9397-08002B2CF9AE}" pid="13" name="TriggerFlowInfo">
    <vt:lpwstr/>
  </property>
  <property fmtid="{D5CDD505-2E9C-101B-9397-08002B2CF9AE}" pid="14" name="MediaServiceImageTags">
    <vt:lpwstr/>
  </property>
</Properties>
</file>