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83"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78" r:id="rId20"/>
    <p:sldId id="274" r:id="rId21"/>
    <p:sldId id="275" r:id="rId22"/>
    <p:sldId id="279" r:id="rId23"/>
    <p:sldId id="276" r:id="rId24"/>
    <p:sldId id="277" r:id="rId25"/>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60"/>
  </p:normalViewPr>
  <p:slideViewPr>
    <p:cSldViewPr>
      <p:cViewPr>
        <p:scale>
          <a:sx n="50" d="100"/>
          <a:sy n="50" d="100"/>
        </p:scale>
        <p:origin x="-2328" y="-11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B0E1F18-D107-43B6-9922-020E06B21F93}" type="datetimeFigureOut">
              <a:rPr lang="en-GB" smtClean="0"/>
              <a:t>12/03/2019</a:t>
            </a:fld>
            <a:endParaRPr lang="en-GB"/>
          </a:p>
        </p:txBody>
      </p:sp>
      <p:sp>
        <p:nvSpPr>
          <p:cNvPr id="4" name="Slide Image Placeholder 3"/>
          <p:cNvSpPr>
            <a:spLocks noGrp="1" noRot="1" noChangeAspect="1"/>
          </p:cNvSpPr>
          <p:nvPr>
            <p:ph type="sldImg" idx="2"/>
          </p:nvPr>
        </p:nvSpPr>
        <p:spPr>
          <a:xfrm>
            <a:off x="2003425" y="744538"/>
            <a:ext cx="27908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7A08E8CF-C4C2-4779-9577-A079A3A7D838}" type="slidenum">
              <a:rPr lang="en-GB" smtClean="0"/>
              <a:t>‹#›</a:t>
            </a:fld>
            <a:endParaRPr lang="en-GB"/>
          </a:p>
        </p:txBody>
      </p:sp>
    </p:spTree>
    <p:extLst>
      <p:ext uri="{BB962C8B-B14F-4D97-AF65-F5344CB8AC3E}">
        <p14:creationId xmlns:p14="http://schemas.microsoft.com/office/powerpoint/2010/main" val="3016347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Samina</a:t>
            </a:r>
            <a:r>
              <a:rPr lang="en-GB" dirty="0" smtClean="0"/>
              <a:t> </a:t>
            </a:r>
            <a:endParaRPr lang="en-GB" dirty="0"/>
          </a:p>
        </p:txBody>
      </p:sp>
      <p:sp>
        <p:nvSpPr>
          <p:cNvPr id="4" name="Slide Number Placeholder 3"/>
          <p:cNvSpPr>
            <a:spLocks noGrp="1"/>
          </p:cNvSpPr>
          <p:nvPr>
            <p:ph type="sldNum" sz="quarter" idx="10"/>
          </p:nvPr>
        </p:nvSpPr>
        <p:spPr/>
        <p:txBody>
          <a:bodyPr/>
          <a:lstStyle/>
          <a:p>
            <a:fld id="{7907B5CB-684C-4626-8906-C53D53E0F55E}" type="slidenum">
              <a:rPr lang="en-GB" smtClean="0"/>
              <a:t>23</a:t>
            </a:fld>
            <a:endParaRPr lang="en-GB"/>
          </a:p>
        </p:txBody>
      </p:sp>
    </p:spTree>
    <p:extLst>
      <p:ext uri="{BB962C8B-B14F-4D97-AF65-F5344CB8AC3E}">
        <p14:creationId xmlns:p14="http://schemas.microsoft.com/office/powerpoint/2010/main" val="2354579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Rose </a:t>
            </a:r>
            <a:endParaRPr lang="en-GB" dirty="0"/>
          </a:p>
        </p:txBody>
      </p:sp>
      <p:sp>
        <p:nvSpPr>
          <p:cNvPr id="4" name="Slide Number Placeholder 3"/>
          <p:cNvSpPr>
            <a:spLocks noGrp="1"/>
          </p:cNvSpPr>
          <p:nvPr>
            <p:ph type="sldNum" sz="quarter" idx="10"/>
          </p:nvPr>
        </p:nvSpPr>
        <p:spPr/>
        <p:txBody>
          <a:bodyPr/>
          <a:lstStyle/>
          <a:p>
            <a:fld id="{7907B5CB-684C-4626-8906-C53D53E0F55E}" type="slidenum">
              <a:rPr lang="en-GB" smtClean="0"/>
              <a:t>24</a:t>
            </a:fld>
            <a:endParaRPr lang="en-GB"/>
          </a:p>
        </p:txBody>
      </p:sp>
    </p:spTree>
    <p:extLst>
      <p:ext uri="{BB962C8B-B14F-4D97-AF65-F5344CB8AC3E}">
        <p14:creationId xmlns:p14="http://schemas.microsoft.com/office/powerpoint/2010/main" val="361103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40925D8-187B-4967-88CA-F2696DD6D071}"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3895467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0925D8-187B-4967-88CA-F2696DD6D071}"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1355852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0925D8-187B-4967-88CA-F2696DD6D071}"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1456792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40925D8-187B-4967-88CA-F2696DD6D071}" type="datetimeFigureOut">
              <a:rPr lang="en-GB" smtClean="0"/>
              <a:t>12/03/2019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3191917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40925D8-187B-4967-88CA-F2696DD6D071}" type="datetimeFigureOut">
              <a:rPr lang="en-GB" smtClean="0"/>
              <a:t>12/03/2019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1432746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40925D8-187B-4967-88CA-F2696DD6D071}" type="datetimeFigureOut">
              <a:rPr lang="en-GB" smtClean="0"/>
              <a:t>12/03/2019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370137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0925D8-187B-4967-88CA-F2696DD6D071}" type="datetimeFigureOut">
              <a:rPr lang="en-GB" smtClean="0"/>
              <a:t>12/03/2019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3166157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0925D8-187B-4967-88CA-F2696DD6D071}" type="datetimeFigureOut">
              <a:rPr lang="en-GB" smtClean="0"/>
              <a:t>12/03/2019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462533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0925D8-187B-4967-88CA-F2696DD6D071}" type="datetimeFigureOut">
              <a:rPr lang="en-GB" smtClean="0"/>
              <a:t>12/03/2019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1350119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0925D8-187B-4967-88CA-F2696DD6D071}"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4186617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0925D8-187B-4967-88CA-F2696DD6D071}" type="datetimeFigureOut">
              <a:rPr lang="en-GB" smtClean="0"/>
              <a:t>12/03/2019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27E95C-8713-4A48-8901-DBF5088CD2EC}" type="slidenum">
              <a:rPr lang="en-GB" smtClean="0"/>
              <a:t>‹#›</a:t>
            </a:fld>
            <a:endParaRPr lang="en-GB"/>
          </a:p>
        </p:txBody>
      </p:sp>
    </p:spTree>
    <p:extLst>
      <p:ext uri="{BB962C8B-B14F-4D97-AF65-F5344CB8AC3E}">
        <p14:creationId xmlns:p14="http://schemas.microsoft.com/office/powerpoint/2010/main" val="115397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840925D8-187B-4967-88CA-F2696DD6D071}" type="datetimeFigureOut">
              <a:rPr lang="en-GB" smtClean="0"/>
              <a:t>12/03/2019</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3B27E95C-8713-4A48-8901-DBF5088CD2EC}" type="slidenum">
              <a:rPr lang="en-GB" smtClean="0"/>
              <a:t>‹#›</a:t>
            </a:fld>
            <a:endParaRPr lang="en-GB"/>
          </a:p>
        </p:txBody>
      </p:sp>
    </p:spTree>
    <p:extLst>
      <p:ext uri="{BB962C8B-B14F-4D97-AF65-F5344CB8AC3E}">
        <p14:creationId xmlns:p14="http://schemas.microsoft.com/office/powerpoint/2010/main" val="40470635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Rectangle 3"/>
          <p:cNvSpPr/>
          <p:nvPr/>
        </p:nvSpPr>
        <p:spPr>
          <a:xfrm>
            <a:off x="332656" y="395536"/>
            <a:ext cx="6264696" cy="8352928"/>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28700" y="827584"/>
            <a:ext cx="5472608" cy="7488832"/>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236899" y="1259632"/>
            <a:ext cx="4456221" cy="6401753"/>
          </a:xfrm>
          <a:prstGeom prst="rect">
            <a:avLst/>
          </a:prstGeom>
          <a:noFill/>
        </p:spPr>
        <p:txBody>
          <a:bodyPr wrap="none" lIns="91440" tIns="45720" rIns="91440" bIns="45720">
            <a:spAutoFit/>
          </a:bodyPr>
          <a:lstStyle/>
          <a:p>
            <a:pPr algn="ctr"/>
            <a:r>
              <a:rPr lang="en-US" sz="5400" b="1" dirty="0" smtClean="0">
                <a:ln w="10541" cmpd="sng">
                  <a:solidFill>
                    <a:srgbClr val="7030A0"/>
                  </a:solidFill>
                  <a:prstDash val="solid"/>
                </a:ln>
                <a:solidFill>
                  <a:srgbClr val="7030A0"/>
                </a:solidFill>
              </a:rPr>
              <a:t>Nottingham </a:t>
            </a:r>
          </a:p>
          <a:p>
            <a:pPr algn="ctr"/>
            <a:r>
              <a:rPr lang="en-US" sz="5400" b="1" dirty="0" smtClean="0">
                <a:ln w="10541" cmpd="sng">
                  <a:solidFill>
                    <a:srgbClr val="7030A0"/>
                  </a:solidFill>
                  <a:prstDash val="solid"/>
                </a:ln>
                <a:solidFill>
                  <a:srgbClr val="7030A0"/>
                </a:solidFill>
              </a:rPr>
              <a:t>Academy </a:t>
            </a:r>
          </a:p>
          <a:p>
            <a:pPr algn="ctr"/>
            <a:r>
              <a:rPr lang="en-US" sz="5400" b="1" cap="none" spc="0" dirty="0" smtClean="0">
                <a:ln w="10541" cmpd="sng">
                  <a:solidFill>
                    <a:srgbClr val="7030A0"/>
                  </a:solidFill>
                  <a:prstDash val="solid"/>
                </a:ln>
                <a:solidFill>
                  <a:srgbClr val="7030A0"/>
                </a:solidFill>
                <a:effectLst/>
              </a:rPr>
              <a:t>Primary </a:t>
            </a:r>
          </a:p>
          <a:p>
            <a:pPr algn="ctr"/>
            <a:endParaRPr lang="en-US" sz="5400" b="1" dirty="0">
              <a:ln w="10541" cmpd="sng">
                <a:solidFill>
                  <a:srgbClr val="7030A0"/>
                </a:solidFill>
                <a:prstDash val="solid"/>
              </a:ln>
              <a:solidFill>
                <a:srgbClr val="7030A0"/>
              </a:solidFill>
            </a:endParaRPr>
          </a:p>
          <a:p>
            <a:pPr algn="ctr"/>
            <a:endParaRPr lang="en-US" sz="5400" b="1" cap="none" spc="0" dirty="0" smtClean="0">
              <a:ln w="10541" cmpd="sng">
                <a:solidFill>
                  <a:srgbClr val="7030A0"/>
                </a:solidFill>
                <a:prstDash val="solid"/>
              </a:ln>
              <a:solidFill>
                <a:srgbClr val="7030A0"/>
              </a:solidFill>
              <a:effectLst/>
            </a:endParaRPr>
          </a:p>
          <a:p>
            <a:pPr algn="ctr"/>
            <a:r>
              <a:rPr lang="en-US" sz="5400" b="1" dirty="0" smtClean="0">
                <a:ln w="10541" cmpd="sng">
                  <a:solidFill>
                    <a:srgbClr val="7030A0"/>
                  </a:solidFill>
                  <a:prstDash val="solid"/>
                </a:ln>
                <a:solidFill>
                  <a:srgbClr val="7030A0"/>
                </a:solidFill>
              </a:rPr>
              <a:t>Sit –a- SAT </a:t>
            </a:r>
          </a:p>
          <a:p>
            <a:pPr algn="ctr"/>
            <a:r>
              <a:rPr lang="en-US" sz="5400" b="1" dirty="0">
                <a:ln w="10541" cmpd="sng">
                  <a:solidFill>
                    <a:srgbClr val="7030A0"/>
                  </a:solidFill>
                  <a:prstDash val="solid"/>
                </a:ln>
                <a:solidFill>
                  <a:srgbClr val="7030A0"/>
                </a:solidFill>
              </a:rPr>
              <a:t>M</a:t>
            </a:r>
            <a:r>
              <a:rPr lang="en-US" sz="5400" b="1" dirty="0" smtClean="0">
                <a:ln w="10541" cmpd="sng">
                  <a:solidFill>
                    <a:srgbClr val="7030A0"/>
                  </a:solidFill>
                  <a:prstDash val="solid"/>
                </a:ln>
                <a:solidFill>
                  <a:srgbClr val="7030A0"/>
                </a:solidFill>
              </a:rPr>
              <a:t>eeting  </a:t>
            </a:r>
          </a:p>
          <a:p>
            <a:pPr algn="ctr"/>
            <a:r>
              <a:rPr lang="en-US" sz="3200" b="1" smtClean="0">
                <a:ln w="10541" cmpd="sng">
                  <a:solidFill>
                    <a:srgbClr val="7030A0"/>
                  </a:solidFill>
                  <a:prstDash val="solid"/>
                </a:ln>
                <a:solidFill>
                  <a:srgbClr val="7030A0"/>
                </a:solidFill>
              </a:rPr>
              <a:t>Monday 11</a:t>
            </a:r>
            <a:r>
              <a:rPr lang="en-US" sz="3200" b="1" baseline="30000" smtClean="0">
                <a:ln w="10541" cmpd="sng">
                  <a:solidFill>
                    <a:srgbClr val="7030A0"/>
                  </a:solidFill>
                  <a:prstDash val="solid"/>
                </a:ln>
                <a:solidFill>
                  <a:srgbClr val="7030A0"/>
                </a:solidFill>
              </a:rPr>
              <a:t>th</a:t>
            </a:r>
            <a:r>
              <a:rPr lang="en-US" sz="3200" b="1" smtClean="0">
                <a:ln w="10541" cmpd="sng">
                  <a:solidFill>
                    <a:srgbClr val="7030A0"/>
                  </a:solidFill>
                  <a:prstDash val="solid"/>
                </a:ln>
                <a:solidFill>
                  <a:srgbClr val="7030A0"/>
                </a:solidFill>
              </a:rPr>
              <a:t> March 2019</a:t>
            </a:r>
            <a:endParaRPr lang="en-US" sz="3200" b="1" cap="none" spc="0" dirty="0">
              <a:ln w="10541" cmpd="sng">
                <a:solidFill>
                  <a:srgbClr val="7030A0"/>
                </a:solidFill>
                <a:prstDash val="solid"/>
              </a:ln>
              <a:solidFill>
                <a:srgbClr val="7030A0"/>
              </a:solidFill>
              <a:effectLst/>
            </a:endParaRPr>
          </a:p>
        </p:txBody>
      </p:sp>
    </p:spTree>
    <p:extLst>
      <p:ext uri="{BB962C8B-B14F-4D97-AF65-F5344CB8AC3E}">
        <p14:creationId xmlns:p14="http://schemas.microsoft.com/office/powerpoint/2010/main" val="13482060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749432"/>
          </a:xfrm>
          <a:solidFill>
            <a:srgbClr val="7030A0"/>
          </a:solidFill>
        </p:spPr>
        <p:txBody>
          <a:bodyPr>
            <a:normAutofit fontScale="90000"/>
          </a:bodyPr>
          <a:lstStyle/>
          <a:p>
            <a:r>
              <a:rPr lang="en-GB" b="1" u="sng" dirty="0" smtClean="0">
                <a:solidFill>
                  <a:schemeClr val="bg1"/>
                </a:solidFill>
              </a:rPr>
              <a:t>SATs Timetable </a:t>
            </a:r>
            <a:endParaRPr lang="en-GB" b="1" u="sng" dirty="0">
              <a:solidFill>
                <a:schemeClr val="bg1"/>
              </a:solidFill>
            </a:endParaRPr>
          </a:p>
        </p:txBody>
      </p:sp>
      <p:sp>
        <p:nvSpPr>
          <p:cNvPr id="3" name="Content Placeholder 2"/>
          <p:cNvSpPr>
            <a:spLocks noGrp="1"/>
          </p:cNvSpPr>
          <p:nvPr>
            <p:ph idx="1"/>
          </p:nvPr>
        </p:nvSpPr>
        <p:spPr>
          <a:xfrm>
            <a:off x="332656" y="1619672"/>
            <a:ext cx="6172200" cy="6034617"/>
          </a:xfrm>
        </p:spPr>
        <p:txBody>
          <a:bodyPr/>
          <a:lstStyle/>
          <a:p>
            <a:pPr marL="0" indent="0">
              <a:buNone/>
            </a:pPr>
            <a:r>
              <a:rPr lang="en-GB" sz="2000" dirty="0" smtClean="0"/>
              <a:t>It is imperative that your </a:t>
            </a:r>
            <a:r>
              <a:rPr lang="en-GB" sz="2000" smtClean="0"/>
              <a:t>child attends </a:t>
            </a:r>
            <a:r>
              <a:rPr lang="en-GB" sz="2000" dirty="0" smtClean="0"/>
              <a:t>school for the full week of SATs. </a:t>
            </a:r>
            <a:r>
              <a:rPr lang="en-GB" sz="2000" b="1" dirty="0" smtClean="0"/>
              <a:t>Please ensure that holidays and other absences are arranged after these dates.</a:t>
            </a:r>
            <a:endParaRPr lang="en-GB" dirty="0" smtClean="0"/>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612757172"/>
              </p:ext>
            </p:extLst>
          </p:nvPr>
        </p:nvGraphicFramePr>
        <p:xfrm>
          <a:off x="404664" y="2987824"/>
          <a:ext cx="6172200" cy="4521708"/>
        </p:xfrm>
        <a:graphic>
          <a:graphicData uri="http://schemas.openxmlformats.org/drawingml/2006/table">
            <a:tbl>
              <a:tblPr firstRow="1" firstCol="1" bandRow="1">
                <a:tableStyleId>{ED083AE6-46FA-4A59-8FB0-9F97EB10719F}</a:tableStyleId>
              </a:tblPr>
              <a:tblGrid>
                <a:gridCol w="1543050"/>
                <a:gridCol w="1543050"/>
                <a:gridCol w="1543050"/>
                <a:gridCol w="1543050"/>
              </a:tblGrid>
              <a:tr h="390864">
                <a:tc>
                  <a:txBody>
                    <a:bodyPr/>
                    <a:lstStyle/>
                    <a:p>
                      <a:pPr algn="ctr">
                        <a:lnSpc>
                          <a:spcPct val="115000"/>
                        </a:lnSpc>
                        <a:spcAft>
                          <a:spcPts val="0"/>
                        </a:spcAft>
                      </a:pPr>
                      <a:r>
                        <a:rPr lang="en-GB" sz="2000" u="sng" dirty="0">
                          <a:effectLst/>
                        </a:rPr>
                        <a:t>Monday</a:t>
                      </a:r>
                      <a:endParaRPr lang="en-GB" sz="2000" dirty="0">
                        <a:effectLst/>
                      </a:endParaRPr>
                    </a:p>
                    <a:p>
                      <a:pPr algn="ctr">
                        <a:lnSpc>
                          <a:spcPct val="115000"/>
                        </a:lnSpc>
                        <a:spcAft>
                          <a:spcPts val="0"/>
                        </a:spcAft>
                      </a:pPr>
                      <a:r>
                        <a:rPr lang="en-GB" sz="2000" u="sng" baseline="0" dirty="0" smtClean="0">
                          <a:effectLst/>
                        </a:rPr>
                        <a:t>13</a:t>
                      </a:r>
                      <a:r>
                        <a:rPr lang="en-GB" sz="2000" u="sng" baseline="30000" dirty="0" smtClean="0">
                          <a:effectLst/>
                        </a:rPr>
                        <a:t>th</a:t>
                      </a:r>
                      <a:r>
                        <a:rPr lang="en-GB" sz="2000" u="sng" dirty="0" smtClean="0">
                          <a:effectLst/>
                        </a:rPr>
                        <a:t> </a:t>
                      </a:r>
                      <a:r>
                        <a:rPr lang="en-GB" sz="2000" u="sng" dirty="0">
                          <a:effectLst/>
                        </a:rPr>
                        <a:t>May </a:t>
                      </a:r>
                      <a:r>
                        <a:rPr lang="en-GB" sz="2000" u="sng" dirty="0" smtClean="0">
                          <a:effectLst/>
                        </a:rPr>
                        <a:t> 2019</a:t>
                      </a:r>
                      <a:endParaRPr lang="en-GB" sz="2000" dirty="0">
                        <a:effectLst/>
                        <a:latin typeface="Calibri"/>
                        <a:ea typeface="Calibri"/>
                        <a:cs typeface="Times New Roman"/>
                      </a:endParaRPr>
                    </a:p>
                  </a:txBody>
                  <a:tcPr marL="62078" marR="62078" marT="0" marB="0"/>
                </a:tc>
                <a:tc>
                  <a:txBody>
                    <a:bodyPr/>
                    <a:lstStyle/>
                    <a:p>
                      <a:pPr algn="ctr">
                        <a:lnSpc>
                          <a:spcPct val="115000"/>
                        </a:lnSpc>
                        <a:spcAft>
                          <a:spcPts val="0"/>
                        </a:spcAft>
                      </a:pPr>
                      <a:r>
                        <a:rPr lang="en-GB" sz="2000" u="sng" dirty="0">
                          <a:effectLst/>
                        </a:rPr>
                        <a:t>Tuesday</a:t>
                      </a:r>
                      <a:endParaRPr lang="en-GB" sz="2000" dirty="0">
                        <a:effectLst/>
                      </a:endParaRPr>
                    </a:p>
                    <a:p>
                      <a:pPr algn="ctr">
                        <a:lnSpc>
                          <a:spcPct val="115000"/>
                        </a:lnSpc>
                        <a:spcAft>
                          <a:spcPts val="0"/>
                        </a:spcAft>
                      </a:pPr>
                      <a:r>
                        <a:rPr lang="en-GB" sz="2000" u="sng" baseline="0" dirty="0" smtClean="0">
                          <a:effectLst/>
                        </a:rPr>
                        <a:t>14</a:t>
                      </a:r>
                      <a:r>
                        <a:rPr lang="en-GB" sz="2000" u="sng" baseline="30000" dirty="0" smtClean="0">
                          <a:effectLst/>
                        </a:rPr>
                        <a:t>th</a:t>
                      </a:r>
                      <a:r>
                        <a:rPr lang="en-GB" sz="2000" u="sng" dirty="0" smtClean="0">
                          <a:effectLst/>
                        </a:rPr>
                        <a:t> </a:t>
                      </a:r>
                      <a:r>
                        <a:rPr lang="en-GB" sz="2000" u="sng" dirty="0">
                          <a:effectLst/>
                        </a:rPr>
                        <a:t>May   </a:t>
                      </a:r>
                      <a:endParaRPr lang="en-GB" sz="2000" u="sng" dirty="0" smtClean="0">
                        <a:effectLst/>
                      </a:endParaRPr>
                    </a:p>
                    <a:p>
                      <a:pPr marL="0" marR="0" indent="0" algn="ctr" defTabSz="914400" rtl="0" eaLnBrk="1" fontAlgn="auto" latinLnBrk="0" hangingPunct="1">
                        <a:lnSpc>
                          <a:spcPct val="115000"/>
                        </a:lnSpc>
                        <a:spcBef>
                          <a:spcPts val="0"/>
                        </a:spcBef>
                        <a:spcAft>
                          <a:spcPts val="0"/>
                        </a:spcAft>
                        <a:buClrTx/>
                        <a:buSzTx/>
                        <a:buFontTx/>
                        <a:buNone/>
                        <a:tabLst/>
                        <a:defRPr/>
                      </a:pPr>
                      <a:r>
                        <a:rPr lang="en-GB" sz="2000" u="sng" dirty="0" smtClean="0">
                          <a:effectLst/>
                        </a:rPr>
                        <a:t>2019</a:t>
                      </a:r>
                      <a:endParaRPr lang="en-GB" sz="2000" dirty="0" smtClean="0">
                        <a:effectLst/>
                        <a:latin typeface="+mn-lt"/>
                        <a:ea typeface="Calibri"/>
                        <a:cs typeface="Times New Roman"/>
                      </a:endParaRPr>
                    </a:p>
                  </a:txBody>
                  <a:tcPr marL="62078" marR="62078" marT="0" marB="0"/>
                </a:tc>
                <a:tc>
                  <a:txBody>
                    <a:bodyPr/>
                    <a:lstStyle/>
                    <a:p>
                      <a:pPr algn="ctr">
                        <a:lnSpc>
                          <a:spcPct val="115000"/>
                        </a:lnSpc>
                        <a:spcAft>
                          <a:spcPts val="0"/>
                        </a:spcAft>
                      </a:pPr>
                      <a:r>
                        <a:rPr lang="en-GB" sz="2000" u="sng" dirty="0">
                          <a:effectLst/>
                        </a:rPr>
                        <a:t>Wednesday</a:t>
                      </a:r>
                      <a:endParaRPr lang="en-GB" sz="2000" dirty="0">
                        <a:effectLst/>
                      </a:endParaRPr>
                    </a:p>
                    <a:p>
                      <a:pPr algn="ctr">
                        <a:lnSpc>
                          <a:spcPct val="115000"/>
                        </a:lnSpc>
                        <a:spcAft>
                          <a:spcPts val="0"/>
                        </a:spcAft>
                      </a:pPr>
                      <a:r>
                        <a:rPr lang="en-GB" sz="2000" u="sng" dirty="0" smtClean="0">
                          <a:effectLst/>
                        </a:rPr>
                        <a:t>15th  </a:t>
                      </a:r>
                    </a:p>
                    <a:p>
                      <a:pPr marL="0" marR="0" indent="0" algn="ctr" defTabSz="914400" rtl="0" eaLnBrk="1" fontAlgn="auto" latinLnBrk="0" hangingPunct="1">
                        <a:lnSpc>
                          <a:spcPct val="115000"/>
                        </a:lnSpc>
                        <a:spcBef>
                          <a:spcPts val="0"/>
                        </a:spcBef>
                        <a:spcAft>
                          <a:spcPts val="0"/>
                        </a:spcAft>
                        <a:buClrTx/>
                        <a:buSzTx/>
                        <a:buFontTx/>
                        <a:buNone/>
                        <a:tabLst/>
                        <a:defRPr/>
                      </a:pPr>
                      <a:r>
                        <a:rPr lang="en-GB" sz="2000" u="sng" dirty="0" smtClean="0">
                          <a:effectLst/>
                        </a:rPr>
                        <a:t>2019</a:t>
                      </a:r>
                      <a:endParaRPr lang="en-GB" sz="2000" dirty="0" smtClean="0">
                        <a:effectLst/>
                        <a:latin typeface="+mn-lt"/>
                        <a:ea typeface="Calibri"/>
                        <a:cs typeface="Times New Roman"/>
                      </a:endParaRPr>
                    </a:p>
                  </a:txBody>
                  <a:tcPr marL="62078" marR="62078" marT="0" marB="0"/>
                </a:tc>
                <a:tc>
                  <a:txBody>
                    <a:bodyPr/>
                    <a:lstStyle/>
                    <a:p>
                      <a:pPr algn="ctr">
                        <a:lnSpc>
                          <a:spcPct val="115000"/>
                        </a:lnSpc>
                        <a:spcAft>
                          <a:spcPts val="0"/>
                        </a:spcAft>
                      </a:pPr>
                      <a:r>
                        <a:rPr lang="en-GB" sz="2000" u="sng" dirty="0">
                          <a:effectLst/>
                        </a:rPr>
                        <a:t>Thursday</a:t>
                      </a:r>
                      <a:endParaRPr lang="en-GB" sz="2000" dirty="0">
                        <a:effectLst/>
                      </a:endParaRPr>
                    </a:p>
                    <a:p>
                      <a:pPr algn="ctr">
                        <a:lnSpc>
                          <a:spcPct val="115000"/>
                        </a:lnSpc>
                        <a:spcAft>
                          <a:spcPts val="0"/>
                        </a:spcAft>
                      </a:pPr>
                      <a:r>
                        <a:rPr lang="en-GB" sz="2000" u="sng" dirty="0" smtClean="0">
                          <a:effectLst/>
                        </a:rPr>
                        <a:t>16</a:t>
                      </a:r>
                      <a:r>
                        <a:rPr lang="en-GB" sz="2000" u="sng" baseline="30000" dirty="0" smtClean="0">
                          <a:effectLst/>
                        </a:rPr>
                        <a:t>th</a:t>
                      </a:r>
                      <a:r>
                        <a:rPr lang="en-GB" sz="2000" u="sng" dirty="0" smtClean="0">
                          <a:effectLst/>
                        </a:rPr>
                        <a:t> </a:t>
                      </a:r>
                      <a:r>
                        <a:rPr lang="en-GB" sz="2000" u="sng" dirty="0">
                          <a:effectLst/>
                        </a:rPr>
                        <a:t>May </a:t>
                      </a:r>
                      <a:endParaRPr lang="en-GB" sz="2000" u="sng" dirty="0" smtClean="0">
                        <a:effectLst/>
                      </a:endParaRPr>
                    </a:p>
                    <a:p>
                      <a:pPr marL="0" marR="0" indent="0" algn="ctr" defTabSz="914400" rtl="0" eaLnBrk="1" fontAlgn="auto" latinLnBrk="0" hangingPunct="1">
                        <a:lnSpc>
                          <a:spcPct val="115000"/>
                        </a:lnSpc>
                        <a:spcBef>
                          <a:spcPts val="0"/>
                        </a:spcBef>
                        <a:spcAft>
                          <a:spcPts val="0"/>
                        </a:spcAft>
                        <a:buClrTx/>
                        <a:buSzTx/>
                        <a:buFontTx/>
                        <a:buNone/>
                        <a:tabLst/>
                        <a:defRPr/>
                      </a:pPr>
                      <a:r>
                        <a:rPr lang="en-GB" sz="2000" u="sng" dirty="0" smtClean="0">
                          <a:effectLst/>
                        </a:rPr>
                        <a:t>2019  </a:t>
                      </a:r>
                      <a:endParaRPr lang="en-GB" sz="2000" dirty="0">
                        <a:effectLst/>
                        <a:latin typeface="Calibri"/>
                        <a:ea typeface="Calibri"/>
                        <a:cs typeface="Times New Roman"/>
                      </a:endParaRPr>
                    </a:p>
                  </a:txBody>
                  <a:tcPr marL="62078" marR="62078" marT="0" marB="0"/>
                </a:tc>
              </a:tr>
              <a:tr h="1935351">
                <a:tc>
                  <a:txBody>
                    <a:bodyPr/>
                    <a:lstStyle/>
                    <a:p>
                      <a:pPr algn="ctr">
                        <a:lnSpc>
                          <a:spcPct val="115000"/>
                        </a:lnSpc>
                        <a:spcAft>
                          <a:spcPts val="0"/>
                        </a:spcAft>
                      </a:pPr>
                      <a:r>
                        <a:rPr lang="en-GB" sz="1800" b="1" u="none" dirty="0">
                          <a:effectLst/>
                        </a:rPr>
                        <a:t> </a:t>
                      </a:r>
                    </a:p>
                    <a:p>
                      <a:pPr algn="ctr">
                        <a:lnSpc>
                          <a:spcPct val="115000"/>
                        </a:lnSpc>
                        <a:spcAft>
                          <a:spcPts val="0"/>
                        </a:spcAft>
                      </a:pPr>
                      <a:r>
                        <a:rPr lang="en-GB" sz="1800" b="1" u="none" dirty="0" smtClean="0">
                          <a:effectLst/>
                        </a:rPr>
                        <a:t>Paper 1 -</a:t>
                      </a:r>
                      <a:r>
                        <a:rPr lang="en-GB" sz="1800" b="1" u="none" baseline="0" dirty="0" smtClean="0">
                          <a:effectLst/>
                        </a:rPr>
                        <a:t> </a:t>
                      </a:r>
                      <a:r>
                        <a:rPr lang="en-GB" sz="1800" b="1" u="none" dirty="0" smtClean="0">
                          <a:effectLst/>
                        </a:rPr>
                        <a:t>English grammar, punctuation and spelling.   </a:t>
                      </a:r>
                    </a:p>
                    <a:p>
                      <a:pPr algn="ctr">
                        <a:lnSpc>
                          <a:spcPct val="115000"/>
                        </a:lnSpc>
                        <a:spcAft>
                          <a:spcPts val="0"/>
                        </a:spcAft>
                      </a:pPr>
                      <a:r>
                        <a:rPr lang="en-GB" sz="1800" b="1" u="none" strike="noStrike" dirty="0" smtClean="0">
                          <a:effectLst/>
                        </a:rPr>
                        <a:t> </a:t>
                      </a:r>
                      <a:endParaRPr lang="en-GB" sz="1800" b="1" u="none" dirty="0" smtClean="0">
                        <a:effectLst/>
                      </a:endParaRPr>
                    </a:p>
                    <a:p>
                      <a:pPr algn="ctr">
                        <a:lnSpc>
                          <a:spcPct val="115000"/>
                        </a:lnSpc>
                        <a:spcAft>
                          <a:spcPts val="0"/>
                        </a:spcAft>
                      </a:pPr>
                      <a:r>
                        <a:rPr lang="en-GB" sz="1800" b="1" u="none" dirty="0" smtClean="0">
                          <a:effectLst/>
                        </a:rPr>
                        <a:t>Paper 2-  Spelling</a:t>
                      </a:r>
                    </a:p>
                    <a:p>
                      <a:pPr algn="ctr">
                        <a:lnSpc>
                          <a:spcPct val="115000"/>
                        </a:lnSpc>
                        <a:spcAft>
                          <a:spcPts val="0"/>
                        </a:spcAft>
                      </a:pPr>
                      <a:r>
                        <a:rPr lang="en-GB" sz="1800" b="1" u="none" dirty="0">
                          <a:effectLst/>
                        </a:rPr>
                        <a:t> </a:t>
                      </a:r>
                    </a:p>
                    <a:p>
                      <a:pPr algn="ctr">
                        <a:lnSpc>
                          <a:spcPct val="115000"/>
                        </a:lnSpc>
                        <a:spcAft>
                          <a:spcPts val="0"/>
                        </a:spcAft>
                      </a:pPr>
                      <a:r>
                        <a:rPr lang="en-GB" sz="1800" b="1" u="none" dirty="0">
                          <a:effectLst/>
                        </a:rPr>
                        <a:t> </a:t>
                      </a:r>
                      <a:endParaRPr lang="en-GB" sz="1800" b="1" u="none" dirty="0">
                        <a:effectLst/>
                        <a:latin typeface="Calibri"/>
                        <a:ea typeface="Calibri"/>
                        <a:cs typeface="Times New Roman"/>
                      </a:endParaRPr>
                    </a:p>
                  </a:txBody>
                  <a:tcPr marL="62078" marR="62078" marT="0" marB="0"/>
                </a:tc>
                <a:tc>
                  <a:txBody>
                    <a:bodyPr/>
                    <a:lstStyle/>
                    <a:p>
                      <a:pPr algn="ctr">
                        <a:lnSpc>
                          <a:spcPct val="115000"/>
                        </a:lnSpc>
                        <a:spcAft>
                          <a:spcPts val="0"/>
                        </a:spcAft>
                      </a:pPr>
                      <a:r>
                        <a:rPr lang="en-GB" sz="1800" b="1" u="none" strike="noStrike" dirty="0">
                          <a:effectLst/>
                        </a:rPr>
                        <a:t> </a:t>
                      </a:r>
                      <a:endParaRPr lang="en-GB" sz="1800" b="1" u="none" dirty="0">
                        <a:effectLst/>
                      </a:endParaRPr>
                    </a:p>
                    <a:p>
                      <a:pPr marL="0" marR="0" indent="0" algn="ctr" defTabSz="914400" rtl="0" eaLnBrk="1" fontAlgn="auto" latinLnBrk="0" hangingPunct="1">
                        <a:lnSpc>
                          <a:spcPct val="115000"/>
                        </a:lnSpc>
                        <a:spcBef>
                          <a:spcPts val="0"/>
                        </a:spcBef>
                        <a:spcAft>
                          <a:spcPts val="0"/>
                        </a:spcAft>
                        <a:buClrTx/>
                        <a:buSzTx/>
                        <a:buFontTx/>
                        <a:buNone/>
                        <a:tabLst/>
                        <a:defRPr/>
                      </a:pPr>
                      <a:r>
                        <a:rPr lang="en-GB" sz="1800" b="1" u="none" dirty="0" smtClean="0">
                          <a:effectLst/>
                        </a:rPr>
                        <a:t>English Reading Test</a:t>
                      </a:r>
                    </a:p>
                    <a:p>
                      <a:pPr algn="ctr">
                        <a:lnSpc>
                          <a:spcPct val="115000"/>
                        </a:lnSpc>
                        <a:spcAft>
                          <a:spcPts val="0"/>
                        </a:spcAft>
                      </a:pPr>
                      <a:r>
                        <a:rPr lang="en-GB" sz="1800" b="1" u="none" strike="noStrike" dirty="0">
                          <a:effectLst/>
                        </a:rPr>
                        <a:t> </a:t>
                      </a:r>
                      <a:endParaRPr lang="en-GB" sz="1800" b="1" u="none" dirty="0">
                        <a:effectLst/>
                      </a:endParaRPr>
                    </a:p>
                    <a:p>
                      <a:pPr algn="ctr">
                        <a:lnSpc>
                          <a:spcPct val="115000"/>
                        </a:lnSpc>
                        <a:spcAft>
                          <a:spcPts val="0"/>
                        </a:spcAft>
                      </a:pPr>
                      <a:r>
                        <a:rPr lang="en-GB" sz="1800" b="1" u="none" strike="noStrike" dirty="0">
                          <a:effectLst/>
                        </a:rPr>
                        <a:t> </a:t>
                      </a:r>
                      <a:endParaRPr lang="en-GB" sz="1800" b="1" u="none" dirty="0">
                        <a:effectLst/>
                        <a:latin typeface="Calibri"/>
                        <a:ea typeface="Calibri"/>
                        <a:cs typeface="Times New Roman"/>
                      </a:endParaRPr>
                    </a:p>
                  </a:txBody>
                  <a:tcPr marL="62078" marR="62078" marT="0" marB="0"/>
                </a:tc>
                <a:tc>
                  <a:txBody>
                    <a:bodyPr/>
                    <a:lstStyle/>
                    <a:p>
                      <a:pPr algn="ctr">
                        <a:lnSpc>
                          <a:spcPct val="115000"/>
                        </a:lnSpc>
                        <a:spcAft>
                          <a:spcPts val="0"/>
                        </a:spcAft>
                      </a:pPr>
                      <a:r>
                        <a:rPr lang="en-GB" sz="1800" b="1" u="none" dirty="0">
                          <a:effectLst/>
                        </a:rPr>
                        <a:t> </a:t>
                      </a:r>
                    </a:p>
                    <a:p>
                      <a:pPr algn="ctr">
                        <a:lnSpc>
                          <a:spcPct val="115000"/>
                        </a:lnSpc>
                        <a:spcAft>
                          <a:spcPts val="0"/>
                        </a:spcAft>
                      </a:pPr>
                      <a:r>
                        <a:rPr lang="en-GB" sz="1800" b="1" u="none" dirty="0">
                          <a:effectLst/>
                        </a:rPr>
                        <a:t>Maths Paper 1 – Arithmetic </a:t>
                      </a:r>
                    </a:p>
                    <a:p>
                      <a:pPr algn="ctr">
                        <a:lnSpc>
                          <a:spcPct val="115000"/>
                        </a:lnSpc>
                        <a:spcAft>
                          <a:spcPts val="0"/>
                        </a:spcAft>
                      </a:pPr>
                      <a:r>
                        <a:rPr lang="en-GB" sz="1800" b="1" u="none" strike="noStrike" dirty="0">
                          <a:effectLst/>
                        </a:rPr>
                        <a:t> </a:t>
                      </a:r>
                      <a:endParaRPr lang="en-GB" sz="1800" b="1" u="none" dirty="0">
                        <a:effectLst/>
                      </a:endParaRPr>
                    </a:p>
                    <a:p>
                      <a:pPr algn="ctr">
                        <a:lnSpc>
                          <a:spcPct val="115000"/>
                        </a:lnSpc>
                        <a:spcAft>
                          <a:spcPts val="0"/>
                        </a:spcAft>
                      </a:pPr>
                      <a:r>
                        <a:rPr lang="en-GB" sz="1800" b="1" u="none" dirty="0">
                          <a:effectLst/>
                        </a:rPr>
                        <a:t> </a:t>
                      </a:r>
                    </a:p>
                    <a:p>
                      <a:pPr algn="ctr">
                        <a:lnSpc>
                          <a:spcPct val="115000"/>
                        </a:lnSpc>
                        <a:spcAft>
                          <a:spcPts val="0"/>
                        </a:spcAft>
                      </a:pPr>
                      <a:r>
                        <a:rPr lang="en-GB" sz="1800" b="1" u="none" dirty="0">
                          <a:effectLst/>
                        </a:rPr>
                        <a:t>Maths Paper 2 – Reasoning </a:t>
                      </a:r>
                    </a:p>
                    <a:p>
                      <a:pPr algn="ctr">
                        <a:lnSpc>
                          <a:spcPct val="115000"/>
                        </a:lnSpc>
                        <a:spcAft>
                          <a:spcPts val="0"/>
                        </a:spcAft>
                      </a:pPr>
                      <a:r>
                        <a:rPr lang="en-GB" sz="1800" b="1" u="none" strike="noStrike" dirty="0">
                          <a:effectLst/>
                        </a:rPr>
                        <a:t> </a:t>
                      </a:r>
                      <a:endParaRPr lang="en-GB" sz="1800" b="1" u="none" dirty="0">
                        <a:effectLst/>
                      </a:endParaRPr>
                    </a:p>
                    <a:p>
                      <a:pPr algn="ctr">
                        <a:lnSpc>
                          <a:spcPct val="115000"/>
                        </a:lnSpc>
                        <a:spcAft>
                          <a:spcPts val="0"/>
                        </a:spcAft>
                      </a:pPr>
                      <a:r>
                        <a:rPr lang="en-GB" sz="1800" b="1" u="none" strike="noStrike" dirty="0">
                          <a:effectLst/>
                        </a:rPr>
                        <a:t> </a:t>
                      </a:r>
                      <a:endParaRPr lang="en-GB" sz="1800" b="1" u="none" dirty="0">
                        <a:effectLst/>
                      </a:endParaRPr>
                    </a:p>
                    <a:p>
                      <a:pPr algn="ctr">
                        <a:lnSpc>
                          <a:spcPct val="115000"/>
                        </a:lnSpc>
                        <a:spcAft>
                          <a:spcPts val="0"/>
                        </a:spcAft>
                      </a:pPr>
                      <a:r>
                        <a:rPr lang="en-GB" sz="1800" b="1" u="none" dirty="0">
                          <a:effectLst/>
                        </a:rPr>
                        <a:t> </a:t>
                      </a:r>
                      <a:endParaRPr lang="en-GB" sz="1800" b="1" u="none" dirty="0">
                        <a:effectLst/>
                        <a:latin typeface="Calibri"/>
                        <a:ea typeface="Calibri"/>
                        <a:cs typeface="Times New Roman"/>
                      </a:endParaRPr>
                    </a:p>
                  </a:txBody>
                  <a:tcPr marL="62078" marR="62078" marT="0" marB="0"/>
                </a:tc>
                <a:tc>
                  <a:txBody>
                    <a:bodyPr/>
                    <a:lstStyle/>
                    <a:p>
                      <a:pPr algn="ctr">
                        <a:lnSpc>
                          <a:spcPct val="115000"/>
                        </a:lnSpc>
                        <a:spcAft>
                          <a:spcPts val="0"/>
                        </a:spcAft>
                      </a:pPr>
                      <a:r>
                        <a:rPr lang="en-GB" sz="1800" b="1" u="none" dirty="0">
                          <a:effectLst/>
                        </a:rPr>
                        <a:t> </a:t>
                      </a:r>
                    </a:p>
                    <a:p>
                      <a:pPr algn="ctr">
                        <a:lnSpc>
                          <a:spcPct val="115000"/>
                        </a:lnSpc>
                        <a:spcAft>
                          <a:spcPts val="0"/>
                        </a:spcAft>
                      </a:pPr>
                      <a:r>
                        <a:rPr lang="en-GB" sz="1800" b="1" u="none" dirty="0">
                          <a:effectLst/>
                        </a:rPr>
                        <a:t>Maths Paper 2 Reasoning </a:t>
                      </a:r>
                    </a:p>
                    <a:p>
                      <a:pPr algn="ctr">
                        <a:lnSpc>
                          <a:spcPct val="115000"/>
                        </a:lnSpc>
                        <a:spcAft>
                          <a:spcPts val="0"/>
                        </a:spcAft>
                      </a:pPr>
                      <a:r>
                        <a:rPr lang="en-GB" sz="1800" b="1" u="none" strike="noStrike" dirty="0">
                          <a:effectLst/>
                        </a:rPr>
                        <a:t> </a:t>
                      </a:r>
                      <a:endParaRPr lang="en-GB" sz="1800" b="1" u="none" dirty="0">
                        <a:effectLst/>
                        <a:latin typeface="Calibri"/>
                        <a:ea typeface="Calibri"/>
                        <a:cs typeface="Times New Roman"/>
                      </a:endParaRPr>
                    </a:p>
                  </a:txBody>
                  <a:tcPr marL="62078" marR="62078" marT="0" marB="0"/>
                </a:tc>
              </a:tr>
            </a:tbl>
          </a:graphicData>
        </a:graphic>
      </p:graphicFrame>
    </p:spTree>
    <p:extLst>
      <p:ext uri="{BB962C8B-B14F-4D97-AF65-F5344CB8AC3E}">
        <p14:creationId xmlns:p14="http://schemas.microsoft.com/office/powerpoint/2010/main" val="30633711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2738" y="755576"/>
            <a:ext cx="2054134" cy="6278642"/>
          </a:xfrm>
          <a:prstGeom prst="rect">
            <a:avLst/>
          </a:prstGeom>
          <a:noFill/>
        </p:spPr>
        <p:txBody>
          <a:bodyPr wrap="square" rtlCol="0">
            <a:spAutoFit/>
          </a:bodyPr>
          <a:lstStyle/>
          <a:p>
            <a:r>
              <a:rPr lang="en-GB" sz="1600" dirty="0" smtClean="0"/>
              <a:t>To calculate a child's scaled score, their raw score – in other words, the actual number of marks they achieved – will be converted into a scaled score. </a:t>
            </a:r>
          </a:p>
          <a:p>
            <a:endParaRPr lang="en-GB" sz="1600" b="1" dirty="0"/>
          </a:p>
          <a:p>
            <a:r>
              <a:rPr lang="en-GB" sz="1600" dirty="0" smtClean="0"/>
              <a:t>The scaled score needed to achieve Expected Standard and Higher Standard has fluctuated each year. It is only calculated once all of the papers have been marked across the country and a mean can be worked out. Schools are not told how many marks the children need before the tests.</a:t>
            </a:r>
          </a:p>
          <a:p>
            <a:endParaRPr lang="en-GB" dirty="0"/>
          </a:p>
        </p:txBody>
      </p:sp>
      <p:sp>
        <p:nvSpPr>
          <p:cNvPr id="2" name="TextBox 1"/>
          <p:cNvSpPr txBox="1"/>
          <p:nvPr/>
        </p:nvSpPr>
        <p:spPr>
          <a:xfrm>
            <a:off x="404664" y="179512"/>
            <a:ext cx="5976664" cy="369332"/>
          </a:xfrm>
          <a:prstGeom prst="rect">
            <a:avLst/>
          </a:prstGeom>
          <a:noFill/>
        </p:spPr>
        <p:txBody>
          <a:bodyPr wrap="square" rtlCol="0">
            <a:spAutoFit/>
          </a:bodyPr>
          <a:lstStyle/>
          <a:p>
            <a:endParaRPr lang="en-GB" dirty="0"/>
          </a:p>
        </p:txBody>
      </p:sp>
      <p:sp>
        <p:nvSpPr>
          <p:cNvPr id="3" name="TextBox 2"/>
          <p:cNvSpPr txBox="1"/>
          <p:nvPr/>
        </p:nvSpPr>
        <p:spPr>
          <a:xfrm>
            <a:off x="91461" y="234542"/>
            <a:ext cx="6635262" cy="523220"/>
          </a:xfrm>
          <a:prstGeom prst="rect">
            <a:avLst/>
          </a:prstGeom>
          <a:solidFill>
            <a:srgbClr val="7030A0"/>
          </a:solidFill>
        </p:spPr>
        <p:txBody>
          <a:bodyPr wrap="square" rtlCol="0">
            <a:spAutoFit/>
          </a:bodyPr>
          <a:lstStyle/>
          <a:p>
            <a:pPr algn="ctr"/>
            <a:r>
              <a:rPr lang="en-GB" sz="2800" b="1" u="sng" dirty="0" smtClean="0">
                <a:solidFill>
                  <a:schemeClr val="bg1"/>
                </a:solidFill>
              </a:rPr>
              <a:t>Scaled scores</a:t>
            </a:r>
            <a:endParaRPr lang="en-GB" sz="2800" b="1" u="sng" dirty="0">
              <a:solidFill>
                <a:schemeClr val="bg1"/>
              </a:solidFill>
            </a:endParaRPr>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7038" y="899592"/>
            <a:ext cx="4355182" cy="5472608"/>
          </a:xfrm>
          <a:prstGeom prst="rect">
            <a:avLst/>
          </a:prstGeom>
        </p:spPr>
      </p:pic>
      <p:sp>
        <p:nvSpPr>
          <p:cNvPr id="6" name="Rectangle 5"/>
          <p:cNvSpPr/>
          <p:nvPr/>
        </p:nvSpPr>
        <p:spPr>
          <a:xfrm>
            <a:off x="297605" y="8420775"/>
            <a:ext cx="6190782" cy="584775"/>
          </a:xfrm>
          <a:prstGeom prst="rect">
            <a:avLst/>
          </a:prstGeom>
        </p:spPr>
        <p:txBody>
          <a:bodyPr wrap="square">
            <a:spAutoFit/>
          </a:bodyPr>
          <a:lstStyle/>
          <a:p>
            <a:pPr lvl="0"/>
            <a:r>
              <a:rPr lang="en-GB" sz="1600" b="1" dirty="0">
                <a:solidFill>
                  <a:prstClr val="black"/>
                </a:solidFill>
              </a:rPr>
              <a:t>Each child will be told their raw score, their scaled score, and confirmation of whether or not they achieved the national standard.</a:t>
            </a:r>
          </a:p>
        </p:txBody>
      </p:sp>
      <p:graphicFrame>
        <p:nvGraphicFramePr>
          <p:cNvPr id="8" name="Table 7"/>
          <p:cNvGraphicFramePr>
            <a:graphicFrameLocks noGrp="1"/>
          </p:cNvGraphicFramePr>
          <p:nvPr>
            <p:extLst>
              <p:ext uri="{D42A27DB-BD31-4B8C-83A1-F6EECF244321}">
                <p14:modId xmlns:p14="http://schemas.microsoft.com/office/powerpoint/2010/main" val="763023105"/>
              </p:ext>
            </p:extLst>
          </p:nvPr>
        </p:nvGraphicFramePr>
        <p:xfrm>
          <a:off x="222738" y="6732240"/>
          <a:ext cx="6429112" cy="1483360"/>
        </p:xfrm>
        <a:graphic>
          <a:graphicData uri="http://schemas.openxmlformats.org/drawingml/2006/table">
            <a:tbl>
              <a:tblPr firstRow="1" bandRow="1">
                <a:tableStyleId>{5940675A-B579-460E-94D1-54222C63F5DA}</a:tableStyleId>
              </a:tblPr>
              <a:tblGrid>
                <a:gridCol w="1607278"/>
                <a:gridCol w="1607278"/>
                <a:gridCol w="1607278"/>
                <a:gridCol w="1607278"/>
              </a:tblGrid>
              <a:tr h="370840">
                <a:tc>
                  <a:txBody>
                    <a:bodyPr/>
                    <a:lstStyle/>
                    <a:p>
                      <a:r>
                        <a:rPr lang="en-GB" b="1" dirty="0" smtClean="0"/>
                        <a:t>Year </a:t>
                      </a:r>
                      <a:endParaRPr lang="en-GB" b="1" dirty="0"/>
                    </a:p>
                  </a:txBody>
                  <a:tcPr/>
                </a:tc>
                <a:tc>
                  <a:txBody>
                    <a:bodyPr/>
                    <a:lstStyle/>
                    <a:p>
                      <a:r>
                        <a:rPr lang="en-GB" b="1" dirty="0" smtClean="0"/>
                        <a:t>Reading</a:t>
                      </a:r>
                      <a:endParaRPr lang="en-GB" b="1" dirty="0"/>
                    </a:p>
                  </a:txBody>
                  <a:tcPr/>
                </a:tc>
                <a:tc>
                  <a:txBody>
                    <a:bodyPr/>
                    <a:lstStyle/>
                    <a:p>
                      <a:r>
                        <a:rPr lang="en-GB" b="1" dirty="0" smtClean="0"/>
                        <a:t>Maths</a:t>
                      </a:r>
                      <a:endParaRPr lang="en-GB" b="1" dirty="0"/>
                    </a:p>
                  </a:txBody>
                  <a:tcPr/>
                </a:tc>
                <a:tc>
                  <a:txBody>
                    <a:bodyPr/>
                    <a:lstStyle/>
                    <a:p>
                      <a:r>
                        <a:rPr lang="en-GB" b="1" dirty="0" smtClean="0"/>
                        <a:t>SPAG</a:t>
                      </a:r>
                      <a:endParaRPr lang="en-GB" b="1" dirty="0"/>
                    </a:p>
                  </a:txBody>
                  <a:tcPr/>
                </a:tc>
              </a:tr>
              <a:tr h="370840">
                <a:tc>
                  <a:txBody>
                    <a:bodyPr/>
                    <a:lstStyle/>
                    <a:p>
                      <a:r>
                        <a:rPr lang="en-GB" dirty="0" smtClean="0"/>
                        <a:t>2016</a:t>
                      </a:r>
                      <a:endParaRPr lang="en-GB" dirty="0"/>
                    </a:p>
                  </a:txBody>
                  <a:tcPr/>
                </a:tc>
                <a:tc>
                  <a:txBody>
                    <a:bodyPr/>
                    <a:lstStyle/>
                    <a:p>
                      <a:r>
                        <a:rPr lang="en-GB" dirty="0" smtClean="0"/>
                        <a:t>21</a:t>
                      </a:r>
                      <a:endParaRPr lang="en-GB" dirty="0"/>
                    </a:p>
                  </a:txBody>
                  <a:tcPr/>
                </a:tc>
                <a:tc>
                  <a:txBody>
                    <a:bodyPr/>
                    <a:lstStyle/>
                    <a:p>
                      <a:r>
                        <a:rPr lang="en-GB" dirty="0" smtClean="0"/>
                        <a:t>60</a:t>
                      </a:r>
                      <a:endParaRPr lang="en-GB" dirty="0"/>
                    </a:p>
                  </a:txBody>
                  <a:tcPr/>
                </a:tc>
                <a:tc>
                  <a:txBody>
                    <a:bodyPr/>
                    <a:lstStyle/>
                    <a:p>
                      <a:r>
                        <a:rPr lang="en-GB" dirty="0" smtClean="0"/>
                        <a:t>43</a:t>
                      </a:r>
                      <a:endParaRPr lang="en-GB" dirty="0"/>
                    </a:p>
                  </a:txBody>
                  <a:tcPr/>
                </a:tc>
              </a:tr>
              <a:tr h="370840">
                <a:tc>
                  <a:txBody>
                    <a:bodyPr/>
                    <a:lstStyle/>
                    <a:p>
                      <a:r>
                        <a:rPr lang="en-GB" dirty="0" smtClean="0"/>
                        <a:t>2017</a:t>
                      </a:r>
                      <a:endParaRPr lang="en-GB" dirty="0"/>
                    </a:p>
                  </a:txBody>
                  <a:tcPr/>
                </a:tc>
                <a:tc>
                  <a:txBody>
                    <a:bodyPr/>
                    <a:lstStyle/>
                    <a:p>
                      <a:r>
                        <a:rPr lang="en-GB" dirty="0" smtClean="0"/>
                        <a:t>26</a:t>
                      </a:r>
                      <a:endParaRPr lang="en-GB" dirty="0"/>
                    </a:p>
                  </a:txBody>
                  <a:tcPr/>
                </a:tc>
                <a:tc>
                  <a:txBody>
                    <a:bodyPr/>
                    <a:lstStyle/>
                    <a:p>
                      <a:r>
                        <a:rPr lang="en-GB" dirty="0" smtClean="0"/>
                        <a:t>57</a:t>
                      </a:r>
                      <a:endParaRPr lang="en-GB" dirty="0"/>
                    </a:p>
                  </a:txBody>
                  <a:tcPr/>
                </a:tc>
                <a:tc>
                  <a:txBody>
                    <a:bodyPr/>
                    <a:lstStyle/>
                    <a:p>
                      <a:r>
                        <a:rPr lang="en-GB" dirty="0" smtClean="0"/>
                        <a:t>36</a:t>
                      </a:r>
                      <a:endParaRPr lang="en-GB" dirty="0"/>
                    </a:p>
                  </a:txBody>
                  <a:tcPr/>
                </a:tc>
              </a:tr>
              <a:tr h="370840">
                <a:tc>
                  <a:txBody>
                    <a:bodyPr/>
                    <a:lstStyle/>
                    <a:p>
                      <a:r>
                        <a:rPr lang="en-GB" dirty="0" smtClean="0"/>
                        <a:t>2018</a:t>
                      </a:r>
                      <a:endParaRPr lang="en-GB" dirty="0"/>
                    </a:p>
                  </a:txBody>
                  <a:tcPr/>
                </a:tc>
                <a:tc>
                  <a:txBody>
                    <a:bodyPr/>
                    <a:lstStyle/>
                    <a:p>
                      <a:r>
                        <a:rPr lang="en-GB" dirty="0" smtClean="0"/>
                        <a:t>28</a:t>
                      </a:r>
                      <a:endParaRPr lang="en-GB" dirty="0"/>
                    </a:p>
                  </a:txBody>
                  <a:tcPr/>
                </a:tc>
                <a:tc>
                  <a:txBody>
                    <a:bodyPr/>
                    <a:lstStyle/>
                    <a:p>
                      <a:r>
                        <a:rPr lang="en-GB" dirty="0" smtClean="0"/>
                        <a:t>61</a:t>
                      </a:r>
                      <a:endParaRPr lang="en-GB" dirty="0"/>
                    </a:p>
                  </a:txBody>
                  <a:tcPr/>
                </a:tc>
                <a:tc>
                  <a:txBody>
                    <a:bodyPr/>
                    <a:lstStyle/>
                    <a:p>
                      <a:r>
                        <a:rPr lang="en-GB" dirty="0" smtClean="0"/>
                        <a:t>38</a:t>
                      </a:r>
                      <a:endParaRPr lang="en-GB" dirty="0"/>
                    </a:p>
                  </a:txBody>
                  <a:tcPr/>
                </a:tc>
              </a:tr>
            </a:tbl>
          </a:graphicData>
        </a:graphic>
      </p:graphicFrame>
    </p:spTree>
    <p:extLst>
      <p:ext uri="{BB962C8B-B14F-4D97-AF65-F5344CB8AC3E}">
        <p14:creationId xmlns:p14="http://schemas.microsoft.com/office/powerpoint/2010/main" val="5306290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965456"/>
          </a:xfrm>
          <a:solidFill>
            <a:srgbClr val="7030A0"/>
          </a:solidFill>
        </p:spPr>
        <p:txBody>
          <a:bodyPr/>
          <a:lstStyle/>
          <a:p>
            <a:r>
              <a:rPr lang="en-GB" b="1" u="sng" dirty="0" smtClean="0">
                <a:solidFill>
                  <a:schemeClr val="bg1"/>
                </a:solidFill>
              </a:rPr>
              <a:t>Reading Test </a:t>
            </a:r>
            <a:endParaRPr lang="en-GB" b="1" u="sng" dirty="0">
              <a:solidFill>
                <a:schemeClr val="bg1"/>
              </a:solidFill>
            </a:endParaRPr>
          </a:p>
        </p:txBody>
      </p:sp>
      <p:sp>
        <p:nvSpPr>
          <p:cNvPr id="3" name="Content Placeholder 2"/>
          <p:cNvSpPr>
            <a:spLocks noGrp="1"/>
          </p:cNvSpPr>
          <p:nvPr>
            <p:ph idx="1"/>
          </p:nvPr>
        </p:nvSpPr>
        <p:spPr>
          <a:xfrm>
            <a:off x="342900" y="1475657"/>
            <a:ext cx="6172200" cy="6692562"/>
          </a:xfrm>
        </p:spPr>
        <p:txBody>
          <a:bodyPr>
            <a:normAutofit/>
          </a:bodyPr>
          <a:lstStyle/>
          <a:p>
            <a:r>
              <a:rPr lang="en-GB" sz="1800" dirty="0"/>
              <a:t>In an average paper </a:t>
            </a:r>
            <a:r>
              <a:rPr lang="en-GB" sz="1800" dirty="0" smtClean="0"/>
              <a:t>,the </a:t>
            </a:r>
            <a:r>
              <a:rPr lang="en-GB" sz="1800" dirty="0"/>
              <a:t>children will have </a:t>
            </a:r>
            <a:r>
              <a:rPr lang="en-GB" sz="1800" dirty="0" smtClean="0"/>
              <a:t> 3 different </a:t>
            </a:r>
            <a:r>
              <a:rPr lang="en-GB" sz="1800" dirty="0"/>
              <a:t>texts to read, e.g. a story, a report, a set of instructions and an advert. </a:t>
            </a:r>
          </a:p>
          <a:p>
            <a:endParaRPr lang="en-GB" sz="1800" dirty="0"/>
          </a:p>
          <a:p>
            <a:r>
              <a:rPr lang="en-GB" sz="1800" dirty="0" smtClean="0"/>
              <a:t>As with previous years, the questions will broadly assess a child's ability to fully </a:t>
            </a:r>
            <a:r>
              <a:rPr lang="en-GB" sz="1800" b="1" i="1" dirty="0" smtClean="0"/>
              <a:t>understand</a:t>
            </a:r>
            <a:r>
              <a:rPr lang="en-GB" sz="1800" dirty="0" smtClean="0"/>
              <a:t> the structure, meaning and purpose of a passage of text. The questions will test a variety of reading comprehension skills including: </a:t>
            </a:r>
          </a:p>
          <a:p>
            <a:pPr marL="0" indent="0">
              <a:buNone/>
            </a:pPr>
            <a:endParaRPr lang="en-GB" sz="1800" dirty="0" smtClean="0"/>
          </a:p>
          <a:p>
            <a:pPr>
              <a:buFontTx/>
              <a:buChar char="-"/>
            </a:pPr>
            <a:r>
              <a:rPr lang="en-GB" sz="1800" dirty="0" smtClean="0"/>
              <a:t>Fact retrieval e.g. </a:t>
            </a:r>
            <a:r>
              <a:rPr lang="en-GB" sz="1800" i="1" dirty="0" smtClean="0"/>
              <a:t>"Name the four types of building detailed within the piece.“</a:t>
            </a:r>
          </a:p>
          <a:p>
            <a:pPr marL="0" indent="0">
              <a:buNone/>
            </a:pPr>
            <a:endParaRPr lang="en-GB" sz="1800" dirty="0" smtClean="0"/>
          </a:p>
          <a:p>
            <a:pPr>
              <a:buFontTx/>
              <a:buChar char="-"/>
            </a:pPr>
            <a:r>
              <a:rPr lang="en-GB" sz="1800" dirty="0" smtClean="0"/>
              <a:t>Structure or presentation e.g. </a:t>
            </a:r>
            <a:r>
              <a:rPr lang="en-GB" sz="1800" i="1" dirty="0" smtClean="0"/>
              <a:t>"Why do you think the author choose to present a table alongside the text?“</a:t>
            </a:r>
          </a:p>
          <a:p>
            <a:pPr marL="0" indent="0">
              <a:buNone/>
            </a:pPr>
            <a:endParaRPr lang="en-GB" sz="1800" dirty="0" smtClean="0"/>
          </a:p>
          <a:p>
            <a:pPr>
              <a:buFontTx/>
              <a:buChar char="-"/>
            </a:pPr>
            <a:r>
              <a:rPr lang="en-GB" sz="1800" dirty="0" smtClean="0"/>
              <a:t>Inference e.g. </a:t>
            </a:r>
            <a:r>
              <a:rPr lang="en-GB" sz="1800" i="1" dirty="0" smtClean="0"/>
              <a:t>"Why do you think the author has used the word "frozen" to describe the character?“</a:t>
            </a:r>
          </a:p>
          <a:p>
            <a:pPr marL="0" indent="0">
              <a:buNone/>
            </a:pPr>
            <a:endParaRPr lang="en-GB" sz="1800" dirty="0" smtClean="0"/>
          </a:p>
          <a:p>
            <a:pPr>
              <a:buFontTx/>
              <a:buChar char="-"/>
            </a:pPr>
            <a:r>
              <a:rPr lang="en-GB" sz="1800" dirty="0" smtClean="0"/>
              <a:t>Open-ended questions e.g. </a:t>
            </a:r>
            <a:r>
              <a:rPr lang="en-GB" sz="1800" i="1" dirty="0" smtClean="0"/>
              <a:t>"Explain how and why the author has chosen to end the story. Use two examples from the text.“</a:t>
            </a:r>
          </a:p>
          <a:p>
            <a:pPr marL="0" indent="0">
              <a:buNone/>
            </a:pPr>
            <a:endParaRPr lang="en-GB" sz="1600" dirty="0" smtClean="0"/>
          </a:p>
          <a:p>
            <a:endParaRPr lang="en-GB" sz="1800" dirty="0"/>
          </a:p>
          <a:p>
            <a:pPr marL="0" indent="0">
              <a:buNone/>
            </a:pPr>
            <a:endParaRPr lang="en-GB" dirty="0"/>
          </a:p>
        </p:txBody>
      </p:sp>
    </p:spTree>
    <p:extLst>
      <p:ext uri="{BB962C8B-B14F-4D97-AF65-F5344CB8AC3E}">
        <p14:creationId xmlns:p14="http://schemas.microsoft.com/office/powerpoint/2010/main" val="9531520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672" y="263285"/>
            <a:ext cx="5976664" cy="84998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16569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539552"/>
            <a:ext cx="6455803" cy="7416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50973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879" y="539552"/>
            <a:ext cx="6542441" cy="76328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34573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 y="323528"/>
            <a:ext cx="6057900" cy="2381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411" y="2257425"/>
            <a:ext cx="6096000" cy="4629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71411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38" y="179512"/>
            <a:ext cx="6105525" cy="3581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602" y="3760912"/>
            <a:ext cx="6076950" cy="3076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32584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990" y="251520"/>
            <a:ext cx="6086475" cy="2381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902" y="2637841"/>
            <a:ext cx="6076950" cy="5695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86495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0307" y="611560"/>
            <a:ext cx="6134100" cy="5467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63739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2900" y="366184"/>
            <a:ext cx="6172200" cy="677424"/>
          </a:xfrm>
          <a:solidFill>
            <a:srgbClr val="7030A0"/>
          </a:solidFill>
        </p:spPr>
        <p:txBody>
          <a:bodyPr>
            <a:normAutofit fontScale="90000"/>
          </a:bodyPr>
          <a:lstStyle/>
          <a:p>
            <a:r>
              <a:rPr lang="en-GB" b="1" u="sng" dirty="0" err="1" smtClean="0">
                <a:solidFill>
                  <a:schemeClr val="bg1"/>
                </a:solidFill>
              </a:rPr>
              <a:t>SPaG</a:t>
            </a:r>
            <a:r>
              <a:rPr lang="en-GB" b="1" u="sng" dirty="0" smtClean="0">
                <a:solidFill>
                  <a:schemeClr val="bg1"/>
                </a:solidFill>
              </a:rPr>
              <a:t> Test </a:t>
            </a:r>
            <a:endParaRPr lang="en-GB" b="1" u="sng" dirty="0">
              <a:solidFill>
                <a:schemeClr val="bg1"/>
              </a:solidFill>
            </a:endParaRPr>
          </a:p>
        </p:txBody>
      </p:sp>
      <p:sp>
        <p:nvSpPr>
          <p:cNvPr id="5" name="Content Placeholder 4"/>
          <p:cNvSpPr>
            <a:spLocks noGrp="1"/>
          </p:cNvSpPr>
          <p:nvPr>
            <p:ph idx="1"/>
          </p:nvPr>
        </p:nvSpPr>
        <p:spPr>
          <a:xfrm>
            <a:off x="342900" y="1259632"/>
            <a:ext cx="6172200" cy="7488831"/>
          </a:xfrm>
        </p:spPr>
        <p:txBody>
          <a:bodyPr>
            <a:normAutofit fontScale="55000" lnSpcReduction="20000"/>
          </a:bodyPr>
          <a:lstStyle/>
          <a:p>
            <a:pPr marL="0" indent="0">
              <a:buNone/>
            </a:pPr>
            <a:r>
              <a:rPr lang="en-GB" sz="3800" dirty="0" smtClean="0">
                <a:solidFill>
                  <a:srgbClr val="7030A0"/>
                </a:solidFill>
              </a:rPr>
              <a:t>Children will take </a:t>
            </a:r>
            <a:r>
              <a:rPr lang="en-GB" sz="3800" b="1" u="sng" dirty="0" smtClean="0">
                <a:solidFill>
                  <a:srgbClr val="7030A0"/>
                </a:solidFill>
              </a:rPr>
              <a:t>two</a:t>
            </a:r>
            <a:r>
              <a:rPr lang="en-GB" sz="3800" dirty="0" smtClean="0">
                <a:solidFill>
                  <a:srgbClr val="7030A0"/>
                </a:solidFill>
              </a:rPr>
              <a:t> KS2 </a:t>
            </a:r>
            <a:r>
              <a:rPr lang="en-GB" sz="3800" dirty="0" err="1" smtClean="0">
                <a:solidFill>
                  <a:srgbClr val="7030A0"/>
                </a:solidFill>
              </a:rPr>
              <a:t>SPaG</a:t>
            </a:r>
            <a:r>
              <a:rPr lang="en-GB" sz="3800" dirty="0" smtClean="0">
                <a:solidFill>
                  <a:srgbClr val="7030A0"/>
                </a:solidFill>
              </a:rPr>
              <a:t> tests: </a:t>
            </a:r>
          </a:p>
          <a:p>
            <a:pPr marL="0" indent="0">
              <a:buNone/>
            </a:pPr>
            <a:endParaRPr lang="en-GB" sz="3800" dirty="0" smtClean="0">
              <a:solidFill>
                <a:srgbClr val="7030A0"/>
              </a:solidFill>
            </a:endParaRPr>
          </a:p>
          <a:p>
            <a:r>
              <a:rPr lang="en-GB" sz="3800" b="1" dirty="0" smtClean="0">
                <a:solidFill>
                  <a:srgbClr val="7030A0"/>
                </a:solidFill>
              </a:rPr>
              <a:t>Part 1 </a:t>
            </a:r>
            <a:r>
              <a:rPr lang="en-GB" sz="3800" b="1" i="1" dirty="0" smtClean="0">
                <a:solidFill>
                  <a:srgbClr val="7030A0"/>
                </a:solidFill>
              </a:rPr>
              <a:t>(Punctuation &amp; Grammar Questions)</a:t>
            </a:r>
            <a:r>
              <a:rPr lang="en-GB" sz="3800" dirty="0" smtClean="0">
                <a:solidFill>
                  <a:srgbClr val="7030A0"/>
                </a:solidFill>
              </a:rPr>
              <a:t> : </a:t>
            </a:r>
            <a:r>
              <a:rPr lang="en-GB" sz="3800" b="1" dirty="0" smtClean="0">
                <a:solidFill>
                  <a:srgbClr val="7030A0"/>
                </a:solidFill>
              </a:rPr>
              <a:t>50 marks</a:t>
            </a:r>
            <a:r>
              <a:rPr lang="en-GB" sz="3800" dirty="0" smtClean="0">
                <a:solidFill>
                  <a:srgbClr val="7030A0"/>
                </a:solidFill>
              </a:rPr>
              <a:t>, </a:t>
            </a:r>
            <a:r>
              <a:rPr lang="en-GB" sz="3800" b="1" dirty="0" smtClean="0">
                <a:solidFill>
                  <a:srgbClr val="7030A0"/>
                </a:solidFill>
              </a:rPr>
              <a:t>45 minutes</a:t>
            </a:r>
            <a:r>
              <a:rPr lang="en-GB" sz="3800" dirty="0" smtClean="0">
                <a:solidFill>
                  <a:srgbClr val="7030A0"/>
                </a:solidFill>
              </a:rPr>
              <a:t>.</a:t>
            </a:r>
          </a:p>
          <a:p>
            <a:r>
              <a:rPr lang="en-GB" sz="3800" b="1" dirty="0" smtClean="0">
                <a:solidFill>
                  <a:srgbClr val="7030A0"/>
                </a:solidFill>
              </a:rPr>
              <a:t>Part 2 </a:t>
            </a:r>
            <a:r>
              <a:rPr lang="en-GB" sz="3800" b="1" i="1" dirty="0" smtClean="0">
                <a:solidFill>
                  <a:srgbClr val="7030A0"/>
                </a:solidFill>
              </a:rPr>
              <a:t>(Spelling Test)</a:t>
            </a:r>
            <a:r>
              <a:rPr lang="en-GB" sz="3800" dirty="0" smtClean="0">
                <a:solidFill>
                  <a:srgbClr val="7030A0"/>
                </a:solidFill>
              </a:rPr>
              <a:t> : </a:t>
            </a:r>
            <a:r>
              <a:rPr lang="en-GB" sz="3800" b="1" dirty="0" smtClean="0">
                <a:solidFill>
                  <a:srgbClr val="7030A0"/>
                </a:solidFill>
              </a:rPr>
              <a:t>20 marks</a:t>
            </a:r>
            <a:r>
              <a:rPr lang="en-GB" sz="3800" dirty="0" smtClean="0">
                <a:solidFill>
                  <a:srgbClr val="7030A0"/>
                </a:solidFill>
              </a:rPr>
              <a:t>, </a:t>
            </a:r>
            <a:r>
              <a:rPr lang="en-GB" sz="3800" b="1" dirty="0" smtClean="0">
                <a:solidFill>
                  <a:srgbClr val="7030A0"/>
                </a:solidFill>
              </a:rPr>
              <a:t>15-20 minutes</a:t>
            </a:r>
            <a:r>
              <a:rPr lang="en-GB" sz="3800" dirty="0" smtClean="0">
                <a:solidFill>
                  <a:srgbClr val="7030A0"/>
                </a:solidFill>
              </a:rPr>
              <a:t>.</a:t>
            </a:r>
          </a:p>
          <a:p>
            <a:pPr marL="0" indent="0">
              <a:buNone/>
            </a:pPr>
            <a:endParaRPr lang="en-GB" dirty="0" smtClean="0"/>
          </a:p>
          <a:p>
            <a:pPr marL="0" indent="0">
              <a:buNone/>
            </a:pPr>
            <a:endParaRPr lang="en-GB" dirty="0" smtClean="0"/>
          </a:p>
          <a:p>
            <a:r>
              <a:rPr lang="en-GB" sz="3800" b="1" dirty="0" smtClean="0"/>
              <a:t>The refreshed Part 1 </a:t>
            </a:r>
            <a:r>
              <a:rPr lang="en-GB" sz="3800" b="1" i="1" dirty="0" smtClean="0"/>
              <a:t>(Punctuation &amp; Grammar Questions)</a:t>
            </a:r>
            <a:r>
              <a:rPr lang="en-GB" sz="3800" b="1" dirty="0" smtClean="0"/>
              <a:t> </a:t>
            </a:r>
          </a:p>
          <a:p>
            <a:r>
              <a:rPr lang="en-GB" dirty="0" smtClean="0"/>
              <a:t>Nouns, verbs, pronouns, adjectives, adverbs, determiners, conjunctions, clauses etc.</a:t>
            </a:r>
          </a:p>
          <a:p>
            <a:endParaRPr lang="en-GB" dirty="0" smtClean="0"/>
          </a:p>
          <a:p>
            <a:r>
              <a:rPr lang="en-GB" dirty="0" smtClean="0"/>
              <a:t>Subjunctive verbs, passive and active voices, subordinate clauses etc.</a:t>
            </a:r>
          </a:p>
          <a:p>
            <a:endParaRPr lang="en-GB" dirty="0" smtClean="0"/>
          </a:p>
          <a:p>
            <a:r>
              <a:rPr lang="en-GB" dirty="0" smtClean="0"/>
              <a:t>(The use of) capital letters, commas, inverted commas, apostrophes, colons, semi-colons, hyphens etc.</a:t>
            </a:r>
          </a:p>
          <a:p>
            <a:endParaRPr lang="en-GB" dirty="0" smtClean="0"/>
          </a:p>
          <a:p>
            <a:r>
              <a:rPr lang="en-GB" dirty="0" smtClean="0"/>
              <a:t>Suffixes, homophones, synonyms and antonyms.</a:t>
            </a:r>
          </a:p>
          <a:p>
            <a:endParaRPr lang="en-GB" dirty="0" smtClean="0"/>
          </a:p>
          <a:p>
            <a:r>
              <a:rPr lang="en-GB" sz="3800" b="1" dirty="0" smtClean="0"/>
              <a:t>Part 2 </a:t>
            </a:r>
            <a:r>
              <a:rPr lang="en-GB" sz="3800" b="1" i="1" dirty="0" smtClean="0"/>
              <a:t>(Spelling Test)</a:t>
            </a:r>
            <a:r>
              <a:rPr lang="en-GB" sz="3800" dirty="0" smtClean="0"/>
              <a:t> </a:t>
            </a:r>
            <a:r>
              <a:rPr lang="en-GB" dirty="0" smtClean="0"/>
              <a:t>is essentially unchanged from previous years and involves your child's teacher reading 20 sentences from a script. Your child then fills in the blank on their answer sheet by correctly spelling the missing word. </a:t>
            </a:r>
          </a:p>
          <a:p>
            <a:pPr marL="0" indent="0">
              <a:buNone/>
            </a:pPr>
            <a:endParaRPr lang="en-GB" dirty="0"/>
          </a:p>
        </p:txBody>
      </p:sp>
    </p:spTree>
    <p:extLst>
      <p:ext uri="{BB962C8B-B14F-4D97-AF65-F5344CB8AC3E}">
        <p14:creationId xmlns:p14="http://schemas.microsoft.com/office/powerpoint/2010/main" val="10169837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893448"/>
          </a:xfrm>
          <a:solidFill>
            <a:srgbClr val="7030A0"/>
          </a:solidFill>
        </p:spPr>
        <p:txBody>
          <a:bodyPr>
            <a:normAutofit fontScale="90000"/>
          </a:bodyPr>
          <a:lstStyle/>
          <a:p>
            <a:r>
              <a:rPr lang="en-GB" dirty="0" smtClean="0">
                <a:solidFill>
                  <a:schemeClr val="bg1"/>
                </a:solidFill>
              </a:rPr>
              <a:t>Example of </a:t>
            </a:r>
            <a:r>
              <a:rPr lang="en-GB" dirty="0" err="1" smtClean="0">
                <a:solidFill>
                  <a:schemeClr val="bg1"/>
                </a:solidFill>
              </a:rPr>
              <a:t>SPaG</a:t>
            </a:r>
            <a:r>
              <a:rPr lang="en-GB" dirty="0" smtClean="0">
                <a:solidFill>
                  <a:schemeClr val="bg1"/>
                </a:solidFill>
              </a:rPr>
              <a:t> questions  </a:t>
            </a:r>
            <a:endParaRPr lang="en-GB" dirty="0">
              <a:solidFill>
                <a:schemeClr val="bg1"/>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48" y="1403648"/>
            <a:ext cx="5353050" cy="5876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555775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2" y="323528"/>
            <a:ext cx="5286375"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863" y="3614738"/>
            <a:ext cx="5248275" cy="1914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0903" y="5550764"/>
            <a:ext cx="5257800" cy="1485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10161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289" y="323528"/>
            <a:ext cx="5286375" cy="3105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688" y="3457575"/>
            <a:ext cx="5334000" cy="2228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082" y="5981700"/>
            <a:ext cx="5305425" cy="281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17760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965456"/>
          </a:xfrm>
          <a:solidFill>
            <a:srgbClr val="7030A0"/>
          </a:solidFill>
        </p:spPr>
        <p:txBody>
          <a:bodyPr/>
          <a:lstStyle/>
          <a:p>
            <a:r>
              <a:rPr lang="en-GB" b="1" u="sng" dirty="0" smtClean="0">
                <a:solidFill>
                  <a:schemeClr val="bg1"/>
                </a:solidFill>
              </a:rPr>
              <a:t>Spelling test </a:t>
            </a:r>
            <a:endParaRPr lang="en-GB" b="1" u="sng" dirty="0">
              <a:solidFill>
                <a:schemeClr val="bg1"/>
              </a:solidFill>
            </a:endParaRPr>
          </a:p>
        </p:txBody>
      </p:sp>
      <p:sp>
        <p:nvSpPr>
          <p:cNvPr id="3" name="Content Placeholder 2"/>
          <p:cNvSpPr>
            <a:spLocks noGrp="1"/>
          </p:cNvSpPr>
          <p:nvPr>
            <p:ph idx="1"/>
          </p:nvPr>
        </p:nvSpPr>
        <p:spPr>
          <a:xfrm>
            <a:off x="342900" y="1475657"/>
            <a:ext cx="6172200" cy="6692562"/>
          </a:xfrm>
        </p:spPr>
        <p:txBody>
          <a:bodyPr>
            <a:normAutofit/>
          </a:bodyPr>
          <a:lstStyle/>
          <a:p>
            <a:pPr marL="0" indent="0">
              <a:buNone/>
            </a:pPr>
            <a:endParaRPr lang="en-GB" sz="1600" dirty="0" smtClean="0"/>
          </a:p>
          <a:p>
            <a:endParaRPr lang="en-GB" sz="1800" dirty="0"/>
          </a:p>
          <a:p>
            <a:pPr marL="0" indent="0">
              <a:buNone/>
            </a:pPr>
            <a:endParaRPr lang="en-GB" dirty="0"/>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19" y="1619672"/>
            <a:ext cx="6028117"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51003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331641"/>
            <a:ext cx="6172200" cy="6836578"/>
          </a:xfrm>
        </p:spPr>
        <p:txBody>
          <a:bodyPr>
            <a:normAutofit fontScale="47500" lnSpcReduction="20000"/>
          </a:bodyPr>
          <a:lstStyle/>
          <a:p>
            <a:r>
              <a:rPr lang="en-GB" sz="3800" dirty="0" smtClean="0"/>
              <a:t>Children will now take </a:t>
            </a:r>
            <a:r>
              <a:rPr lang="en-GB" sz="3800" b="1" u="sng" dirty="0" smtClean="0"/>
              <a:t>three</a:t>
            </a:r>
            <a:r>
              <a:rPr lang="en-GB" sz="3800" dirty="0" smtClean="0"/>
              <a:t> separate KS2 Maths tests: </a:t>
            </a:r>
          </a:p>
          <a:p>
            <a:r>
              <a:rPr lang="en-GB" sz="3800" b="1" dirty="0" smtClean="0"/>
              <a:t>Paper 1 </a:t>
            </a:r>
            <a:r>
              <a:rPr lang="en-GB" sz="3800" b="1" i="1" dirty="0" smtClean="0"/>
              <a:t>(Arithmetic)</a:t>
            </a:r>
            <a:r>
              <a:rPr lang="en-GB" sz="3800" dirty="0" smtClean="0"/>
              <a:t> : </a:t>
            </a:r>
            <a:r>
              <a:rPr lang="en-GB" sz="3800" b="1" dirty="0" smtClean="0"/>
              <a:t>40 marks</a:t>
            </a:r>
            <a:r>
              <a:rPr lang="en-GB" sz="3800" dirty="0" smtClean="0"/>
              <a:t>, </a:t>
            </a:r>
            <a:r>
              <a:rPr lang="en-GB" sz="3800" b="1" dirty="0" smtClean="0"/>
              <a:t>30 minutes</a:t>
            </a:r>
            <a:r>
              <a:rPr lang="en-GB" sz="3800" dirty="0" smtClean="0"/>
              <a:t>.</a:t>
            </a:r>
          </a:p>
          <a:p>
            <a:r>
              <a:rPr lang="en-GB" sz="3800" b="1" dirty="0" smtClean="0"/>
              <a:t>Paper 2 </a:t>
            </a:r>
            <a:r>
              <a:rPr lang="en-GB" sz="3800" b="1" i="1" dirty="0" smtClean="0"/>
              <a:t>(Reasoning)</a:t>
            </a:r>
            <a:r>
              <a:rPr lang="en-GB" sz="3800" dirty="0" smtClean="0"/>
              <a:t> : </a:t>
            </a:r>
            <a:r>
              <a:rPr lang="en-GB" sz="3800" b="1" dirty="0" smtClean="0"/>
              <a:t>35 marks</a:t>
            </a:r>
            <a:r>
              <a:rPr lang="en-GB" sz="3800" dirty="0" smtClean="0"/>
              <a:t>, </a:t>
            </a:r>
            <a:r>
              <a:rPr lang="en-GB" sz="3800" b="1" dirty="0" smtClean="0"/>
              <a:t>40 minutes</a:t>
            </a:r>
            <a:r>
              <a:rPr lang="en-GB" sz="3800" dirty="0" smtClean="0"/>
              <a:t>.</a:t>
            </a:r>
          </a:p>
          <a:p>
            <a:r>
              <a:rPr lang="en-GB" sz="3800" b="1" dirty="0" smtClean="0"/>
              <a:t>Paper 3 </a:t>
            </a:r>
            <a:r>
              <a:rPr lang="en-GB" sz="3800" b="1" i="1" dirty="0" smtClean="0"/>
              <a:t>(Reasoning)</a:t>
            </a:r>
            <a:r>
              <a:rPr lang="en-GB" sz="3800" dirty="0" smtClean="0"/>
              <a:t> : </a:t>
            </a:r>
            <a:r>
              <a:rPr lang="en-GB" sz="3800" b="1" dirty="0" smtClean="0"/>
              <a:t>35 marks</a:t>
            </a:r>
            <a:r>
              <a:rPr lang="en-GB" sz="3800" dirty="0" smtClean="0"/>
              <a:t>, </a:t>
            </a:r>
            <a:r>
              <a:rPr lang="en-GB" sz="3800" b="1" dirty="0" smtClean="0"/>
              <a:t>40 minutes</a:t>
            </a:r>
            <a:r>
              <a:rPr lang="en-GB" sz="3800" dirty="0" smtClean="0"/>
              <a:t>.</a:t>
            </a:r>
          </a:p>
          <a:p>
            <a:pPr marL="0" indent="0">
              <a:buNone/>
            </a:pPr>
            <a:endParaRPr lang="en-GB" dirty="0" smtClean="0"/>
          </a:p>
          <a:p>
            <a:pPr marL="0" indent="0">
              <a:buNone/>
            </a:pPr>
            <a:r>
              <a:rPr lang="en-GB" dirty="0" smtClean="0"/>
              <a:t>Paper 1, now known as the </a:t>
            </a:r>
            <a:r>
              <a:rPr lang="en-GB" b="1" i="1" dirty="0" smtClean="0"/>
              <a:t>"Arithmetic"</a:t>
            </a:r>
            <a:r>
              <a:rPr lang="en-GB" dirty="0" smtClean="0"/>
              <a:t> paper, contains 40 marks worth of calculation-based questions. For this paper it's essential that your child is comfortable with the following topics: </a:t>
            </a:r>
          </a:p>
          <a:p>
            <a:r>
              <a:rPr lang="en-GB" dirty="0" smtClean="0"/>
              <a:t>Fractions (including mixed numbers).</a:t>
            </a:r>
          </a:p>
          <a:p>
            <a:r>
              <a:rPr lang="en-GB" dirty="0" smtClean="0"/>
              <a:t>Decimals (including converting fractions into decimals).</a:t>
            </a:r>
          </a:p>
          <a:p>
            <a:r>
              <a:rPr lang="en-GB" dirty="0" smtClean="0"/>
              <a:t>Percentages (and how they relate to fractions).</a:t>
            </a:r>
          </a:p>
          <a:p>
            <a:r>
              <a:rPr lang="en-GB" dirty="0" smtClean="0"/>
              <a:t>Square numbers.</a:t>
            </a:r>
          </a:p>
          <a:p>
            <a:r>
              <a:rPr lang="en-GB" dirty="0" smtClean="0"/>
              <a:t>Rounding.</a:t>
            </a:r>
          </a:p>
          <a:p>
            <a:r>
              <a:rPr lang="en-GB" dirty="0" smtClean="0"/>
              <a:t>Applying Addition, subtraction, multiplication (long and short) and division (long and short) to </a:t>
            </a:r>
            <a:r>
              <a:rPr lang="en-GB" b="1" u="sng" dirty="0" smtClean="0"/>
              <a:t>ALL</a:t>
            </a:r>
            <a:r>
              <a:rPr lang="en-GB" dirty="0" smtClean="0"/>
              <a:t> of the above. This includes how to apply these operations in order when required </a:t>
            </a:r>
            <a:r>
              <a:rPr lang="en-GB" i="1" dirty="0" smtClean="0"/>
              <a:t>(i.e. BODMAS)</a:t>
            </a:r>
            <a:r>
              <a:rPr lang="en-GB" dirty="0" smtClean="0"/>
              <a:t>.</a:t>
            </a:r>
          </a:p>
          <a:p>
            <a:pPr marL="0" indent="0">
              <a:buNone/>
            </a:pPr>
            <a:endParaRPr lang="en-GB" dirty="0" smtClean="0"/>
          </a:p>
          <a:p>
            <a:pPr marL="0" indent="0">
              <a:buNone/>
            </a:pPr>
            <a:r>
              <a:rPr lang="en-GB" dirty="0" smtClean="0"/>
              <a:t>KS2 Maths Paper 2 and Paper 3 are now known as the </a:t>
            </a:r>
            <a:r>
              <a:rPr lang="en-GB" b="1" i="1" dirty="0" smtClean="0"/>
              <a:t>"Reasoning"</a:t>
            </a:r>
            <a:r>
              <a:rPr lang="en-GB" dirty="0" smtClean="0"/>
              <a:t> papers and each contain 35 marks worth of more problem-solving based Maths. Children will need to apply their KS2 Maths skills (as used in Paper 1) to a variety of topics including: </a:t>
            </a:r>
          </a:p>
          <a:p>
            <a:r>
              <a:rPr lang="en-GB" dirty="0" smtClean="0"/>
              <a:t>Geometry (including coordinates, rotation, reflection, symmetry </a:t>
            </a:r>
            <a:r>
              <a:rPr lang="en-GB" dirty="0" err="1" smtClean="0"/>
              <a:t>etc</a:t>
            </a:r>
            <a:r>
              <a:rPr lang="en-GB" dirty="0" smtClean="0"/>
              <a:t>).</a:t>
            </a:r>
          </a:p>
          <a:p>
            <a:r>
              <a:rPr lang="en-GB" dirty="0" smtClean="0"/>
              <a:t>Ratios (and how to interpret them from fractions, percentages </a:t>
            </a:r>
            <a:r>
              <a:rPr lang="en-GB" dirty="0" err="1" smtClean="0"/>
              <a:t>etc</a:t>
            </a:r>
            <a:r>
              <a:rPr lang="en-GB" dirty="0" smtClean="0"/>
              <a:t>).</a:t>
            </a:r>
          </a:p>
          <a:p>
            <a:r>
              <a:rPr lang="en-GB" dirty="0" smtClean="0"/>
              <a:t>Charts and tables.</a:t>
            </a:r>
          </a:p>
          <a:p>
            <a:r>
              <a:rPr lang="en-GB" dirty="0" smtClean="0"/>
              <a:t>Units and measures (including time, temperature, money, weight, volume </a:t>
            </a:r>
            <a:r>
              <a:rPr lang="en-GB" dirty="0" err="1" smtClean="0"/>
              <a:t>etc</a:t>
            </a:r>
            <a:r>
              <a:rPr lang="en-GB" dirty="0" smtClean="0"/>
              <a:t>).</a:t>
            </a:r>
          </a:p>
          <a:p>
            <a:r>
              <a:rPr lang="en-GB" dirty="0" smtClean="0"/>
              <a:t>Shapes and their properties (including triangles, hexagons and their angles).</a:t>
            </a:r>
          </a:p>
          <a:p>
            <a:r>
              <a:rPr lang="en-GB" dirty="0" smtClean="0"/>
              <a:t>Roman numerals.</a:t>
            </a:r>
          </a:p>
          <a:p>
            <a:r>
              <a:rPr lang="en-GB" dirty="0" smtClean="0"/>
              <a:t>Mean, median and mode.</a:t>
            </a:r>
          </a:p>
          <a:p>
            <a:endParaRPr lang="en-GB" dirty="0"/>
          </a:p>
        </p:txBody>
      </p:sp>
      <p:sp>
        <p:nvSpPr>
          <p:cNvPr id="4" name="Title 1"/>
          <p:cNvSpPr>
            <a:spLocks noGrp="1"/>
          </p:cNvSpPr>
          <p:nvPr>
            <p:ph type="title"/>
          </p:nvPr>
        </p:nvSpPr>
        <p:spPr>
          <a:xfrm>
            <a:off x="342900" y="366184"/>
            <a:ext cx="6172200" cy="821440"/>
          </a:xfrm>
          <a:solidFill>
            <a:srgbClr val="7030A0"/>
          </a:solidFill>
        </p:spPr>
        <p:txBody>
          <a:bodyPr>
            <a:normAutofit/>
          </a:bodyPr>
          <a:lstStyle/>
          <a:p>
            <a:r>
              <a:rPr lang="en-GB" b="1" u="sng" dirty="0" smtClean="0">
                <a:solidFill>
                  <a:schemeClr val="bg1"/>
                </a:solidFill>
              </a:rPr>
              <a:t>Maths Tests </a:t>
            </a:r>
            <a:endParaRPr lang="en-GB" b="1" u="sng" dirty="0">
              <a:solidFill>
                <a:schemeClr val="bg1"/>
              </a:solidFill>
            </a:endParaRPr>
          </a:p>
        </p:txBody>
      </p:sp>
    </p:spTree>
    <p:extLst>
      <p:ext uri="{BB962C8B-B14F-4D97-AF65-F5344CB8AC3E}">
        <p14:creationId xmlns:p14="http://schemas.microsoft.com/office/powerpoint/2010/main" val="17202925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331641"/>
            <a:ext cx="6172200" cy="6836578"/>
          </a:xfrm>
        </p:spPr>
        <p:txBody>
          <a:bodyPr>
            <a:normAutofit/>
          </a:bodyPr>
          <a:lstStyle/>
          <a:p>
            <a:pPr marL="0" indent="0">
              <a:buNone/>
            </a:pPr>
            <a:endParaRPr lang="en-GB" dirty="0"/>
          </a:p>
        </p:txBody>
      </p:sp>
      <p:sp>
        <p:nvSpPr>
          <p:cNvPr id="4" name="Title 1"/>
          <p:cNvSpPr>
            <a:spLocks noGrp="1"/>
          </p:cNvSpPr>
          <p:nvPr>
            <p:ph type="title"/>
          </p:nvPr>
        </p:nvSpPr>
        <p:spPr>
          <a:xfrm>
            <a:off x="342900" y="366184"/>
            <a:ext cx="6172200" cy="821440"/>
          </a:xfrm>
          <a:solidFill>
            <a:srgbClr val="7030A0"/>
          </a:solidFill>
        </p:spPr>
        <p:txBody>
          <a:bodyPr>
            <a:normAutofit/>
          </a:bodyPr>
          <a:lstStyle/>
          <a:p>
            <a:r>
              <a:rPr lang="en-GB" b="1" u="sng" dirty="0" smtClean="0">
                <a:solidFill>
                  <a:schemeClr val="bg1"/>
                </a:solidFill>
              </a:rPr>
              <a:t>Arithmetic Paper </a:t>
            </a:r>
            <a:endParaRPr lang="en-GB" b="1" u="sng" dirty="0">
              <a:solidFill>
                <a:schemeClr val="bg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704" y="1331640"/>
            <a:ext cx="5472608" cy="72164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74904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331641"/>
            <a:ext cx="6172200" cy="6836578"/>
          </a:xfrm>
        </p:spPr>
        <p:txBody>
          <a:bodyPr>
            <a:normAutofit/>
          </a:bodyPr>
          <a:lstStyle/>
          <a:p>
            <a:pPr marL="0" indent="0">
              <a:buNone/>
            </a:pPr>
            <a:endParaRPr lang="en-GB" dirty="0"/>
          </a:p>
        </p:txBody>
      </p:sp>
      <p:sp>
        <p:nvSpPr>
          <p:cNvPr id="4" name="Title 1"/>
          <p:cNvSpPr>
            <a:spLocks noGrp="1"/>
          </p:cNvSpPr>
          <p:nvPr>
            <p:ph type="title"/>
          </p:nvPr>
        </p:nvSpPr>
        <p:spPr>
          <a:xfrm>
            <a:off x="342900" y="366184"/>
            <a:ext cx="6172200" cy="821440"/>
          </a:xfrm>
          <a:solidFill>
            <a:srgbClr val="7030A0"/>
          </a:solidFill>
        </p:spPr>
        <p:txBody>
          <a:bodyPr>
            <a:normAutofit/>
          </a:bodyPr>
          <a:lstStyle/>
          <a:p>
            <a:r>
              <a:rPr lang="en-GB" b="1" u="sng" dirty="0" smtClean="0">
                <a:solidFill>
                  <a:schemeClr val="bg1"/>
                </a:solidFill>
              </a:rPr>
              <a:t>Arithmetic Paper </a:t>
            </a:r>
            <a:endParaRPr lang="en-GB" b="1" u="sng" dirty="0">
              <a:solidFill>
                <a:schemeClr val="bg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80" y="1331638"/>
            <a:ext cx="5832648" cy="77161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55093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331641"/>
            <a:ext cx="6172200" cy="6836578"/>
          </a:xfrm>
        </p:spPr>
        <p:txBody>
          <a:bodyPr>
            <a:normAutofit/>
          </a:bodyPr>
          <a:lstStyle/>
          <a:p>
            <a:endParaRPr lang="en-GB" dirty="0"/>
          </a:p>
        </p:txBody>
      </p:sp>
      <p:sp>
        <p:nvSpPr>
          <p:cNvPr id="4" name="Title 1"/>
          <p:cNvSpPr>
            <a:spLocks noGrp="1"/>
          </p:cNvSpPr>
          <p:nvPr>
            <p:ph type="title"/>
          </p:nvPr>
        </p:nvSpPr>
        <p:spPr>
          <a:xfrm>
            <a:off x="342900" y="366184"/>
            <a:ext cx="6172200" cy="821440"/>
          </a:xfrm>
          <a:solidFill>
            <a:srgbClr val="7030A0"/>
          </a:solidFill>
        </p:spPr>
        <p:txBody>
          <a:bodyPr>
            <a:normAutofit/>
          </a:bodyPr>
          <a:lstStyle/>
          <a:p>
            <a:r>
              <a:rPr lang="en-GB" b="1" u="sng" dirty="0" smtClean="0">
                <a:solidFill>
                  <a:schemeClr val="bg1"/>
                </a:solidFill>
              </a:rPr>
              <a:t>Reasoning Paper </a:t>
            </a:r>
            <a:endParaRPr lang="en-GB" b="1" u="sng" dirty="0">
              <a:solidFill>
                <a:schemeClr val="bg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48" y="1331640"/>
            <a:ext cx="6336704" cy="7119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74904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331641"/>
            <a:ext cx="6172200" cy="6836578"/>
          </a:xfrm>
        </p:spPr>
        <p:txBody>
          <a:bodyPr>
            <a:normAutofit/>
          </a:bodyPr>
          <a:lstStyle/>
          <a:p>
            <a:endParaRPr lang="en-GB" dirty="0"/>
          </a:p>
        </p:txBody>
      </p:sp>
      <p:sp>
        <p:nvSpPr>
          <p:cNvPr id="4" name="Title 1"/>
          <p:cNvSpPr>
            <a:spLocks noGrp="1"/>
          </p:cNvSpPr>
          <p:nvPr>
            <p:ph type="title"/>
          </p:nvPr>
        </p:nvSpPr>
        <p:spPr>
          <a:xfrm>
            <a:off x="342900" y="366184"/>
            <a:ext cx="6172200" cy="821440"/>
          </a:xfrm>
          <a:solidFill>
            <a:srgbClr val="7030A0"/>
          </a:solidFill>
        </p:spPr>
        <p:txBody>
          <a:bodyPr>
            <a:normAutofit/>
          </a:bodyPr>
          <a:lstStyle/>
          <a:p>
            <a:r>
              <a:rPr lang="en-GB" b="1" u="sng" dirty="0" smtClean="0">
                <a:solidFill>
                  <a:schemeClr val="bg1"/>
                </a:solidFill>
              </a:rPr>
              <a:t>Reasoning Paper </a:t>
            </a:r>
            <a:endParaRPr lang="en-GB" b="1" u="sng" dirty="0">
              <a:solidFill>
                <a:schemeClr val="bg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664" y="1259632"/>
            <a:ext cx="6264696" cy="38082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664" y="5090291"/>
            <a:ext cx="6453336" cy="3615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67183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1331641"/>
            <a:ext cx="6172200" cy="6836578"/>
          </a:xfrm>
        </p:spPr>
        <p:txBody>
          <a:bodyPr>
            <a:normAutofit/>
          </a:bodyPr>
          <a:lstStyle/>
          <a:p>
            <a:endParaRPr lang="en-GB" dirty="0"/>
          </a:p>
        </p:txBody>
      </p:sp>
      <p:sp>
        <p:nvSpPr>
          <p:cNvPr id="4" name="Title 1"/>
          <p:cNvSpPr>
            <a:spLocks noGrp="1"/>
          </p:cNvSpPr>
          <p:nvPr>
            <p:ph type="title"/>
          </p:nvPr>
        </p:nvSpPr>
        <p:spPr>
          <a:xfrm>
            <a:off x="342900" y="366184"/>
            <a:ext cx="6172200" cy="821440"/>
          </a:xfrm>
          <a:solidFill>
            <a:srgbClr val="7030A0"/>
          </a:solidFill>
        </p:spPr>
        <p:txBody>
          <a:bodyPr>
            <a:normAutofit/>
          </a:bodyPr>
          <a:lstStyle/>
          <a:p>
            <a:r>
              <a:rPr lang="en-GB" b="1" u="sng" dirty="0" smtClean="0">
                <a:solidFill>
                  <a:schemeClr val="bg1"/>
                </a:solidFill>
              </a:rPr>
              <a:t>Reasoning Paper </a:t>
            </a:r>
            <a:endParaRPr lang="en-GB" b="1" u="sng" dirty="0">
              <a:solidFill>
                <a:schemeClr val="bg1"/>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80" y="1286628"/>
            <a:ext cx="5832648" cy="6584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56081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0600" y="251520"/>
            <a:ext cx="6048672" cy="1077218"/>
          </a:xfrm>
          <a:prstGeom prst="rect">
            <a:avLst/>
          </a:prstGeom>
          <a:solidFill>
            <a:srgbClr val="7030A0"/>
          </a:solidFill>
        </p:spPr>
        <p:txBody>
          <a:bodyPr wrap="square" lIns="91440" tIns="45720" rIns="91440" bIns="45720">
            <a:spAutoFit/>
          </a:bodyPr>
          <a:lstStyle/>
          <a:p>
            <a:pPr algn="ctr"/>
            <a:r>
              <a:rPr lang="en-US" sz="3200" cap="none" spc="0" dirty="0" smtClean="0">
                <a:ln w="12700">
                  <a:solidFill>
                    <a:schemeClr val="bg1"/>
                  </a:solidFill>
                  <a:prstDash val="solid"/>
                </a:ln>
                <a:solidFill>
                  <a:schemeClr val="bg1"/>
                </a:solidFill>
              </a:rPr>
              <a:t>What we’re doing in school already. </a:t>
            </a:r>
            <a:endParaRPr lang="en-US" sz="3200" cap="none" spc="0" dirty="0">
              <a:ln w="12700">
                <a:solidFill>
                  <a:schemeClr val="bg1"/>
                </a:solidFill>
                <a:prstDash val="solid"/>
              </a:ln>
              <a:solidFill>
                <a:schemeClr val="bg1"/>
              </a:solidFill>
            </a:endParaRPr>
          </a:p>
        </p:txBody>
      </p:sp>
      <p:sp>
        <p:nvSpPr>
          <p:cNvPr id="4" name="TextBox 3"/>
          <p:cNvSpPr txBox="1"/>
          <p:nvPr/>
        </p:nvSpPr>
        <p:spPr>
          <a:xfrm>
            <a:off x="274576" y="1328738"/>
            <a:ext cx="6480720" cy="7879080"/>
          </a:xfrm>
          <a:prstGeom prst="rect">
            <a:avLst/>
          </a:prstGeom>
          <a:noFill/>
        </p:spPr>
        <p:txBody>
          <a:bodyPr wrap="square" rtlCol="0">
            <a:spAutoFit/>
          </a:bodyPr>
          <a:lstStyle/>
          <a:p>
            <a:pPr marL="342900" indent="-342900">
              <a:buFont typeface="Wingdings" panose="05000000000000000000" pitchFamily="2" charset="2"/>
              <a:buChar char="ü"/>
            </a:pPr>
            <a:r>
              <a:rPr lang="en-GB" sz="2200" dirty="0" smtClean="0"/>
              <a:t>Target </a:t>
            </a:r>
            <a:r>
              <a:rPr lang="en-GB" sz="2200" dirty="0" err="1"/>
              <a:t>SPaG</a:t>
            </a:r>
            <a:r>
              <a:rPr lang="en-GB" sz="2200" dirty="0"/>
              <a:t> </a:t>
            </a:r>
            <a:r>
              <a:rPr lang="en-GB" sz="2200" dirty="0" smtClean="0"/>
              <a:t>groups</a:t>
            </a:r>
          </a:p>
          <a:p>
            <a:pPr marL="342900" indent="-342900">
              <a:buFont typeface="Wingdings" panose="05000000000000000000" pitchFamily="2" charset="2"/>
              <a:buChar char="ü"/>
            </a:pPr>
            <a:r>
              <a:rPr lang="en-GB" sz="2200" dirty="0" smtClean="0"/>
              <a:t>Daily Guided Reading </a:t>
            </a:r>
          </a:p>
          <a:p>
            <a:pPr marL="342900" indent="-342900">
              <a:buFont typeface="Wingdings" panose="05000000000000000000" pitchFamily="2" charset="2"/>
              <a:buChar char="ü"/>
            </a:pPr>
            <a:r>
              <a:rPr lang="en-GB" sz="2200" dirty="0" smtClean="0"/>
              <a:t>Tuesday afternoon focussed SATs reading support – 5 groups </a:t>
            </a:r>
          </a:p>
          <a:p>
            <a:pPr marL="342900" indent="-342900">
              <a:buFont typeface="Wingdings" panose="05000000000000000000" pitchFamily="2" charset="2"/>
              <a:buChar char="ü"/>
            </a:pPr>
            <a:r>
              <a:rPr lang="en-GB" sz="2200" dirty="0" smtClean="0"/>
              <a:t>Extra maths sessions – focussing on Arithmetic and to focus on gaps in learning, as well as times tables. </a:t>
            </a:r>
            <a:endParaRPr lang="en-GB" sz="2200" dirty="0"/>
          </a:p>
          <a:p>
            <a:pPr marL="342900" indent="-342900">
              <a:buFont typeface="Wingdings" panose="05000000000000000000" pitchFamily="2" charset="2"/>
              <a:buChar char="ü"/>
            </a:pPr>
            <a:r>
              <a:rPr lang="en-GB" sz="2200" dirty="0" smtClean="0"/>
              <a:t>Social, emotional and behaviour mentoring </a:t>
            </a:r>
          </a:p>
          <a:p>
            <a:pPr marL="342900" indent="-342900">
              <a:buFont typeface="Wingdings" panose="05000000000000000000" pitchFamily="2" charset="2"/>
              <a:buChar char="ü"/>
            </a:pPr>
            <a:r>
              <a:rPr lang="en-GB" sz="2200" dirty="0" smtClean="0"/>
              <a:t>Studying past SATs papers </a:t>
            </a:r>
          </a:p>
          <a:p>
            <a:pPr marL="342900" indent="-342900">
              <a:buFont typeface="Wingdings" panose="05000000000000000000" pitchFamily="2" charset="2"/>
              <a:buChar char="ü"/>
            </a:pPr>
            <a:r>
              <a:rPr lang="en-GB" sz="2200" dirty="0" smtClean="0"/>
              <a:t>Targeted homework clubs at lunchtime</a:t>
            </a:r>
          </a:p>
          <a:p>
            <a:pPr marL="342900" indent="-342900">
              <a:buFont typeface="Wingdings" panose="05000000000000000000" pitchFamily="2" charset="2"/>
              <a:buChar char="ü"/>
            </a:pPr>
            <a:r>
              <a:rPr lang="en-GB" sz="2200" dirty="0" smtClean="0"/>
              <a:t>After-school maths boosting </a:t>
            </a:r>
          </a:p>
          <a:p>
            <a:pPr marL="342900" indent="-342900">
              <a:buFont typeface="Wingdings" panose="05000000000000000000" pitchFamily="2" charset="2"/>
              <a:buChar char="ü"/>
            </a:pPr>
            <a:r>
              <a:rPr lang="en-GB" sz="2200" dirty="0" smtClean="0"/>
              <a:t>Morning Maths boosters for Higher Standard</a:t>
            </a:r>
          </a:p>
          <a:p>
            <a:pPr marL="342900" indent="-342900">
              <a:buFont typeface="Wingdings" panose="05000000000000000000" pitchFamily="2" charset="2"/>
              <a:buChar char="ü"/>
            </a:pPr>
            <a:r>
              <a:rPr lang="en-GB" sz="2200" dirty="0" smtClean="0"/>
              <a:t>Technical writing groups with Learning Mentors.</a:t>
            </a:r>
          </a:p>
          <a:p>
            <a:pPr marL="342900" indent="-342900">
              <a:buFont typeface="Wingdings" panose="05000000000000000000" pitchFamily="2" charset="2"/>
              <a:buChar char="ü"/>
            </a:pPr>
            <a:r>
              <a:rPr lang="en-GB" sz="2200" dirty="0" smtClean="0"/>
              <a:t>Speed reading – 100 words per minute to build stamina and fluency</a:t>
            </a:r>
          </a:p>
          <a:p>
            <a:pPr marL="342900" indent="-342900">
              <a:buFont typeface="Wingdings" panose="05000000000000000000" pitchFamily="2" charset="2"/>
              <a:buChar char="ü"/>
            </a:pPr>
            <a:r>
              <a:rPr lang="en-GB" sz="2200" dirty="0" smtClean="0"/>
              <a:t>Fast spelling </a:t>
            </a:r>
            <a:endParaRPr lang="en-GB" sz="2200" dirty="0"/>
          </a:p>
          <a:p>
            <a:pPr marL="342900" indent="-342900">
              <a:buFont typeface="Wingdings" panose="05000000000000000000" pitchFamily="2" charset="2"/>
              <a:buChar char="ü"/>
            </a:pPr>
            <a:r>
              <a:rPr lang="en-GB" sz="2200" dirty="0" smtClean="0"/>
              <a:t>Weekly Arithmetic and mental maths strategies at the start of Maths lessons</a:t>
            </a:r>
          </a:p>
          <a:p>
            <a:pPr marL="342900" indent="-342900">
              <a:buFont typeface="Wingdings" panose="05000000000000000000" pitchFamily="2" charset="2"/>
              <a:buChar char="ü"/>
            </a:pPr>
            <a:r>
              <a:rPr lang="en-GB" sz="2200" dirty="0" smtClean="0"/>
              <a:t>RIC activities at the start of Guided Reading,  Literacy, Topic and Computing</a:t>
            </a:r>
          </a:p>
          <a:p>
            <a:pPr marL="342900" indent="-342900">
              <a:buFont typeface="Wingdings" panose="05000000000000000000" pitchFamily="2" charset="2"/>
              <a:buChar char="ü"/>
            </a:pPr>
            <a:r>
              <a:rPr lang="en-GB" sz="2200" dirty="0" smtClean="0"/>
              <a:t>Daily Routines for English and Maths during Daily Dash</a:t>
            </a:r>
          </a:p>
          <a:p>
            <a:pPr marL="342900" indent="-342900">
              <a:buFont typeface="Wingdings" panose="05000000000000000000" pitchFamily="2" charset="2"/>
              <a:buChar char="ü"/>
            </a:pPr>
            <a:r>
              <a:rPr lang="en-GB" sz="2200" dirty="0" smtClean="0"/>
              <a:t>Streamlined homework to focus on reading, maths and physical activity/ reflection</a:t>
            </a:r>
          </a:p>
        </p:txBody>
      </p:sp>
    </p:spTree>
    <p:extLst>
      <p:ext uri="{BB962C8B-B14F-4D97-AF65-F5344CB8AC3E}">
        <p14:creationId xmlns:p14="http://schemas.microsoft.com/office/powerpoint/2010/main" val="25544154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11123" y="305350"/>
            <a:ext cx="6048672" cy="584775"/>
          </a:xfrm>
          <a:prstGeom prst="rect">
            <a:avLst/>
          </a:prstGeom>
          <a:solidFill>
            <a:srgbClr val="7030A0"/>
          </a:solidFill>
        </p:spPr>
        <p:txBody>
          <a:bodyPr wrap="square" lIns="91440" tIns="45720" rIns="91440" bIns="45720">
            <a:spAutoFit/>
          </a:bodyPr>
          <a:lstStyle/>
          <a:p>
            <a:pPr algn="ctr"/>
            <a:r>
              <a:rPr lang="en-US" sz="3200" cap="none" spc="0" dirty="0" smtClean="0">
                <a:ln w="12700">
                  <a:solidFill>
                    <a:schemeClr val="bg1"/>
                  </a:solidFill>
                  <a:prstDash val="solid"/>
                </a:ln>
                <a:solidFill>
                  <a:schemeClr val="bg1"/>
                </a:solidFill>
              </a:rPr>
              <a:t>What else you can do to help</a:t>
            </a:r>
            <a:endParaRPr lang="en-US" sz="3200" cap="none" spc="0" dirty="0">
              <a:ln w="12700">
                <a:solidFill>
                  <a:schemeClr val="bg1"/>
                </a:solidFill>
                <a:prstDash val="solid"/>
              </a:ln>
              <a:solidFill>
                <a:schemeClr val="bg1"/>
              </a:solidFill>
            </a:endParaRPr>
          </a:p>
        </p:txBody>
      </p:sp>
      <p:sp>
        <p:nvSpPr>
          <p:cNvPr id="4" name="TextBox 3"/>
          <p:cNvSpPr txBox="1"/>
          <p:nvPr/>
        </p:nvSpPr>
        <p:spPr>
          <a:xfrm>
            <a:off x="346079" y="1043608"/>
            <a:ext cx="6372708" cy="5847755"/>
          </a:xfrm>
          <a:prstGeom prst="rect">
            <a:avLst/>
          </a:prstGeom>
          <a:noFill/>
        </p:spPr>
        <p:txBody>
          <a:bodyPr wrap="square" rtlCol="0">
            <a:spAutoFit/>
          </a:bodyPr>
          <a:lstStyle/>
          <a:p>
            <a:r>
              <a:rPr lang="en-GB" sz="2200" dirty="0" smtClean="0"/>
              <a:t>-Make sure your child is here that week –(no holidays booked during the week commencing 13</a:t>
            </a:r>
            <a:r>
              <a:rPr lang="en-GB" sz="2200" baseline="30000" dirty="0" smtClean="0"/>
              <a:t>th</a:t>
            </a:r>
            <a:r>
              <a:rPr lang="en-GB" sz="2200" dirty="0" smtClean="0"/>
              <a:t> </a:t>
            </a:r>
            <a:r>
              <a:rPr lang="en-GB" sz="2200" dirty="0"/>
              <a:t>M</a:t>
            </a:r>
            <a:r>
              <a:rPr lang="en-GB" sz="2200" dirty="0" smtClean="0"/>
              <a:t>ay).</a:t>
            </a:r>
          </a:p>
          <a:p>
            <a:endParaRPr lang="en-GB" sz="2200" dirty="0" smtClean="0"/>
          </a:p>
          <a:p>
            <a:r>
              <a:rPr lang="en-GB" sz="2200" dirty="0"/>
              <a:t>-</a:t>
            </a:r>
            <a:r>
              <a:rPr lang="en-GB" sz="2200" b="1" dirty="0"/>
              <a:t>Set a routine to allow children to have enough sleep and are up in plenty of </a:t>
            </a:r>
            <a:r>
              <a:rPr lang="en-GB" sz="2200" b="1" dirty="0" smtClean="0"/>
              <a:t>time</a:t>
            </a:r>
          </a:p>
          <a:p>
            <a:endParaRPr lang="en-GB" sz="2200" b="1" dirty="0"/>
          </a:p>
          <a:p>
            <a:r>
              <a:rPr lang="en-GB" sz="2200" dirty="0" smtClean="0"/>
              <a:t>-Ensure your child completes their homework every week</a:t>
            </a:r>
          </a:p>
          <a:p>
            <a:endParaRPr lang="en-GB" sz="2200" dirty="0" smtClean="0"/>
          </a:p>
          <a:p>
            <a:r>
              <a:rPr lang="en-GB" sz="2200" dirty="0" smtClean="0"/>
              <a:t>-Encourage them to use the internet sites they use at school to revise</a:t>
            </a:r>
          </a:p>
          <a:p>
            <a:endParaRPr lang="en-GB" sz="2200" dirty="0" smtClean="0"/>
          </a:p>
          <a:p>
            <a:r>
              <a:rPr lang="en-GB" sz="2200" dirty="0" smtClean="0"/>
              <a:t>-Ask them mental maths questions on a daily basis</a:t>
            </a:r>
          </a:p>
          <a:p>
            <a:endParaRPr lang="en-GB" sz="2200" dirty="0" smtClean="0"/>
          </a:p>
          <a:p>
            <a:r>
              <a:rPr lang="en-GB" sz="2200" dirty="0" smtClean="0"/>
              <a:t>-Ensure they read every night (for at least 10 minutes) including a range of text types</a:t>
            </a:r>
          </a:p>
          <a:p>
            <a:endParaRPr lang="en-GB" sz="2200" dirty="0"/>
          </a:p>
        </p:txBody>
      </p:sp>
    </p:spTree>
    <p:extLst>
      <p:ext uri="{BB962C8B-B14F-4D97-AF65-F5344CB8AC3E}">
        <p14:creationId xmlns:p14="http://schemas.microsoft.com/office/powerpoint/2010/main" val="21223554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1118</TotalTime>
  <Words>1012</Words>
  <Application>Microsoft Office PowerPoint</Application>
  <PresentationFormat>On-screen Show (4:3)</PresentationFormat>
  <Paragraphs>156</Paragraphs>
  <Slides>24</Slides>
  <Notes>2</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SATs Timetable </vt:lpstr>
      <vt:lpstr>PowerPoint Presentation</vt:lpstr>
      <vt:lpstr>Reading Test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SPaG Test </vt:lpstr>
      <vt:lpstr>Example of SPaG questions  </vt:lpstr>
      <vt:lpstr>PowerPoint Presentation</vt:lpstr>
      <vt:lpstr>PowerPoint Presentation</vt:lpstr>
      <vt:lpstr>Spelling test </vt:lpstr>
      <vt:lpstr>Maths Tests </vt:lpstr>
      <vt:lpstr>Arithmetic Paper </vt:lpstr>
      <vt:lpstr>Arithmetic Paper </vt:lpstr>
      <vt:lpstr>Reasoning Paper </vt:lpstr>
      <vt:lpstr>Reasoning Paper </vt:lpstr>
      <vt:lpstr>Reasoning Paper </vt:lpstr>
      <vt:lpstr>PowerPoint Presentation</vt:lpstr>
      <vt:lpstr>PowerPoint Presentation</vt:lpstr>
    </vt:vector>
  </TitlesOfParts>
  <Company>Greenwood Academies Trust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 Theodosiou</dc:creator>
  <cp:lastModifiedBy>V Lawson</cp:lastModifiedBy>
  <cp:revision>26</cp:revision>
  <cp:lastPrinted>2019-02-26T15:52:46Z</cp:lastPrinted>
  <dcterms:created xsi:type="dcterms:W3CDTF">2016-01-12T18:56:04Z</dcterms:created>
  <dcterms:modified xsi:type="dcterms:W3CDTF">2019-03-12T11:24:47Z</dcterms:modified>
</cp:coreProperties>
</file>